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heme/themeOverride1.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63" r:id="rId3"/>
    <p:sldId id="258" r:id="rId4"/>
    <p:sldId id="259" r:id="rId5"/>
    <p:sldId id="260" r:id="rId6"/>
    <p:sldId id="261" r:id="rId7"/>
    <p:sldId id="262" r:id="rId8"/>
    <p:sldId id="264" r:id="rId9"/>
    <p:sldId id="269" r:id="rId10"/>
    <p:sldId id="270" r:id="rId11"/>
    <p:sldId id="271" r:id="rId12"/>
    <p:sldId id="272" r:id="rId13"/>
    <p:sldId id="273" r:id="rId14"/>
    <p:sldId id="287" r:id="rId15"/>
    <p:sldId id="288" r:id="rId16"/>
    <p:sldId id="274" r:id="rId17"/>
    <p:sldId id="275" r:id="rId18"/>
    <p:sldId id="281" r:id="rId19"/>
    <p:sldId id="282" r:id="rId20"/>
    <p:sldId id="283" r:id="rId21"/>
    <p:sldId id="284" r:id="rId22"/>
    <p:sldId id="289" r:id="rId23"/>
    <p:sldId id="285" r:id="rId24"/>
    <p:sldId id="265" r:id="rId25"/>
    <p:sldId id="291" r:id="rId26"/>
    <p:sldId id="292" r:id="rId27"/>
    <p:sldId id="280" r:id="rId28"/>
    <p:sldId id="266" r:id="rId29"/>
    <p:sldId id="290" r:id="rId30"/>
    <p:sldId id="268" r:id="rId31"/>
    <p:sldId id="267" r:id="rId32"/>
    <p:sldId id="279" r:id="rId33"/>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48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541" autoAdjust="0"/>
  </p:normalViewPr>
  <p:slideViewPr>
    <p:cSldViewPr snapToGrid="0" snapToObjects="1">
      <p:cViewPr varScale="1">
        <p:scale>
          <a:sx n="61" d="100"/>
          <a:sy n="61" d="100"/>
        </p:scale>
        <p:origin x="16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5D1861C-36E1-43F5-BAC9-46BA7B38CFF0}" type="datetimeFigureOut">
              <a:rPr lang="en-US" smtClean="0"/>
              <a:t>8/5/2019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3E1106F6-089F-401F-ACBA-5EA9DBCDB033}" type="slidenum">
              <a:rPr lang="en-US" smtClean="0"/>
              <a:t>‹#›</a:t>
            </a:fld>
            <a:endParaRPr lang="en-US"/>
          </a:p>
        </p:txBody>
      </p:sp>
    </p:spTree>
    <p:extLst>
      <p:ext uri="{BB962C8B-B14F-4D97-AF65-F5344CB8AC3E}">
        <p14:creationId xmlns:p14="http://schemas.microsoft.com/office/powerpoint/2010/main" val="3153915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a:t>
            </a:fld>
            <a:endParaRPr lang="en-US"/>
          </a:p>
        </p:txBody>
      </p:sp>
    </p:spTree>
    <p:extLst>
      <p:ext uri="{BB962C8B-B14F-4D97-AF65-F5344CB8AC3E}">
        <p14:creationId xmlns:p14="http://schemas.microsoft.com/office/powerpoint/2010/main" val="101865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10</a:t>
            </a:fld>
            <a:endParaRPr lang="en-US"/>
          </a:p>
        </p:txBody>
      </p:sp>
    </p:spTree>
    <p:extLst>
      <p:ext uri="{BB962C8B-B14F-4D97-AF65-F5344CB8AC3E}">
        <p14:creationId xmlns:p14="http://schemas.microsoft.com/office/powerpoint/2010/main" val="1594568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11</a:t>
            </a:fld>
            <a:endParaRPr lang="en-US"/>
          </a:p>
        </p:txBody>
      </p:sp>
    </p:spTree>
    <p:extLst>
      <p:ext uri="{BB962C8B-B14F-4D97-AF65-F5344CB8AC3E}">
        <p14:creationId xmlns:p14="http://schemas.microsoft.com/office/powerpoint/2010/main" val="4392674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12</a:t>
            </a:fld>
            <a:endParaRPr lang="en-US"/>
          </a:p>
        </p:txBody>
      </p:sp>
    </p:spTree>
    <p:extLst>
      <p:ext uri="{BB962C8B-B14F-4D97-AF65-F5344CB8AC3E}">
        <p14:creationId xmlns:p14="http://schemas.microsoft.com/office/powerpoint/2010/main" val="3621097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Eligibility for</a:t>
            </a:r>
            <a:r>
              <a:rPr lang="en-US" baseline="0" dirty="0" smtClean="0"/>
              <a:t> WFRP – for example if have farm have commodities that are insurable using individual policies must have at least 2 “commodities”</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13</a:t>
            </a:fld>
            <a:endParaRPr lang="en-US"/>
          </a:p>
        </p:txBody>
      </p:sp>
    </p:spTree>
    <p:extLst>
      <p:ext uri="{BB962C8B-B14F-4D97-AF65-F5344CB8AC3E}">
        <p14:creationId xmlns:p14="http://schemas.microsoft.com/office/powerpoint/2010/main" val="12432270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 through an example here!!!!</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14</a:t>
            </a:fld>
            <a:endParaRPr lang="en-US"/>
          </a:p>
        </p:txBody>
      </p:sp>
    </p:spTree>
    <p:extLst>
      <p:ext uri="{BB962C8B-B14F-4D97-AF65-F5344CB8AC3E}">
        <p14:creationId xmlns:p14="http://schemas.microsoft.com/office/powerpoint/2010/main" val="2218604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point go</a:t>
            </a:r>
            <a:r>
              <a:rPr lang="en-US" baseline="0" dirty="0" smtClean="0"/>
              <a:t> to ag analytics website?</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15</a:t>
            </a:fld>
            <a:endParaRPr lang="en-US"/>
          </a:p>
        </p:txBody>
      </p:sp>
    </p:spTree>
    <p:extLst>
      <p:ext uri="{BB962C8B-B14F-4D97-AF65-F5344CB8AC3E}">
        <p14:creationId xmlns:p14="http://schemas.microsoft.com/office/powerpoint/2010/main" val="35470345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Implication – if greater than</a:t>
            </a:r>
            <a:r>
              <a:rPr lang="en-US" baseline="0" dirty="0" smtClean="0"/>
              <a:t> 10 million need to break up in to different </a:t>
            </a:r>
            <a:r>
              <a:rPr lang="en-US" baseline="0" dirty="0" err="1" smtClean="0"/>
              <a:t>entitites</a:t>
            </a:r>
            <a:endParaRPr lang="en-US" baseline="0" dirty="0" smtClean="0"/>
          </a:p>
          <a:p>
            <a:endParaRPr lang="en-US" baseline="0" dirty="0" smtClean="0"/>
          </a:p>
          <a:p>
            <a:pPr defTabSz="933237">
              <a:defRPr/>
            </a:pPr>
            <a:r>
              <a:rPr lang="en-US" dirty="0" smtClean="0"/>
              <a:t>This table shows the maximum approved revenue for each of the coverage levels.</a:t>
            </a:r>
            <a:r>
              <a:rPr lang="en-US" baseline="0" dirty="0" smtClean="0"/>
              <a:t> The expected revenue from each farm cannot exceed $1 million from animal products or greenhouse/nursery and may not exceed $1 million from each of these commodities.</a:t>
            </a:r>
          </a:p>
        </p:txBody>
      </p:sp>
      <p:sp>
        <p:nvSpPr>
          <p:cNvPr id="4" name="Slide Number Placeholder 3"/>
          <p:cNvSpPr>
            <a:spLocks noGrp="1"/>
          </p:cNvSpPr>
          <p:nvPr>
            <p:ph type="sldNum" sz="quarter" idx="10"/>
          </p:nvPr>
        </p:nvSpPr>
        <p:spPr/>
        <p:txBody>
          <a:bodyPr/>
          <a:lstStyle/>
          <a:p>
            <a:fld id="{3E1106F6-089F-401F-ACBA-5EA9DBCDB033}" type="slidenum">
              <a:rPr lang="en-US" smtClean="0"/>
              <a:t>16</a:t>
            </a:fld>
            <a:endParaRPr lang="en-US"/>
          </a:p>
        </p:txBody>
      </p:sp>
    </p:spTree>
    <p:extLst>
      <p:ext uri="{BB962C8B-B14F-4D97-AF65-F5344CB8AC3E}">
        <p14:creationId xmlns:p14="http://schemas.microsoft.com/office/powerpoint/2010/main" val="116678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Farm plan – intended farm operation report</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17</a:t>
            </a:fld>
            <a:endParaRPr lang="en-US"/>
          </a:p>
        </p:txBody>
      </p:sp>
    </p:spTree>
    <p:extLst>
      <p:ext uri="{BB962C8B-B14F-4D97-AF65-F5344CB8AC3E}">
        <p14:creationId xmlns:p14="http://schemas.microsoft.com/office/powerpoint/2010/main" val="2634176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natural causes of loss and a decline in the market price will trigger a loss payment. Taxes for the loss year must be filed before a claim can be made. If the revenue to count is lower than the insured revenue, a loss payment will be made.  However, unlike simple crop policies, like grain corn, when undisputed claims can be received in as little as 30 days, Whole Farm payments are certain to arrive after taxes are filed, or a considerable time after the actual crop loss. </a:t>
            </a:r>
          </a:p>
          <a:p>
            <a:endParaRPr lang="en-US" dirty="0" smtClean="0"/>
          </a:p>
          <a:p>
            <a:r>
              <a:rPr lang="en-US" dirty="0" smtClean="0"/>
              <a:t>Last bullet: Although must notify agent immediately</a:t>
            </a:r>
            <a:r>
              <a:rPr lang="en-US" baseline="0" dirty="0" smtClean="0"/>
              <a:t> if there is loss event (even if likely get paid next year!).</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18</a:t>
            </a:fld>
            <a:endParaRPr lang="en-US"/>
          </a:p>
        </p:txBody>
      </p:sp>
    </p:spTree>
    <p:extLst>
      <p:ext uri="{BB962C8B-B14F-4D97-AF65-F5344CB8AC3E}">
        <p14:creationId xmlns:p14="http://schemas.microsoft.com/office/powerpoint/2010/main" val="3791138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Beginning and ending inventory will be required in order to determine the value of the commodities harvested and not sold and commodities grown last year and sold this year.  For commodities that grow each year, like cattle, only the growth for the insurance year counts.  For example, calves worth $800 at the beginning of the year and sold at $2000 at the end of the year can be insured only for the $1200 they increased in revenue-measured value.  Any prices used to value commodities that exceed the expected value guidelines in the policy will be reviewed and approved by the underwriting staff. </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19</a:t>
            </a:fld>
            <a:endParaRPr lang="en-US"/>
          </a:p>
        </p:txBody>
      </p:sp>
    </p:spTree>
    <p:extLst>
      <p:ext uri="{BB962C8B-B14F-4D97-AF65-F5344CB8AC3E}">
        <p14:creationId xmlns:p14="http://schemas.microsoft.com/office/powerpoint/2010/main" val="398784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2</a:t>
            </a:fld>
            <a:endParaRPr lang="en-US"/>
          </a:p>
        </p:txBody>
      </p:sp>
    </p:spTree>
    <p:extLst>
      <p:ext uri="{BB962C8B-B14F-4D97-AF65-F5344CB8AC3E}">
        <p14:creationId xmlns:p14="http://schemas.microsoft.com/office/powerpoint/2010/main" val="1294647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years of farm tax forms are required for the first year. In the following years, only the most recent tax form will be needed in order to update the 5 year average. Information about what you plan to produce during the insured year is very important. Your completed Whole Farm History Report and your Intended Farm Operation Report must be completed before sales closing the date. Supporting records includes sales records. Sales records for each commodity may be required if a claim is filed. </a:t>
            </a:r>
          </a:p>
          <a:p>
            <a:endParaRPr lang="en-US" dirty="0" smtClean="0"/>
          </a:p>
          <a:p>
            <a:r>
              <a:rPr lang="en-US" dirty="0" smtClean="0"/>
              <a:t>NOTE: Producers physically unable to farm for one year of the 5-year history may qualify with 4 historic years of taxes if they  have been farming also the previous year </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20</a:t>
            </a:fld>
            <a:endParaRPr lang="en-US"/>
          </a:p>
        </p:txBody>
      </p:sp>
    </p:spTree>
    <p:extLst>
      <p:ext uri="{BB962C8B-B14F-4D97-AF65-F5344CB8AC3E}">
        <p14:creationId xmlns:p14="http://schemas.microsoft.com/office/powerpoint/2010/main" val="1085392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purchase Whole Farm right up to March 15, however, in light of the preparation needed, contacting a crop insurance agent far in advance of this date is highly recommended.  You also need to file an intended farm operation plan or commodity report.  This is a list of intended crops for the year. The Revised Farm Operation Report updates your Intended Commodity Report in the event that you did not grow all the commodities and amounts that were intended.</a:t>
            </a:r>
          </a:p>
          <a:p>
            <a:endParaRPr lang="en-US" dirty="0" smtClean="0"/>
          </a:p>
          <a:p>
            <a:r>
              <a:rPr lang="en-US" dirty="0" smtClean="0"/>
              <a:t>Early Fiscal Filers (Jan-July fiscal years) </a:t>
            </a:r>
          </a:p>
          <a:p>
            <a:r>
              <a:rPr lang="en-US" dirty="0" smtClean="0"/>
              <a:t>Fiscal year means a period of 12 consecutive months used for accounting and tax purposes, and ending on the last day of the twelfth month as long as the twelfth month is not December. </a:t>
            </a:r>
          </a:p>
          <a:p>
            <a:r>
              <a:rPr lang="en-US" dirty="0" smtClean="0"/>
              <a:t>Early fiscal year filer means an insured that files taxes with a fiscal year that begins prior to August 1 of the insurance year. </a:t>
            </a:r>
          </a:p>
          <a:p>
            <a:r>
              <a:rPr lang="en-US" dirty="0" smtClean="0"/>
              <a:t>Late fiscal year filer means an insured with a fiscal year that begins August 1 or later in the insurance year. </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21</a:t>
            </a:fld>
            <a:endParaRPr lang="en-US"/>
          </a:p>
        </p:txBody>
      </p:sp>
    </p:spTree>
    <p:extLst>
      <p:ext uri="{BB962C8B-B14F-4D97-AF65-F5344CB8AC3E}">
        <p14:creationId xmlns:p14="http://schemas.microsoft.com/office/powerpoint/2010/main" val="14979149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Fiscal Filers (Jan-July fiscal years) </a:t>
            </a:r>
          </a:p>
          <a:p>
            <a:r>
              <a:rPr lang="en-US" dirty="0" smtClean="0"/>
              <a:t>The Final Farm Operation Report includes the actual production and revenue information by commodity.</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22</a:t>
            </a:fld>
            <a:endParaRPr lang="en-US"/>
          </a:p>
        </p:txBody>
      </p:sp>
    </p:spTree>
    <p:extLst>
      <p:ext uri="{BB962C8B-B14F-4D97-AF65-F5344CB8AC3E}">
        <p14:creationId xmlns:p14="http://schemas.microsoft.com/office/powerpoint/2010/main" val="40514055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Lat</a:t>
            </a:r>
            <a:r>
              <a:rPr lang="en-US" dirty="0" smtClean="0"/>
              <a:t> two </a:t>
            </a:r>
            <a:r>
              <a:rPr lang="en-US" dirty="0" err="1" smtClean="0"/>
              <a:t>byullets</a:t>
            </a:r>
            <a:r>
              <a:rPr lang="en-US" baseline="0" dirty="0" smtClean="0"/>
              <a:t> – because of WFRP covering revenue and actual prices received from these markets! Actual prices received are taken into account.</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23</a:t>
            </a:fld>
            <a:endParaRPr lang="en-US"/>
          </a:p>
        </p:txBody>
      </p:sp>
    </p:spTree>
    <p:extLst>
      <p:ext uri="{BB962C8B-B14F-4D97-AF65-F5344CB8AC3E}">
        <p14:creationId xmlns:p14="http://schemas.microsoft.com/office/powerpoint/2010/main" val="8660170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24</a:t>
            </a:fld>
            <a:endParaRPr lang="en-US"/>
          </a:p>
        </p:txBody>
      </p:sp>
    </p:spTree>
    <p:extLst>
      <p:ext uri="{BB962C8B-B14F-4D97-AF65-F5344CB8AC3E}">
        <p14:creationId xmlns:p14="http://schemas.microsoft.com/office/powerpoint/2010/main" val="1954804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25</a:t>
            </a:fld>
            <a:endParaRPr lang="en-US"/>
          </a:p>
        </p:txBody>
      </p:sp>
    </p:spTree>
    <p:extLst>
      <p:ext uri="{BB962C8B-B14F-4D97-AF65-F5344CB8AC3E}">
        <p14:creationId xmlns:p14="http://schemas.microsoft.com/office/powerpoint/2010/main" val="4061223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Prior to 2015 only 3 AGR-Lite policies sold for the whole state </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26</a:t>
            </a:fld>
            <a:endParaRPr lang="en-US"/>
          </a:p>
        </p:txBody>
      </p:sp>
    </p:spTree>
    <p:extLst>
      <p:ext uri="{BB962C8B-B14F-4D97-AF65-F5344CB8AC3E}">
        <p14:creationId xmlns:p14="http://schemas.microsoft.com/office/powerpoint/2010/main" val="39782323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Geographically</a:t>
            </a:r>
            <a:r>
              <a:rPr lang="en-US" baseline="0" dirty="0" smtClean="0"/>
              <a:t> in 2016 --- Most WFRP insured – 5+ in each county --  Edgecombe, Harnett, Johnston, Nash (8), Sampson, and Wayne Counties</a:t>
            </a:r>
          </a:p>
          <a:p>
            <a:endParaRPr lang="en-US" baseline="0" dirty="0" smtClean="0"/>
          </a:p>
          <a:p>
            <a:r>
              <a:rPr lang="en-US" baseline="0" dirty="0" smtClean="0"/>
              <a:t>2017 – Duplin included (9), </a:t>
            </a:r>
            <a:r>
              <a:rPr lang="en-US" baseline="0" dirty="0" err="1" smtClean="0"/>
              <a:t>som</a:t>
            </a:r>
            <a:r>
              <a:rPr lang="en-US" baseline="0" dirty="0" smtClean="0"/>
              <a:t> other counties &gt; 10 – Johnston, Nash, Sampson</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27</a:t>
            </a:fld>
            <a:endParaRPr lang="en-US"/>
          </a:p>
        </p:txBody>
      </p:sp>
    </p:spTree>
    <p:extLst>
      <p:ext uri="{BB962C8B-B14F-4D97-AF65-F5344CB8AC3E}">
        <p14:creationId xmlns:p14="http://schemas.microsoft.com/office/powerpoint/2010/main" val="3739564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28</a:t>
            </a:fld>
            <a:endParaRPr lang="en-US"/>
          </a:p>
        </p:txBody>
      </p:sp>
    </p:spTree>
    <p:extLst>
      <p:ext uri="{BB962C8B-B14F-4D97-AF65-F5344CB8AC3E}">
        <p14:creationId xmlns:p14="http://schemas.microsoft.com/office/powerpoint/2010/main" val="353491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29</a:t>
            </a:fld>
            <a:endParaRPr lang="en-US"/>
          </a:p>
        </p:txBody>
      </p:sp>
    </p:spTree>
    <p:extLst>
      <p:ext uri="{BB962C8B-B14F-4D97-AF65-F5344CB8AC3E}">
        <p14:creationId xmlns:p14="http://schemas.microsoft.com/office/powerpoint/2010/main" val="3837153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Markey Penetration and </a:t>
            </a:r>
            <a:r>
              <a:rPr lang="en-US" baseline="0" dirty="0" err="1" smtClean="0"/>
              <a:t>Particpation</a:t>
            </a:r>
            <a:r>
              <a:rPr lang="en-US" baseline="0" dirty="0" smtClean="0"/>
              <a:t> for traditional commodity crops (corn, soybeans, wheat): on average 89%</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3</a:t>
            </a:fld>
            <a:endParaRPr lang="en-US"/>
          </a:p>
        </p:txBody>
      </p:sp>
    </p:spTree>
    <p:extLst>
      <p:ext uri="{BB962C8B-B14F-4D97-AF65-F5344CB8AC3E}">
        <p14:creationId xmlns:p14="http://schemas.microsoft.com/office/powerpoint/2010/main" val="1739544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30</a:t>
            </a:fld>
            <a:endParaRPr lang="en-US"/>
          </a:p>
        </p:txBody>
      </p:sp>
    </p:spTree>
    <p:extLst>
      <p:ext uri="{BB962C8B-B14F-4D97-AF65-F5344CB8AC3E}">
        <p14:creationId xmlns:p14="http://schemas.microsoft.com/office/powerpoint/2010/main" val="4855797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31</a:t>
            </a:fld>
            <a:endParaRPr lang="en-US"/>
          </a:p>
        </p:txBody>
      </p:sp>
    </p:spTree>
    <p:extLst>
      <p:ext uri="{BB962C8B-B14F-4D97-AF65-F5344CB8AC3E}">
        <p14:creationId xmlns:p14="http://schemas.microsoft.com/office/powerpoint/2010/main" val="30192302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32</a:t>
            </a:fld>
            <a:endParaRPr lang="en-US"/>
          </a:p>
        </p:txBody>
      </p:sp>
    </p:spTree>
    <p:extLst>
      <p:ext uri="{BB962C8B-B14F-4D97-AF65-F5344CB8AC3E}">
        <p14:creationId xmlns:p14="http://schemas.microsoft.com/office/powerpoint/2010/main" val="1419922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2017 RMA study “The Risk Management Safety Net:</a:t>
            </a:r>
            <a:r>
              <a:rPr lang="en-US" baseline="0" dirty="0" smtClean="0"/>
              <a:t> </a:t>
            </a:r>
            <a:r>
              <a:rPr lang="en-US" dirty="0" smtClean="0"/>
              <a:t>Market Penetration and Market Potential”</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4</a:t>
            </a:fld>
            <a:endParaRPr lang="en-US"/>
          </a:p>
        </p:txBody>
      </p:sp>
    </p:spTree>
    <p:extLst>
      <p:ext uri="{BB962C8B-B14F-4D97-AF65-F5344CB8AC3E}">
        <p14:creationId xmlns:p14="http://schemas.microsoft.com/office/powerpoint/2010/main" val="25388305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2017 RMA study “The Risk Management Safety Net: Market Penetration and Market Potential”</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5</a:t>
            </a:fld>
            <a:endParaRPr lang="en-US"/>
          </a:p>
        </p:txBody>
      </p:sp>
    </p:spTree>
    <p:extLst>
      <p:ext uri="{BB962C8B-B14F-4D97-AF65-F5344CB8AC3E}">
        <p14:creationId xmlns:p14="http://schemas.microsoft.com/office/powerpoint/2010/main" val="105581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6</a:t>
            </a:fld>
            <a:endParaRPr lang="en-US"/>
          </a:p>
        </p:txBody>
      </p:sp>
    </p:spTree>
    <p:extLst>
      <p:ext uri="{BB962C8B-B14F-4D97-AF65-F5344CB8AC3E}">
        <p14:creationId xmlns:p14="http://schemas.microsoft.com/office/powerpoint/2010/main" val="159382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ESSENTIALLY: All farm revenue is insured together under one policy. Individual commodity losses are not considered, it is the overall farm revenue that determines losses</a:t>
            </a:r>
          </a:p>
          <a:p>
            <a:endParaRPr lang="en-US" dirty="0" smtClean="0"/>
          </a:p>
          <a:p>
            <a:r>
              <a:rPr lang="en-US" dirty="0" smtClean="0"/>
              <a:t>Replant costs for annual commodities. Actual cost up to a maximum of 20% of expected revenue for the crop. Record of replant costs required. Insurance company has approval authority. Payable after loss of 20% of the crop or 20 acres.</a:t>
            </a:r>
          </a:p>
          <a:p>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7</a:t>
            </a:fld>
            <a:endParaRPr lang="en-US"/>
          </a:p>
        </p:txBody>
      </p:sp>
    </p:spTree>
    <p:extLst>
      <p:ext uri="{BB962C8B-B14F-4D97-AF65-F5344CB8AC3E}">
        <p14:creationId xmlns:p14="http://schemas.microsoft.com/office/powerpoint/2010/main" val="2883300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1106F6-089F-401F-ACBA-5EA9DBCDB033}" type="slidenum">
              <a:rPr lang="en-US" smtClean="0"/>
              <a:t>8</a:t>
            </a:fld>
            <a:endParaRPr lang="en-US"/>
          </a:p>
        </p:txBody>
      </p:sp>
    </p:spTree>
    <p:extLst>
      <p:ext uri="{BB962C8B-B14F-4D97-AF65-F5344CB8AC3E}">
        <p14:creationId xmlns:p14="http://schemas.microsoft.com/office/powerpoint/2010/main" val="1067073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Expanded coverage to allow incidental processing expenses needed to bring commodity to market.</a:t>
            </a:r>
            <a:r>
              <a:rPr lang="en-US" baseline="0" dirty="0" smtClean="0"/>
              <a:t> </a:t>
            </a:r>
            <a:r>
              <a:rPr lang="en-US" dirty="0" smtClean="0"/>
              <a:t>Washing, trimming, and packing/packaging costs</a:t>
            </a:r>
          </a:p>
          <a:p>
            <a:endParaRPr lang="en-US" dirty="0" smtClean="0"/>
          </a:p>
          <a:p>
            <a:r>
              <a:rPr lang="en-US" dirty="0" smtClean="0"/>
              <a:t>- Growth adjustment increases insurable revenue. Growth may be due to higher yielding</a:t>
            </a:r>
            <a:r>
              <a:rPr lang="en-US" baseline="0" dirty="0" smtClean="0"/>
              <a:t> varieties, additional acres, planting patterns, etc. An indexing process automatically adjusts the historic revenue to reflect farm growth.  Farmers can “opt out” of this if they want, Not required (but may be a good idea).</a:t>
            </a:r>
            <a:endParaRPr lang="en-US" dirty="0"/>
          </a:p>
        </p:txBody>
      </p:sp>
      <p:sp>
        <p:nvSpPr>
          <p:cNvPr id="4" name="Slide Number Placeholder 3"/>
          <p:cNvSpPr>
            <a:spLocks noGrp="1"/>
          </p:cNvSpPr>
          <p:nvPr>
            <p:ph type="sldNum" sz="quarter" idx="10"/>
          </p:nvPr>
        </p:nvSpPr>
        <p:spPr/>
        <p:txBody>
          <a:bodyPr/>
          <a:lstStyle/>
          <a:p>
            <a:fld id="{3E1106F6-089F-401F-ACBA-5EA9DBCDB033}" type="slidenum">
              <a:rPr lang="en-US" smtClean="0"/>
              <a:t>9</a:t>
            </a:fld>
            <a:endParaRPr lang="en-US"/>
          </a:p>
        </p:txBody>
      </p:sp>
    </p:spTree>
    <p:extLst>
      <p:ext uri="{BB962C8B-B14F-4D97-AF65-F5344CB8AC3E}">
        <p14:creationId xmlns:p14="http://schemas.microsoft.com/office/powerpoint/2010/main" val="10274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D480A359-2FB3-4847-9D97-3491754AA7F9}" type="datetimeFigureOut">
              <a:rPr lang="en-US"/>
              <a:pPr>
                <a:defRPr/>
              </a:pPr>
              <a:t>8/5/2019</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788444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2337"/>
            <a:ext cx="8229600" cy="106838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BC5DAC-1A13-D34F-9418-D6257772B49C}" type="datetimeFigureOut">
              <a:rPr lang="en-US"/>
              <a:pPr>
                <a:defRPr/>
              </a:pPr>
              <a:t>8/5/2019</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15469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1099"/>
            <a:ext cx="2057400" cy="492506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201099"/>
            <a:ext cx="6019800" cy="49250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EC0D93-568E-6D41-8E6D-0963A71A503C}" type="datetimeFigureOut">
              <a:rPr lang="en-US"/>
              <a:pPr>
                <a:defRPr/>
              </a:pPr>
              <a:t>8/5/2019</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826510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solidFill>
                  <a:srgbClr val="0E148E"/>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800">
                <a:solidFill>
                  <a:srgbClr val="0E148E"/>
                </a:solidFill>
              </a:defRPr>
            </a:lvl1pPr>
            <a:lvl2pPr>
              <a:defRPr>
                <a:solidFill>
                  <a:srgbClr val="0E148E"/>
                </a:solidFill>
              </a:defRPr>
            </a:lvl2pPr>
            <a:lvl3pPr>
              <a:defRPr>
                <a:solidFill>
                  <a:srgbClr val="0E148E"/>
                </a:solidFill>
              </a:defRPr>
            </a:lvl3pPr>
            <a:lvl4pPr>
              <a:defRPr>
                <a:solidFill>
                  <a:srgbClr val="0E148E"/>
                </a:solidFill>
              </a:defRPr>
            </a:lvl4pPr>
            <a:lvl5pPr>
              <a:defRPr>
                <a:solidFill>
                  <a:srgbClr val="0E148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D128603A-2399-D64A-8203-C8F297F981E8}" type="datetimeFigureOut">
              <a:rPr lang="en-US"/>
              <a:pPr>
                <a:defRPr/>
              </a:pPr>
              <a:t>8/5/2019</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257547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766406"/>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26621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F71F39-3D09-F149-B1A1-DC2A7DB4A435}" type="datetimeFigureOut">
              <a:rPr lang="en-US"/>
              <a:pPr>
                <a:defRPr/>
              </a:pPr>
              <a:t>8/5/2019</a:t>
            </a:fld>
            <a:endParaRPr lang="en-US"/>
          </a:p>
        </p:txBody>
      </p:sp>
      <p:sp>
        <p:nvSpPr>
          <p:cNvPr id="7"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394488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954696"/>
            <a:ext cx="4038600" cy="41714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954696"/>
            <a:ext cx="4038600" cy="41714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7E7E973-E761-9943-801C-DE1E51E28431}" type="datetimeFigureOut">
              <a:rPr lang="en-US"/>
              <a:pPr>
                <a:defRPr/>
              </a:pPr>
              <a:t>8/5/2019</a:t>
            </a:fld>
            <a:endParaRPr lang="en-US"/>
          </a:p>
        </p:txBody>
      </p:sp>
      <p:sp>
        <p:nvSpPr>
          <p:cNvPr id="8"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785265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26730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0957"/>
            <a:ext cx="4040188" cy="41052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6730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20957"/>
            <a:ext cx="4041775" cy="410520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18ACE534-2B3A-FA4B-B87A-8AC244117610}" type="datetimeFigureOut">
              <a:rPr lang="en-US"/>
              <a:pPr>
                <a:defRPr/>
              </a:pPr>
              <a:t>8/5/2019</a:t>
            </a:fld>
            <a:endParaRPr lang="en-US"/>
          </a:p>
        </p:txBody>
      </p:sp>
      <p:sp>
        <p:nvSpPr>
          <p:cNvPr id="10" name="Footer Placeholder 4"/>
          <p:cNvSpPr>
            <a:spLocks noGrp="1"/>
          </p:cNvSpPr>
          <p:nvPr>
            <p:ph type="ftr" sz="quarter" idx="11"/>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760394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0316"/>
            <a:ext cx="8229600" cy="670808"/>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2CDFFB5-C0BC-DE4D-9A38-E0EE75FC9E15}" type="datetimeFigureOut">
              <a:rPr lang="en-US"/>
              <a:pPr>
                <a:defRPr/>
              </a:pPr>
              <a:t>8/5/2019</a:t>
            </a:fld>
            <a:endParaRPr lang="en-US"/>
          </a:p>
        </p:txBody>
      </p:sp>
      <p:sp>
        <p:nvSpPr>
          <p:cNvPr id="6"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87628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42570F-F7E3-1F40-B6F3-59FE945D5A70}" type="datetimeFigureOut">
              <a:rPr lang="en-US"/>
              <a:pPr>
                <a:defRPr/>
              </a:pPr>
              <a:t>8/5/2019</a:t>
            </a:fld>
            <a:endParaRPr lang="en-US"/>
          </a:p>
        </p:txBody>
      </p:sp>
      <p:sp>
        <p:nvSpPr>
          <p:cNvPr id="5"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2779307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42526"/>
            <a:ext cx="3008313" cy="703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242526"/>
            <a:ext cx="5111750" cy="488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070861"/>
            <a:ext cx="3008313" cy="405530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371E9B0-C3DF-544F-BB14-A487ECCC7F43}" type="datetimeFigureOut">
              <a:rPr lang="en-US"/>
              <a:pPr>
                <a:defRPr/>
              </a:pPr>
              <a:t>8/5/2019</a:t>
            </a:fld>
            <a:endParaRPr lang="en-US"/>
          </a:p>
        </p:txBody>
      </p:sp>
      <p:sp>
        <p:nvSpPr>
          <p:cNvPr id="8"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4059402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786794"/>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828800" y="1242515"/>
            <a:ext cx="5486400" cy="347125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535353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5C4B1CF-5E0C-5D41-A3E2-D78942339385}" type="datetimeFigureOut">
              <a:rPr lang="en-US"/>
              <a:pPr>
                <a:defRPr/>
              </a:pPr>
              <a:t>8/5/2019</a:t>
            </a:fld>
            <a:endParaRPr lang="en-US"/>
          </a:p>
        </p:txBody>
      </p:sp>
      <p:sp>
        <p:nvSpPr>
          <p:cNvPr id="8"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extLst>
      <p:ext uri="{BB962C8B-B14F-4D97-AF65-F5344CB8AC3E}">
        <p14:creationId xmlns:p14="http://schemas.microsoft.com/office/powerpoint/2010/main" val="1214909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Univ Logos separated graphic.jpg"/>
          <p:cNvPicPr>
            <a:picLocks noChangeAspect="1"/>
          </p:cNvPicPr>
          <p:nvPr userDrawn="1"/>
        </p:nvPicPr>
        <p:blipFill rotWithShape="1">
          <a:blip r:embed="rId13">
            <a:extLst>
              <a:ext uri="{28A0092B-C50C-407E-A947-70E740481C1C}">
                <a14:useLocalDpi xmlns:a14="http://schemas.microsoft.com/office/drawing/2010/main" val="0"/>
              </a:ext>
            </a:extLst>
          </a:blip>
          <a:srcRect t="10772" b="13134"/>
          <a:stretch/>
        </p:blipFill>
        <p:spPr>
          <a:xfrm>
            <a:off x="6282882" y="6183947"/>
            <a:ext cx="2514600" cy="628713"/>
          </a:xfrm>
          <a:prstGeom prst="rect">
            <a:avLst/>
          </a:prstGeom>
        </p:spPr>
      </p:pic>
      <p:sp>
        <p:nvSpPr>
          <p:cNvPr id="1026" name="Title Placeholder 1"/>
          <p:cNvSpPr>
            <a:spLocks noGrp="1"/>
          </p:cNvSpPr>
          <p:nvPr>
            <p:ph type="title"/>
          </p:nvPr>
        </p:nvSpPr>
        <p:spPr bwMode="auto">
          <a:xfrm>
            <a:off x="457200" y="1040929"/>
            <a:ext cx="8229600" cy="670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Headline Line </a:t>
            </a:r>
            <a:r>
              <a:rPr lang="en-US" dirty="0" smtClean="0"/>
              <a:t>One</a:t>
            </a:r>
            <a:endParaRPr lang="en-US" dirty="0"/>
          </a:p>
        </p:txBody>
      </p:sp>
      <p:sp>
        <p:nvSpPr>
          <p:cNvPr id="1027" name="Text Placeholder 2"/>
          <p:cNvSpPr>
            <a:spLocks noGrp="1"/>
          </p:cNvSpPr>
          <p:nvPr>
            <p:ph type="body" idx="1"/>
          </p:nvPr>
        </p:nvSpPr>
        <p:spPr bwMode="auto">
          <a:xfrm>
            <a:off x="457200" y="1932611"/>
            <a:ext cx="8229600" cy="4149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panose="020B0604020202020204" pitchFamily="34" charset="0"/>
                <a:ea typeface="+mn-ea"/>
                <a:cs typeface="Arial" panose="020B0604020202020204" pitchFamily="34" charset="0"/>
              </a:defRPr>
            </a:lvl1pPr>
          </a:lstStyle>
          <a:p>
            <a:pPr>
              <a:defRPr/>
            </a:pPr>
            <a:fld id="{C944504B-B211-B34D-97AF-78446C71FCDD}" type="datetimeFigureOut">
              <a:rPr lang="en-US" smtClean="0"/>
              <a:pPr>
                <a:defRPr/>
              </a:pPr>
              <a:t>8/5/2019</a:t>
            </a:fld>
            <a:endParaRPr lang="en-US" dirty="0"/>
          </a:p>
        </p:txBody>
      </p:sp>
      <p:pic>
        <p:nvPicPr>
          <p:cNvPr id="9" name="Picture 8" descr="NCCooperativeExtension-Block.jp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90500" y="190500"/>
            <a:ext cx="2743200" cy="535516"/>
          </a:xfrm>
          <a:prstGeom prst="rect">
            <a:avLst/>
          </a:prstGeom>
        </p:spPr>
      </p:pic>
      <p:sp>
        <p:nvSpPr>
          <p:cNvPr id="13" name="Footer Placeholder 4"/>
          <p:cNvSpPr>
            <a:spLocks noGrp="1"/>
          </p:cNvSpPr>
          <p:nvPr>
            <p:ph type="ftr" sz="quarter" idx="3"/>
          </p:nvPr>
        </p:nvSpPr>
        <p:spPr>
          <a:xfrm>
            <a:off x="2986150" y="6356350"/>
            <a:ext cx="242535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panose="020B0604020202020204" pitchFamily="34" charset="0"/>
                <a:ea typeface="+mn-ea"/>
                <a:cs typeface="Arial" panose="020B0604020202020204" pitchFamily="34"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3200" b="1" kern="1200">
          <a:solidFill>
            <a:schemeClr val="tx1"/>
          </a:solidFill>
          <a:latin typeface="Arial"/>
          <a:ea typeface="ＭＳ Ｐゴシック" charset="0"/>
          <a:cs typeface="Arial"/>
        </a:defRPr>
      </a:lvl1pPr>
      <a:lvl2pPr algn="ctr" defTabSz="457200" rtl="0" eaLnBrk="1" fontAlgn="base" hangingPunct="1">
        <a:spcBef>
          <a:spcPct val="0"/>
        </a:spcBef>
        <a:spcAft>
          <a:spcPct val="0"/>
        </a:spcAft>
        <a:defRPr sz="3200" b="1">
          <a:solidFill>
            <a:schemeClr val="tx1"/>
          </a:solidFill>
          <a:latin typeface="Arial" charset="0"/>
          <a:ea typeface="ＭＳ Ｐゴシック" charset="0"/>
        </a:defRPr>
      </a:lvl2pPr>
      <a:lvl3pPr algn="ctr" defTabSz="457200" rtl="0" eaLnBrk="1" fontAlgn="base" hangingPunct="1">
        <a:spcBef>
          <a:spcPct val="0"/>
        </a:spcBef>
        <a:spcAft>
          <a:spcPct val="0"/>
        </a:spcAft>
        <a:defRPr sz="3200" b="1">
          <a:solidFill>
            <a:schemeClr val="tx1"/>
          </a:solidFill>
          <a:latin typeface="Arial" charset="0"/>
          <a:ea typeface="ＭＳ Ｐゴシック" charset="0"/>
        </a:defRPr>
      </a:lvl3pPr>
      <a:lvl4pPr algn="ctr" defTabSz="457200" rtl="0" eaLnBrk="1" fontAlgn="base" hangingPunct="1">
        <a:spcBef>
          <a:spcPct val="0"/>
        </a:spcBef>
        <a:spcAft>
          <a:spcPct val="0"/>
        </a:spcAft>
        <a:defRPr sz="3200" b="1">
          <a:solidFill>
            <a:schemeClr val="tx1"/>
          </a:solidFill>
          <a:latin typeface="Arial" charset="0"/>
          <a:ea typeface="ＭＳ Ｐゴシック" charset="0"/>
        </a:defRPr>
      </a:lvl4pPr>
      <a:lvl5pPr algn="ctr" defTabSz="457200" rtl="0" eaLnBrk="1" fontAlgn="base" hangingPunct="1">
        <a:spcBef>
          <a:spcPct val="0"/>
        </a:spcBef>
        <a:spcAft>
          <a:spcPct val="0"/>
        </a:spcAft>
        <a:defRPr sz="3200" b="1">
          <a:solidFill>
            <a:schemeClr val="tx1"/>
          </a:solidFill>
          <a:latin typeface="Arial" charset="0"/>
          <a:ea typeface="ＭＳ Ｐゴシック" charset="0"/>
        </a:defRPr>
      </a:lvl5pPr>
      <a:lvl6pPr marL="457200" algn="ctr" defTabSz="457200" rtl="0" eaLnBrk="1" fontAlgn="base" hangingPunct="1">
        <a:spcBef>
          <a:spcPct val="0"/>
        </a:spcBef>
        <a:spcAft>
          <a:spcPct val="0"/>
        </a:spcAft>
        <a:defRPr sz="3200" b="1">
          <a:solidFill>
            <a:schemeClr val="tx1"/>
          </a:solidFill>
          <a:latin typeface="Arial" charset="0"/>
          <a:ea typeface="ＭＳ Ｐゴシック" charset="0"/>
        </a:defRPr>
      </a:lvl6pPr>
      <a:lvl7pPr marL="914400" algn="ctr" defTabSz="457200" rtl="0" eaLnBrk="1" fontAlgn="base" hangingPunct="1">
        <a:spcBef>
          <a:spcPct val="0"/>
        </a:spcBef>
        <a:spcAft>
          <a:spcPct val="0"/>
        </a:spcAft>
        <a:defRPr sz="3200" b="1">
          <a:solidFill>
            <a:schemeClr val="tx1"/>
          </a:solidFill>
          <a:latin typeface="Arial" charset="0"/>
          <a:ea typeface="ＭＳ Ｐゴシック" charset="0"/>
        </a:defRPr>
      </a:lvl7pPr>
      <a:lvl8pPr marL="1371600" algn="ctr" defTabSz="457200" rtl="0" eaLnBrk="1" fontAlgn="base" hangingPunct="1">
        <a:spcBef>
          <a:spcPct val="0"/>
        </a:spcBef>
        <a:spcAft>
          <a:spcPct val="0"/>
        </a:spcAft>
        <a:defRPr sz="3200" b="1">
          <a:solidFill>
            <a:schemeClr val="tx1"/>
          </a:solidFill>
          <a:latin typeface="Arial" charset="0"/>
          <a:ea typeface="ＭＳ Ｐゴシック" charset="0"/>
        </a:defRPr>
      </a:lvl8pPr>
      <a:lvl9pPr marL="1828800" algn="ctr" defTabSz="457200" rtl="0" eaLnBrk="1" fontAlgn="base" hangingPunct="1">
        <a:spcBef>
          <a:spcPct val="0"/>
        </a:spcBef>
        <a:spcAft>
          <a:spcPct val="0"/>
        </a:spcAft>
        <a:defRPr sz="3200" b="1">
          <a:solidFill>
            <a:schemeClr val="tx1"/>
          </a:solidFill>
          <a:latin typeface="Arial" charset="0"/>
          <a:ea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defTabSz="457200" rtl="0" eaLnBrk="1" fontAlgn="base" hangingPunct="1">
        <a:spcBef>
          <a:spcPct val="20000"/>
        </a:spcBef>
        <a:spcAft>
          <a:spcPct val="0"/>
        </a:spcAft>
        <a:buFont typeface="Arial" charset="0"/>
        <a:buChar char="•"/>
        <a:defRPr kern="1200">
          <a:solidFill>
            <a:schemeClr val="tx1"/>
          </a:solidFill>
          <a:latin typeface="Arial"/>
          <a:ea typeface="ＭＳ Ｐゴシック" charset="0"/>
          <a:cs typeface="Arial"/>
        </a:defRPr>
      </a:lvl3pPr>
      <a:lvl4pPr marL="1600200" indent="-228600" algn="l" defTabSz="457200" rtl="0" eaLnBrk="1" fontAlgn="base" hangingPunct="1">
        <a:spcBef>
          <a:spcPct val="20000"/>
        </a:spcBef>
        <a:spcAft>
          <a:spcPct val="0"/>
        </a:spcAft>
        <a:buFont typeface="Arial" charset="0"/>
        <a:buChar char="–"/>
        <a:defRPr sz="1400" kern="1200">
          <a:solidFill>
            <a:schemeClr val="tx1"/>
          </a:solidFill>
          <a:latin typeface="Arial"/>
          <a:ea typeface="ＭＳ Ｐゴシック" charset="0"/>
          <a:cs typeface="Arial"/>
        </a:defRPr>
      </a:lvl4pPr>
      <a:lvl5pPr marL="2057400" indent="-228600" algn="l" defTabSz="457200" rtl="0" eaLnBrk="1" fontAlgn="base" hangingPunct="1">
        <a:spcBef>
          <a:spcPct val="20000"/>
        </a:spcBef>
        <a:spcAft>
          <a:spcPct val="0"/>
        </a:spcAft>
        <a:buFont typeface="Arial" charset="0"/>
        <a:buChar char="»"/>
        <a:defRPr sz="1000" kern="1200">
          <a:solidFill>
            <a:schemeClr val="tx1"/>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ewebapp.rma.usda.gov/apps/costestimator/Estimates/QuickEstimate.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ag-analytics.org/CropInsurance/WFRPCalculato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rod_rejesus@ncsu.edu"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ag-econ.ncsu.edu/agricultural-policy-risk-management-and-crop-insurance-resource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Title 1"/>
          <p:cNvSpPr>
            <a:spLocks noGrp="1"/>
          </p:cNvSpPr>
          <p:nvPr>
            <p:ph type="ctrTitle"/>
          </p:nvPr>
        </p:nvSpPr>
        <p:spPr>
          <a:xfrm>
            <a:off x="270705" y="993850"/>
            <a:ext cx="8737600" cy="1885194"/>
          </a:xfrm>
        </p:spPr>
        <p:txBody>
          <a:bodyPr/>
          <a:lstStyle/>
          <a:p>
            <a:r>
              <a:rPr lang="en-US" sz="3400" dirty="0" smtClean="0">
                <a:solidFill>
                  <a:srgbClr val="0E148E"/>
                </a:solidFill>
                <a:latin typeface="Arial" charset="0"/>
              </a:rPr>
              <a:t>Should I consider</a:t>
            </a:r>
            <a:br>
              <a:rPr lang="en-US" sz="3400" dirty="0" smtClean="0">
                <a:solidFill>
                  <a:srgbClr val="0E148E"/>
                </a:solidFill>
                <a:latin typeface="Arial" charset="0"/>
              </a:rPr>
            </a:br>
            <a:r>
              <a:rPr lang="en-US" sz="3400" dirty="0" smtClean="0">
                <a:solidFill>
                  <a:srgbClr val="0E148E"/>
                </a:solidFill>
                <a:latin typeface="Arial" charset="0"/>
              </a:rPr>
              <a:t>Whole-Farm Revenue Protection (WFRP)</a:t>
            </a:r>
            <a:br>
              <a:rPr lang="en-US" sz="3400" dirty="0" smtClean="0">
                <a:solidFill>
                  <a:srgbClr val="0E148E"/>
                </a:solidFill>
                <a:latin typeface="Arial" charset="0"/>
              </a:rPr>
            </a:br>
            <a:r>
              <a:rPr lang="en-US" sz="3400" dirty="0" smtClean="0">
                <a:solidFill>
                  <a:srgbClr val="0E148E"/>
                </a:solidFill>
                <a:latin typeface="Arial" charset="0"/>
              </a:rPr>
              <a:t>for my farm operation?</a:t>
            </a:r>
            <a:endParaRPr lang="en-US" sz="3400" dirty="0">
              <a:solidFill>
                <a:srgbClr val="0E148E"/>
              </a:solidFill>
              <a:latin typeface="Arial" charset="0"/>
            </a:endParaRPr>
          </a:p>
        </p:txBody>
      </p:sp>
      <p:sp>
        <p:nvSpPr>
          <p:cNvPr id="3" name="Subtitle 2"/>
          <p:cNvSpPr>
            <a:spLocks noGrp="1"/>
          </p:cNvSpPr>
          <p:nvPr>
            <p:ph type="subTitle" idx="1"/>
          </p:nvPr>
        </p:nvSpPr>
        <p:spPr>
          <a:xfrm>
            <a:off x="1439105" y="3913050"/>
            <a:ext cx="6400800" cy="1471750"/>
          </a:xfrm>
        </p:spPr>
        <p:txBody>
          <a:bodyPr rtlCol="0">
            <a:normAutofit/>
          </a:bodyPr>
          <a:lstStyle/>
          <a:p>
            <a:pPr fontAlgn="auto">
              <a:spcAft>
                <a:spcPts val="0"/>
              </a:spcAft>
              <a:buFont typeface="Arial"/>
              <a:buNone/>
              <a:defRPr/>
            </a:pPr>
            <a:r>
              <a:rPr lang="en-US" dirty="0" smtClean="0">
                <a:solidFill>
                  <a:srgbClr val="0E148E"/>
                </a:solidFill>
                <a:ea typeface="+mn-ea"/>
              </a:rPr>
              <a:t>Rod M. </a:t>
            </a:r>
            <a:r>
              <a:rPr lang="en-US" dirty="0" err="1" smtClean="0">
                <a:solidFill>
                  <a:srgbClr val="0E148E"/>
                </a:solidFill>
                <a:ea typeface="+mn-ea"/>
              </a:rPr>
              <a:t>Rejesus</a:t>
            </a:r>
            <a:endParaRPr lang="en-US" dirty="0" smtClean="0">
              <a:solidFill>
                <a:srgbClr val="0E148E"/>
              </a:solidFill>
              <a:ea typeface="+mn-ea"/>
            </a:endParaRPr>
          </a:p>
          <a:p>
            <a:pPr fontAlgn="auto">
              <a:spcAft>
                <a:spcPts val="0"/>
              </a:spcAft>
              <a:buFont typeface="Arial"/>
              <a:buNone/>
              <a:defRPr/>
            </a:pPr>
            <a:r>
              <a:rPr lang="en-US" sz="1800" i="1" dirty="0" smtClean="0">
                <a:solidFill>
                  <a:srgbClr val="0E148E"/>
                </a:solidFill>
                <a:ea typeface="+mn-ea"/>
              </a:rPr>
              <a:t>Professor and Extension Specialist</a:t>
            </a:r>
          </a:p>
          <a:p>
            <a:pPr fontAlgn="auto">
              <a:spcAft>
                <a:spcPts val="0"/>
              </a:spcAft>
              <a:buFont typeface="Arial"/>
              <a:buNone/>
              <a:defRPr/>
            </a:pPr>
            <a:r>
              <a:rPr lang="en-US" sz="1800" i="1" dirty="0" smtClean="0">
                <a:solidFill>
                  <a:srgbClr val="0E148E"/>
                </a:solidFill>
                <a:ea typeface="+mn-ea"/>
              </a:rPr>
              <a:t>Dept. of Ag. and Resource Economics</a:t>
            </a:r>
          </a:p>
          <a:p>
            <a:pPr fontAlgn="auto">
              <a:spcAft>
                <a:spcPts val="0"/>
              </a:spcAft>
              <a:buFont typeface="Arial"/>
              <a:buNone/>
              <a:defRPr/>
            </a:pPr>
            <a:r>
              <a:rPr lang="en-US" sz="1800" i="1" dirty="0" smtClean="0">
                <a:solidFill>
                  <a:srgbClr val="0E148E"/>
                </a:solidFill>
                <a:ea typeface="+mn-ea"/>
              </a:rPr>
              <a:t>NC State University</a:t>
            </a:r>
          </a:p>
          <a:p>
            <a:pPr fontAlgn="auto">
              <a:spcAft>
                <a:spcPts val="0"/>
              </a:spcAft>
              <a:buFont typeface="Arial"/>
              <a:buNone/>
              <a:defRPr/>
            </a:pPr>
            <a:endParaRPr lang="en-US" sz="1800" i="1" dirty="0">
              <a:solidFill>
                <a:srgbClr val="0E148E"/>
              </a:solidFill>
              <a:ea typeface="+mn-ea"/>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253" y="3151332"/>
            <a:ext cx="2403596" cy="65335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6640" y="3148344"/>
            <a:ext cx="2168403" cy="653359"/>
          </a:xfrm>
          <a:prstGeom prst="rect">
            <a:avLst/>
          </a:prstGeom>
        </p:spPr>
      </p:pic>
      <p:pic>
        <p:nvPicPr>
          <p:cNvPr id="5" name="Picture 4"/>
          <p:cNvPicPr>
            <a:picLocks noChangeAspect="1"/>
          </p:cNvPicPr>
          <p:nvPr/>
        </p:nvPicPr>
        <p:blipFill>
          <a:blip r:embed="rId5"/>
          <a:stretch>
            <a:fillRect/>
          </a:stretch>
        </p:blipFill>
        <p:spPr>
          <a:xfrm>
            <a:off x="3225043" y="3151332"/>
            <a:ext cx="2792210" cy="650635"/>
          </a:xfrm>
          <a:prstGeom prst="rect">
            <a:avLst/>
          </a:prstGeom>
        </p:spPr>
      </p:pic>
      <p:pic>
        <p:nvPicPr>
          <p:cNvPr id="6" name="Picture 5"/>
          <p:cNvPicPr>
            <a:picLocks noChangeAspect="1"/>
          </p:cNvPicPr>
          <p:nvPr/>
        </p:nvPicPr>
        <p:blipFill>
          <a:blip r:embed="rId6"/>
          <a:stretch>
            <a:fillRect/>
          </a:stretch>
        </p:blipFill>
        <p:spPr>
          <a:xfrm>
            <a:off x="2392280" y="5469978"/>
            <a:ext cx="938865" cy="670618"/>
          </a:xfrm>
          <a:prstGeom prst="rect">
            <a:avLst/>
          </a:prstGeom>
        </p:spPr>
      </p:pic>
      <p:pic>
        <p:nvPicPr>
          <p:cNvPr id="7" name="Picture 6"/>
          <p:cNvPicPr>
            <a:picLocks noChangeAspect="1"/>
          </p:cNvPicPr>
          <p:nvPr/>
        </p:nvPicPr>
        <p:blipFill>
          <a:blip r:embed="rId7"/>
          <a:stretch>
            <a:fillRect/>
          </a:stretch>
        </p:blipFill>
        <p:spPr>
          <a:xfrm>
            <a:off x="4326238" y="5463881"/>
            <a:ext cx="885911" cy="682811"/>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2611" y="5469978"/>
            <a:ext cx="847272" cy="70722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smtClean="0">
                <a:solidFill>
                  <a:srgbClr val="FF0000"/>
                </a:solidFill>
              </a:rPr>
              <a:t>Can still purchase other Federal crop insurance policies covering individual commodities</a:t>
            </a:r>
          </a:p>
          <a:p>
            <a:pPr lvl="1"/>
            <a:r>
              <a:rPr lang="en-US" dirty="0" smtClean="0"/>
              <a:t>Must be at buy-up coverage levels</a:t>
            </a:r>
          </a:p>
          <a:p>
            <a:pPr lvl="1"/>
            <a:r>
              <a:rPr lang="en-US" dirty="0" smtClean="0"/>
              <a:t>Any indemnities from these individual policies will count as revenue earned under WFRP</a:t>
            </a:r>
          </a:p>
          <a:p>
            <a:pPr lvl="1"/>
            <a:r>
              <a:rPr lang="en-US" dirty="0" smtClean="0"/>
              <a:t>May reduce WFRP premium subsidy</a:t>
            </a:r>
          </a:p>
        </p:txBody>
      </p:sp>
    </p:spTree>
    <p:extLst>
      <p:ext uri="{BB962C8B-B14F-4D97-AF65-F5344CB8AC3E}">
        <p14:creationId xmlns:p14="http://schemas.microsoft.com/office/powerpoint/2010/main" val="142819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a:t>Premium subsidies are available &amp; depends on farm diversification</a:t>
            </a:r>
          </a:p>
          <a:p>
            <a:pPr lvl="1"/>
            <a:r>
              <a:rPr lang="en-US" dirty="0"/>
              <a:t>Farms with </a:t>
            </a:r>
            <a:r>
              <a:rPr lang="en-US" dirty="0">
                <a:solidFill>
                  <a:srgbClr val="FF0000"/>
                </a:solidFill>
              </a:rPr>
              <a:t>2 or more “commodities” </a:t>
            </a:r>
            <a:r>
              <a:rPr lang="en-US" dirty="0"/>
              <a:t>(commodity count) receive </a:t>
            </a:r>
            <a:r>
              <a:rPr lang="en-US" dirty="0">
                <a:solidFill>
                  <a:srgbClr val="FF0000"/>
                </a:solidFill>
              </a:rPr>
              <a:t>whole-farm premium subsidy</a:t>
            </a:r>
          </a:p>
          <a:p>
            <a:pPr lvl="1"/>
            <a:r>
              <a:rPr lang="en-US" dirty="0"/>
              <a:t>Farms with </a:t>
            </a:r>
            <a:r>
              <a:rPr lang="en-US" dirty="0">
                <a:solidFill>
                  <a:srgbClr val="FF0000"/>
                </a:solidFill>
              </a:rPr>
              <a:t>1 “commodity” </a:t>
            </a:r>
            <a:r>
              <a:rPr lang="en-US" dirty="0"/>
              <a:t>receive </a:t>
            </a:r>
            <a:r>
              <a:rPr lang="en-US" dirty="0">
                <a:solidFill>
                  <a:srgbClr val="FF0000"/>
                </a:solidFill>
              </a:rPr>
              <a:t>basic premium subsidy</a:t>
            </a:r>
          </a:p>
          <a:p>
            <a:pPr marL="457200" lvl="1" indent="0">
              <a:buNone/>
            </a:pPr>
            <a:endParaRPr lang="en-US" dirty="0"/>
          </a:p>
        </p:txBody>
      </p:sp>
    </p:spTree>
    <p:extLst>
      <p:ext uri="{BB962C8B-B14F-4D97-AF65-F5344CB8AC3E}">
        <p14:creationId xmlns:p14="http://schemas.microsoft.com/office/powerpoint/2010/main" val="224813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Premium Subsidy</a:t>
            </a:r>
            <a:endParaRPr lang="en-US" dirty="0"/>
          </a:p>
        </p:txBody>
      </p:sp>
      <p:sp>
        <p:nvSpPr>
          <p:cNvPr id="3" name="Content Placeholder 2"/>
          <p:cNvSpPr>
            <a:spLocks noGrp="1"/>
          </p:cNvSpPr>
          <p:nvPr>
            <p:ph idx="1"/>
          </p:nvPr>
        </p:nvSpPr>
        <p:spPr>
          <a:xfrm>
            <a:off x="550334" y="4631267"/>
            <a:ext cx="8229600" cy="1346200"/>
          </a:xfrm>
        </p:spPr>
        <p:txBody>
          <a:bodyPr/>
          <a:lstStyle/>
          <a:p>
            <a:r>
              <a:rPr lang="en-US" sz="2400" dirty="0" smtClean="0"/>
              <a:t>WFRP subsidy - % total premium paid by government</a:t>
            </a:r>
          </a:p>
          <a:p>
            <a:r>
              <a:rPr lang="en-US" sz="2400" dirty="0" smtClean="0"/>
              <a:t>Line 1 – Basic Subsidy</a:t>
            </a:r>
          </a:p>
          <a:p>
            <a:r>
              <a:rPr lang="en-US" sz="2400" dirty="0" smtClean="0"/>
              <a:t>Lines 2 &amp; 3 – Whole-Farm Subsidy</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1323972130"/>
              </p:ext>
            </p:extLst>
          </p:nvPr>
        </p:nvGraphicFramePr>
        <p:xfrm>
          <a:off x="457200" y="2059094"/>
          <a:ext cx="8408052" cy="2291080"/>
        </p:xfrm>
        <a:graphic>
          <a:graphicData uri="http://schemas.openxmlformats.org/drawingml/2006/table">
            <a:tbl>
              <a:tblPr firstRow="1" bandRow="1">
                <a:tableStyleId>{B301B821-A1FF-4177-AEE7-76D212191A09}</a:tableStyleId>
              </a:tblPr>
              <a:tblGrid>
                <a:gridCol w="2437412">
                  <a:extLst>
                    <a:ext uri="{9D8B030D-6E8A-4147-A177-3AD203B41FA5}">
                      <a16:colId xmlns:a16="http://schemas.microsoft.com/office/drawing/2014/main" val="20000"/>
                    </a:ext>
                  </a:extLst>
                </a:gridCol>
                <a:gridCol w="746330">
                  <a:extLst>
                    <a:ext uri="{9D8B030D-6E8A-4147-A177-3AD203B41FA5}">
                      <a16:colId xmlns:a16="http://schemas.microsoft.com/office/drawing/2014/main" val="20001"/>
                    </a:ext>
                  </a:extLst>
                </a:gridCol>
                <a:gridCol w="746330">
                  <a:extLst>
                    <a:ext uri="{9D8B030D-6E8A-4147-A177-3AD203B41FA5}">
                      <a16:colId xmlns:a16="http://schemas.microsoft.com/office/drawing/2014/main" val="20002"/>
                    </a:ext>
                  </a:extLst>
                </a:gridCol>
                <a:gridCol w="746330">
                  <a:extLst>
                    <a:ext uri="{9D8B030D-6E8A-4147-A177-3AD203B41FA5}">
                      <a16:colId xmlns:a16="http://schemas.microsoft.com/office/drawing/2014/main" val="20003"/>
                    </a:ext>
                  </a:extLst>
                </a:gridCol>
                <a:gridCol w="746330">
                  <a:extLst>
                    <a:ext uri="{9D8B030D-6E8A-4147-A177-3AD203B41FA5}">
                      <a16:colId xmlns:a16="http://schemas.microsoft.com/office/drawing/2014/main" val="20004"/>
                    </a:ext>
                  </a:extLst>
                </a:gridCol>
                <a:gridCol w="746330">
                  <a:extLst>
                    <a:ext uri="{9D8B030D-6E8A-4147-A177-3AD203B41FA5}">
                      <a16:colId xmlns:a16="http://schemas.microsoft.com/office/drawing/2014/main" val="20005"/>
                    </a:ext>
                  </a:extLst>
                </a:gridCol>
                <a:gridCol w="746330">
                  <a:extLst>
                    <a:ext uri="{9D8B030D-6E8A-4147-A177-3AD203B41FA5}">
                      <a16:colId xmlns:a16="http://schemas.microsoft.com/office/drawing/2014/main" val="20006"/>
                    </a:ext>
                  </a:extLst>
                </a:gridCol>
                <a:gridCol w="746330">
                  <a:extLst>
                    <a:ext uri="{9D8B030D-6E8A-4147-A177-3AD203B41FA5}">
                      <a16:colId xmlns:a16="http://schemas.microsoft.com/office/drawing/2014/main" val="20007"/>
                    </a:ext>
                  </a:extLst>
                </a:gridCol>
                <a:gridCol w="746330">
                  <a:extLst>
                    <a:ext uri="{9D8B030D-6E8A-4147-A177-3AD203B41FA5}">
                      <a16:colId xmlns:a16="http://schemas.microsoft.com/office/drawing/2014/main" val="20008"/>
                    </a:ext>
                  </a:extLst>
                </a:gridCol>
              </a:tblGrid>
              <a:tr h="370840">
                <a:tc>
                  <a:txBody>
                    <a:bodyPr/>
                    <a:lstStyle/>
                    <a:p>
                      <a:pPr algn="ctr"/>
                      <a:r>
                        <a:rPr lang="en-US" dirty="0" smtClean="0"/>
                        <a:t>Coverage Level</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50%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55%</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60%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65%</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70%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75%</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80%</a:t>
                      </a:r>
                      <a:endParaRPr lang="en-US"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a:r>
                        <a:rPr lang="en-US" dirty="0" smtClean="0"/>
                        <a:t>85%</a:t>
                      </a:r>
                      <a:endParaRPr lang="en-US" dirty="0"/>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latin typeface="+mn-lt"/>
                          <a:ea typeface="+mn-ea"/>
                          <a:cs typeface="+mn-cs"/>
                        </a:rPr>
                        <a:t>Qualifying Commodity Count: 1</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67%</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64%</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64%</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59%</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59%</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55%</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N/A</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N/A</a:t>
                      </a:r>
                      <a:endParaRPr lang="en-US" sz="2400" dirty="0"/>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sz="1800" b="1" kern="1200" dirty="0" smtClean="0">
                          <a:solidFill>
                            <a:schemeClr val="dk1"/>
                          </a:solidFill>
                          <a:latin typeface="+mn-lt"/>
                          <a:ea typeface="+mn-ea"/>
                          <a:cs typeface="+mn-cs"/>
                        </a:rPr>
                        <a:t>Qualifying Commodity Count: 2</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r>
                        <a:rPr lang="en-US" sz="2400" dirty="0" smtClean="0"/>
                        <a:t>80%</a:t>
                      </a:r>
                      <a:endParaRPr lang="en-US" sz="2400" dirty="0"/>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N/A</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N/A</a:t>
                      </a:r>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sz="1800" b="1" kern="1200" dirty="0" smtClean="0">
                          <a:solidFill>
                            <a:schemeClr val="dk1"/>
                          </a:solidFill>
                          <a:latin typeface="+mn-lt"/>
                          <a:ea typeface="+mn-ea"/>
                          <a:cs typeface="+mn-cs"/>
                        </a:rPr>
                        <a:t>Qualifying Commodity Count: 3 or more</a:t>
                      </a:r>
                      <a:endParaRPr lang="en-US" dirty="0"/>
                    </a:p>
                  </a:txBody>
                  <a:tcPr anchor="ctr">
                    <a:lnL w="28575"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80%</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71%</a:t>
                      </a:r>
                    </a:p>
                  </a:txBody>
                  <a:tcPr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56%</a:t>
                      </a:r>
                    </a:p>
                  </a:txBody>
                  <a:tcPr anchor="ctr">
                    <a:lnL w="635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0824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WFRP</a:t>
            </a:r>
            <a:endParaRPr lang="en-US" dirty="0"/>
          </a:p>
        </p:txBody>
      </p:sp>
      <p:sp>
        <p:nvSpPr>
          <p:cNvPr id="3" name="Content Placeholder 2"/>
          <p:cNvSpPr>
            <a:spLocks noGrp="1"/>
          </p:cNvSpPr>
          <p:nvPr>
            <p:ph idx="1"/>
          </p:nvPr>
        </p:nvSpPr>
        <p:spPr>
          <a:xfrm>
            <a:off x="457200" y="1932611"/>
            <a:ext cx="8229600" cy="4451256"/>
          </a:xfrm>
        </p:spPr>
        <p:txBody>
          <a:bodyPr/>
          <a:lstStyle/>
          <a:p>
            <a:r>
              <a:rPr lang="en-US" dirty="0" smtClean="0"/>
              <a:t>The extent of </a:t>
            </a:r>
            <a:r>
              <a:rPr lang="en-US" dirty="0" smtClean="0">
                <a:solidFill>
                  <a:srgbClr val="FF0000"/>
                </a:solidFill>
              </a:rPr>
              <a:t>diversification matters </a:t>
            </a:r>
            <a:r>
              <a:rPr lang="en-US" dirty="0" smtClean="0"/>
              <a:t>for WFRP</a:t>
            </a:r>
          </a:p>
          <a:p>
            <a:pPr lvl="1"/>
            <a:r>
              <a:rPr lang="en-US" dirty="0" smtClean="0"/>
              <a:t>Number of commodities produced are counted toward the diversification requirement in WFRP</a:t>
            </a:r>
          </a:p>
          <a:p>
            <a:pPr lvl="1"/>
            <a:r>
              <a:rPr lang="en-US" dirty="0" smtClean="0"/>
              <a:t>Each </a:t>
            </a:r>
            <a:r>
              <a:rPr lang="en-US" dirty="0"/>
              <a:t>commodity must provide a </a:t>
            </a:r>
            <a:r>
              <a:rPr lang="en-US" dirty="0">
                <a:solidFill>
                  <a:srgbClr val="FF0000"/>
                </a:solidFill>
              </a:rPr>
              <a:t>certain percentage of the expected farm </a:t>
            </a:r>
            <a:r>
              <a:rPr lang="en-US" dirty="0"/>
              <a:t>revenue to be counted</a:t>
            </a:r>
          </a:p>
          <a:p>
            <a:pPr lvl="1"/>
            <a:r>
              <a:rPr lang="en-US" dirty="0"/>
              <a:t>Commodities providing small amounts of revenue may be grouped to meet the </a:t>
            </a:r>
            <a:r>
              <a:rPr lang="en-US" dirty="0" smtClean="0"/>
              <a:t>qualification</a:t>
            </a:r>
          </a:p>
          <a:p>
            <a:pPr lvl="1"/>
            <a:r>
              <a:rPr lang="en-US" dirty="0" smtClean="0"/>
              <a:t>Diversification measure determines: </a:t>
            </a:r>
          </a:p>
          <a:p>
            <a:pPr lvl="2"/>
            <a:r>
              <a:rPr lang="en-US" dirty="0" smtClean="0"/>
              <a:t>Eligibility for WFRP, eligibility for the 80% and 85% coverage levels, and premium/premium subsidies</a:t>
            </a:r>
            <a:endParaRPr lang="en-US" dirty="0"/>
          </a:p>
          <a:p>
            <a:pPr marL="457200" lvl="1" indent="0">
              <a:buNone/>
            </a:pPr>
            <a:endParaRPr lang="en-US" dirty="0"/>
          </a:p>
        </p:txBody>
      </p:sp>
    </p:spTree>
    <p:extLst>
      <p:ext uri="{BB962C8B-B14F-4D97-AF65-F5344CB8AC3E}">
        <p14:creationId xmlns:p14="http://schemas.microsoft.com/office/powerpoint/2010/main" val="3236060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Example</a:t>
            </a:r>
            <a:endParaRPr lang="en-US" dirty="0"/>
          </a:p>
        </p:txBody>
      </p:sp>
      <p:sp>
        <p:nvSpPr>
          <p:cNvPr id="3" name="Content Placeholder 2"/>
          <p:cNvSpPr>
            <a:spLocks noGrp="1"/>
          </p:cNvSpPr>
          <p:nvPr>
            <p:ph idx="1"/>
          </p:nvPr>
        </p:nvSpPr>
        <p:spPr/>
        <p:txBody>
          <a:bodyPr/>
          <a:lstStyle/>
          <a:p>
            <a:r>
              <a:rPr lang="en-US" dirty="0" smtClean="0"/>
              <a:t>WFRP Premium Calculators</a:t>
            </a:r>
          </a:p>
          <a:p>
            <a:pPr lvl="1"/>
            <a:r>
              <a:rPr lang="en-US" dirty="0" smtClean="0"/>
              <a:t>Quick Estimate from RMA Website</a:t>
            </a:r>
          </a:p>
          <a:p>
            <a:pPr lvl="2"/>
            <a:r>
              <a:rPr lang="en-US" dirty="0">
                <a:hlinkClick r:id="rId3"/>
              </a:rPr>
              <a:t>https://</a:t>
            </a:r>
            <a:r>
              <a:rPr lang="en-US" dirty="0" smtClean="0">
                <a:hlinkClick r:id="rId3"/>
              </a:rPr>
              <a:t>ewebapp.rma.usda.gov/apps/costestimator/Estimates/QuickEstimate.aspx</a:t>
            </a:r>
            <a:endParaRPr lang="en-US" dirty="0"/>
          </a:p>
          <a:p>
            <a:pPr lvl="1"/>
            <a:r>
              <a:rPr lang="en-US" dirty="0" smtClean="0"/>
              <a:t>Cornell Ag-Analytics WFRP Premium Calculator</a:t>
            </a:r>
          </a:p>
          <a:p>
            <a:pPr lvl="2"/>
            <a:r>
              <a:rPr lang="en-US" dirty="0">
                <a:hlinkClick r:id="rId4"/>
              </a:rPr>
              <a:t>https://</a:t>
            </a:r>
            <a:r>
              <a:rPr lang="en-US" dirty="0" smtClean="0">
                <a:hlinkClick r:id="rId4"/>
              </a:rPr>
              <a:t>ag-analytics.org/CropInsurance/WFRPCalculator</a:t>
            </a:r>
            <a:endParaRPr lang="en-US" dirty="0" smtClean="0"/>
          </a:p>
          <a:p>
            <a:r>
              <a:rPr lang="en-US" dirty="0" smtClean="0"/>
              <a:t>Gives an idea of how much WFRP will cost you!</a:t>
            </a:r>
            <a:endParaRPr lang="en-US" dirty="0"/>
          </a:p>
        </p:txBody>
      </p:sp>
    </p:spTree>
    <p:extLst>
      <p:ext uri="{BB962C8B-B14F-4D97-AF65-F5344CB8AC3E}">
        <p14:creationId xmlns:p14="http://schemas.microsoft.com/office/powerpoint/2010/main" val="297519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Premium Example</a:t>
            </a:r>
            <a:endParaRPr lang="en-US" dirty="0"/>
          </a:p>
        </p:txBody>
      </p:sp>
      <p:pic>
        <p:nvPicPr>
          <p:cNvPr id="4" name="Content Placeholder 3"/>
          <p:cNvPicPr>
            <a:picLocks noGrp="1" noChangeAspect="1"/>
          </p:cNvPicPr>
          <p:nvPr>
            <p:ph idx="1"/>
          </p:nvPr>
        </p:nvPicPr>
        <p:blipFill>
          <a:blip r:embed="rId3"/>
          <a:stretch>
            <a:fillRect/>
          </a:stretch>
        </p:blipFill>
        <p:spPr>
          <a:xfrm>
            <a:off x="245533" y="1921933"/>
            <a:ext cx="8720667" cy="4038600"/>
          </a:xfrm>
          <a:prstGeom prst="rect">
            <a:avLst/>
          </a:prstGeom>
        </p:spPr>
      </p:pic>
    </p:spTree>
    <p:extLst>
      <p:ext uri="{BB962C8B-B14F-4D97-AF65-F5344CB8AC3E}">
        <p14:creationId xmlns:p14="http://schemas.microsoft.com/office/powerpoint/2010/main" val="3705423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E148E"/>
                </a:solidFill>
              </a:rPr>
              <a:t>WFRP Qualification Limits</a:t>
            </a:r>
            <a:endParaRPr lang="en-US" dirty="0">
              <a:solidFill>
                <a:srgbClr val="0E148E"/>
              </a:solidFill>
            </a:endParaRPr>
          </a:p>
        </p:txBody>
      </p:sp>
      <p:pic>
        <p:nvPicPr>
          <p:cNvPr id="10" name="Content Placeholder 9"/>
          <p:cNvPicPr>
            <a:picLocks noGrp="1" noChangeAspect="1"/>
          </p:cNvPicPr>
          <p:nvPr>
            <p:ph sz="half" idx="1"/>
          </p:nvPr>
        </p:nvPicPr>
        <p:blipFill>
          <a:blip r:embed="rId3"/>
          <a:stretch>
            <a:fillRect/>
          </a:stretch>
        </p:blipFill>
        <p:spPr>
          <a:xfrm>
            <a:off x="457200" y="1954696"/>
            <a:ext cx="4038600" cy="4242903"/>
          </a:xfrm>
          <a:prstGeom prst="rect">
            <a:avLst/>
          </a:prstGeom>
        </p:spPr>
      </p:pic>
      <p:sp>
        <p:nvSpPr>
          <p:cNvPr id="5" name="Content Placeholder 4"/>
          <p:cNvSpPr>
            <a:spLocks noGrp="1"/>
          </p:cNvSpPr>
          <p:nvPr>
            <p:ph sz="half" idx="2"/>
          </p:nvPr>
        </p:nvSpPr>
        <p:spPr/>
        <p:txBody>
          <a:bodyPr/>
          <a:lstStyle/>
          <a:p>
            <a:r>
              <a:rPr lang="en-US" sz="2400" dirty="0" smtClean="0">
                <a:solidFill>
                  <a:srgbClr val="0E148E"/>
                </a:solidFill>
              </a:rPr>
              <a:t>WFRP available in every county in the US</a:t>
            </a:r>
          </a:p>
          <a:p>
            <a:r>
              <a:rPr lang="en-US" sz="2400" dirty="0" smtClean="0">
                <a:solidFill>
                  <a:srgbClr val="0E148E"/>
                </a:solidFill>
              </a:rPr>
              <a:t>But there are limits:</a:t>
            </a:r>
          </a:p>
          <a:p>
            <a:pPr lvl="1"/>
            <a:r>
              <a:rPr lang="en-US" sz="2000" dirty="0" smtClean="0">
                <a:solidFill>
                  <a:srgbClr val="0E148E"/>
                </a:solidFill>
              </a:rPr>
              <a:t>Only covers up to </a:t>
            </a:r>
            <a:r>
              <a:rPr lang="en-US" sz="2000" dirty="0" smtClean="0">
                <a:solidFill>
                  <a:srgbClr val="FF0000"/>
                </a:solidFill>
              </a:rPr>
              <a:t>$8.5 million of revenue</a:t>
            </a:r>
          </a:p>
          <a:p>
            <a:pPr lvl="1"/>
            <a:r>
              <a:rPr lang="en-US" sz="2000" dirty="0" smtClean="0">
                <a:solidFill>
                  <a:srgbClr val="0E148E"/>
                </a:solidFill>
              </a:rPr>
              <a:t>Only producers with up to </a:t>
            </a:r>
            <a:r>
              <a:rPr lang="en-US" sz="2000" dirty="0" smtClean="0">
                <a:solidFill>
                  <a:srgbClr val="FF0000"/>
                </a:solidFill>
              </a:rPr>
              <a:t>$1 million in expected revenue</a:t>
            </a:r>
            <a:r>
              <a:rPr lang="en-US" sz="2000" dirty="0" smtClean="0">
                <a:solidFill>
                  <a:srgbClr val="0E148E"/>
                </a:solidFill>
              </a:rPr>
              <a:t> from: </a:t>
            </a:r>
            <a:r>
              <a:rPr lang="en-US" sz="2000" dirty="0" smtClean="0">
                <a:solidFill>
                  <a:srgbClr val="FF0000"/>
                </a:solidFill>
              </a:rPr>
              <a:t>(a) animals &amp; animal products, and (b) greenhouse/nursery </a:t>
            </a:r>
            <a:r>
              <a:rPr lang="en-US" sz="2000" dirty="0" smtClean="0">
                <a:solidFill>
                  <a:srgbClr val="0E148E"/>
                </a:solidFill>
              </a:rPr>
              <a:t>may qualify</a:t>
            </a:r>
            <a:endParaRPr lang="en-US" sz="2000" dirty="0">
              <a:solidFill>
                <a:srgbClr val="0E148E"/>
              </a:solidFill>
            </a:endParaRPr>
          </a:p>
        </p:txBody>
      </p:sp>
    </p:spTree>
    <p:extLst>
      <p:ext uri="{BB962C8B-B14F-4D97-AF65-F5344CB8AC3E}">
        <p14:creationId xmlns:p14="http://schemas.microsoft.com/office/powerpoint/2010/main" val="3005721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smtClean="0"/>
              <a:t>How is insured revenue determined?</a:t>
            </a:r>
          </a:p>
          <a:p>
            <a:pPr lvl="1"/>
            <a:r>
              <a:rPr lang="en-US" dirty="0" smtClean="0"/>
              <a:t>WFRP insured revenue (or liability amount) is </a:t>
            </a:r>
            <a:r>
              <a:rPr lang="en-US" u="sng" dirty="0" smtClean="0">
                <a:solidFill>
                  <a:srgbClr val="FF0000"/>
                </a:solidFill>
              </a:rPr>
              <a:t>the lower of</a:t>
            </a:r>
            <a:r>
              <a:rPr lang="en-US" dirty="0" smtClean="0"/>
              <a:t>:</a:t>
            </a:r>
          </a:p>
          <a:p>
            <a:pPr lvl="2"/>
            <a:r>
              <a:rPr lang="en-US" sz="2400" dirty="0" smtClean="0"/>
              <a:t>Your </a:t>
            </a:r>
            <a:r>
              <a:rPr lang="en-US" sz="2400" dirty="0" smtClean="0">
                <a:solidFill>
                  <a:srgbClr val="FF0000"/>
                </a:solidFill>
              </a:rPr>
              <a:t>current year’s expected revenue</a:t>
            </a:r>
            <a:r>
              <a:rPr lang="en-US" sz="2400" dirty="0" smtClean="0"/>
              <a:t> (as determined by your farm plan) </a:t>
            </a:r>
            <a:r>
              <a:rPr lang="en-US" sz="2400" dirty="0" smtClean="0">
                <a:solidFill>
                  <a:srgbClr val="FF0000"/>
                </a:solidFill>
              </a:rPr>
              <a:t>at the selected coverage level</a:t>
            </a:r>
            <a:r>
              <a:rPr lang="en-US" sz="2400" dirty="0" smtClean="0"/>
              <a:t>, or</a:t>
            </a:r>
          </a:p>
          <a:p>
            <a:pPr lvl="2"/>
            <a:r>
              <a:rPr lang="en-US" sz="2400" dirty="0" smtClean="0"/>
              <a:t>Your </a:t>
            </a:r>
            <a:r>
              <a:rPr lang="en-US" sz="2400" dirty="0" smtClean="0">
                <a:solidFill>
                  <a:srgbClr val="FF0000"/>
                </a:solidFill>
              </a:rPr>
              <a:t>historic revenue </a:t>
            </a:r>
            <a:r>
              <a:rPr lang="en-US" sz="2400" dirty="0" smtClean="0"/>
              <a:t>adjusted for growth at the selected coverage level</a:t>
            </a:r>
            <a:endParaRPr lang="en-US" sz="2400" dirty="0"/>
          </a:p>
        </p:txBody>
      </p:sp>
    </p:spTree>
    <p:extLst>
      <p:ext uri="{BB962C8B-B14F-4D97-AF65-F5344CB8AC3E}">
        <p14:creationId xmlns:p14="http://schemas.microsoft.com/office/powerpoint/2010/main" val="7970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WFRP</a:t>
            </a:r>
            <a:endParaRPr lang="en-US" dirty="0"/>
          </a:p>
        </p:txBody>
      </p:sp>
      <p:sp>
        <p:nvSpPr>
          <p:cNvPr id="3" name="Content Placeholder 2"/>
          <p:cNvSpPr>
            <a:spLocks noGrp="1"/>
          </p:cNvSpPr>
          <p:nvPr>
            <p:ph idx="1"/>
          </p:nvPr>
        </p:nvSpPr>
        <p:spPr/>
        <p:txBody>
          <a:bodyPr/>
          <a:lstStyle/>
          <a:p>
            <a:r>
              <a:rPr lang="en-US" dirty="0" smtClean="0"/>
              <a:t>What causes a loss payment under WFRP?</a:t>
            </a:r>
          </a:p>
          <a:p>
            <a:pPr lvl="1"/>
            <a:r>
              <a:rPr lang="en-US" dirty="0" smtClean="0">
                <a:solidFill>
                  <a:srgbClr val="FF0000"/>
                </a:solidFill>
              </a:rPr>
              <a:t>Natural causes </a:t>
            </a:r>
            <a:r>
              <a:rPr lang="en-US" dirty="0">
                <a:solidFill>
                  <a:srgbClr val="FF0000"/>
                </a:solidFill>
              </a:rPr>
              <a:t>of loss </a:t>
            </a:r>
            <a:r>
              <a:rPr lang="en-US" dirty="0"/>
              <a:t>and </a:t>
            </a:r>
            <a:r>
              <a:rPr lang="en-US" dirty="0">
                <a:solidFill>
                  <a:srgbClr val="FF0000"/>
                </a:solidFill>
              </a:rPr>
              <a:t>decline in market price </a:t>
            </a:r>
            <a:r>
              <a:rPr lang="en-US" dirty="0"/>
              <a:t>during the insurance </a:t>
            </a:r>
            <a:r>
              <a:rPr lang="en-US" dirty="0" smtClean="0"/>
              <a:t>year</a:t>
            </a:r>
          </a:p>
          <a:p>
            <a:pPr lvl="1"/>
            <a:r>
              <a:rPr lang="en-US" dirty="0"/>
              <a:t>When revenue-to-count for the insurance year is lower than insured revenue, a loss payment will be made</a:t>
            </a:r>
            <a:endParaRPr lang="en-US" dirty="0" smtClean="0"/>
          </a:p>
          <a:p>
            <a:pPr lvl="1"/>
            <a:r>
              <a:rPr lang="en-US" dirty="0" smtClean="0"/>
              <a:t>Note: Taxes must </a:t>
            </a:r>
            <a:r>
              <a:rPr lang="en-US" dirty="0"/>
              <a:t>be filed for the </a:t>
            </a:r>
            <a:r>
              <a:rPr lang="en-US" dirty="0" smtClean="0"/>
              <a:t>insurance (loss) </a:t>
            </a:r>
            <a:r>
              <a:rPr lang="en-US" dirty="0"/>
              <a:t>year before any claim can be made </a:t>
            </a:r>
            <a:r>
              <a:rPr lang="en-US" dirty="0" smtClean="0"/>
              <a:t>(e.g., 2017 </a:t>
            </a:r>
            <a:r>
              <a:rPr lang="en-US" dirty="0"/>
              <a:t>insurance year requires 2017 year farm taxes to be filed)</a:t>
            </a:r>
          </a:p>
          <a:p>
            <a:pPr lvl="1"/>
            <a:endParaRPr lang="en-US" dirty="0"/>
          </a:p>
        </p:txBody>
      </p:sp>
    </p:spTree>
    <p:extLst>
      <p:ext uri="{BB962C8B-B14F-4D97-AF65-F5344CB8AC3E}">
        <p14:creationId xmlns:p14="http://schemas.microsoft.com/office/powerpoint/2010/main" val="704944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WFRP Facts &amp; Features</a:t>
            </a:r>
            <a:endParaRPr lang="en-US" dirty="0"/>
          </a:p>
        </p:txBody>
      </p:sp>
      <p:sp>
        <p:nvSpPr>
          <p:cNvPr id="3" name="Content Placeholder 2"/>
          <p:cNvSpPr>
            <a:spLocks noGrp="1"/>
          </p:cNvSpPr>
          <p:nvPr>
            <p:ph idx="1"/>
          </p:nvPr>
        </p:nvSpPr>
        <p:spPr>
          <a:xfrm>
            <a:off x="457200" y="1932611"/>
            <a:ext cx="8229600" cy="4400456"/>
          </a:xfrm>
        </p:spPr>
        <p:txBody>
          <a:bodyPr/>
          <a:lstStyle/>
          <a:p>
            <a:r>
              <a:rPr lang="en-US" dirty="0"/>
              <a:t>WFRP </a:t>
            </a:r>
            <a:r>
              <a:rPr lang="en-US" dirty="0" smtClean="0"/>
              <a:t>only covers </a:t>
            </a:r>
            <a:r>
              <a:rPr lang="en-US" dirty="0"/>
              <a:t>revenue ‘produced’ in the insurance </a:t>
            </a:r>
            <a:r>
              <a:rPr lang="en-US" dirty="0" smtClean="0"/>
              <a:t>year</a:t>
            </a:r>
          </a:p>
          <a:p>
            <a:pPr lvl="1"/>
            <a:r>
              <a:rPr lang="en-US" sz="2000" dirty="0"/>
              <a:t>A commodity not harvested or sold will not count as revenue</a:t>
            </a:r>
          </a:p>
          <a:p>
            <a:pPr lvl="1"/>
            <a:r>
              <a:rPr lang="en-US" sz="2000" dirty="0"/>
              <a:t>A commodity grown last year and sold this year will not be covered</a:t>
            </a:r>
          </a:p>
          <a:p>
            <a:pPr lvl="1"/>
            <a:r>
              <a:rPr lang="en-US" sz="2000" dirty="0"/>
              <a:t>For commodities that grow each year, like cattle, only the growth for the insurance year </a:t>
            </a:r>
            <a:r>
              <a:rPr lang="en-US" sz="2000" dirty="0" smtClean="0"/>
              <a:t>counts</a:t>
            </a:r>
          </a:p>
          <a:p>
            <a:pPr lvl="2"/>
            <a:r>
              <a:rPr lang="en-US" sz="1400" dirty="0">
                <a:latin typeface="Frutiger Roman"/>
                <a:cs typeface="Frutiger Roman"/>
              </a:rPr>
              <a:t>Example: Calves worth $800 at beginning of the year and to be sold at $2000, the value insured will be $</a:t>
            </a:r>
            <a:r>
              <a:rPr lang="en-US" sz="1400" dirty="0" smtClean="0">
                <a:latin typeface="Frutiger Roman"/>
                <a:cs typeface="Frutiger Roman"/>
              </a:rPr>
              <a:t>1200</a:t>
            </a:r>
            <a:endParaRPr lang="en-US" sz="1400" dirty="0"/>
          </a:p>
          <a:p>
            <a:pPr lvl="1"/>
            <a:r>
              <a:rPr lang="en-US" sz="2000" dirty="0"/>
              <a:t>Inventory and Accounts Receivable are used to get to the ‘produced’ </a:t>
            </a:r>
            <a:r>
              <a:rPr lang="en-US" sz="2000" dirty="0" smtClean="0"/>
              <a:t>amounts</a:t>
            </a:r>
          </a:p>
          <a:p>
            <a:pPr lvl="1"/>
            <a:r>
              <a:rPr lang="en-US" sz="2000" dirty="0" smtClean="0"/>
              <a:t>Prices used to value commodities need to meet policy guidelines</a:t>
            </a:r>
          </a:p>
        </p:txBody>
      </p:sp>
    </p:spTree>
    <p:extLst>
      <p:ext uri="{BB962C8B-B14F-4D97-AF65-F5344CB8AC3E}">
        <p14:creationId xmlns:p14="http://schemas.microsoft.com/office/powerpoint/2010/main" val="292235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smtClean="0"/>
              <a:t>WFRP Overview</a:t>
            </a:r>
          </a:p>
          <a:p>
            <a:pPr lvl="1"/>
            <a:r>
              <a:rPr lang="en-US" dirty="0" smtClean="0"/>
              <a:t>How it came about?</a:t>
            </a:r>
          </a:p>
          <a:p>
            <a:pPr lvl="1"/>
            <a:r>
              <a:rPr lang="en-US" dirty="0" smtClean="0"/>
              <a:t>Features of WFRP</a:t>
            </a:r>
          </a:p>
          <a:p>
            <a:r>
              <a:rPr lang="en-US" dirty="0" smtClean="0"/>
              <a:t>NC Experience with WFRP</a:t>
            </a:r>
          </a:p>
          <a:p>
            <a:r>
              <a:rPr lang="en-US" dirty="0" smtClean="0"/>
              <a:t>Take-Home Message(s)</a:t>
            </a:r>
            <a:endParaRPr lang="en-US" dirty="0"/>
          </a:p>
        </p:txBody>
      </p:sp>
    </p:spTree>
    <p:extLst>
      <p:ext uri="{BB962C8B-B14F-4D97-AF65-F5344CB8AC3E}">
        <p14:creationId xmlns:p14="http://schemas.microsoft.com/office/powerpoint/2010/main" val="264744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my agent need?</a:t>
            </a:r>
            <a:endParaRPr lang="en-US" dirty="0"/>
          </a:p>
        </p:txBody>
      </p:sp>
      <p:sp>
        <p:nvSpPr>
          <p:cNvPr id="3" name="Content Placeholder 2"/>
          <p:cNvSpPr>
            <a:spLocks noGrp="1"/>
          </p:cNvSpPr>
          <p:nvPr>
            <p:ph idx="1"/>
          </p:nvPr>
        </p:nvSpPr>
        <p:spPr>
          <a:xfrm>
            <a:off x="457200" y="1932611"/>
            <a:ext cx="8229600" cy="4358122"/>
          </a:xfrm>
        </p:spPr>
        <p:txBody>
          <a:bodyPr/>
          <a:lstStyle/>
          <a:p>
            <a:r>
              <a:rPr lang="en-US" dirty="0"/>
              <a:t>Five years of farm tax </a:t>
            </a:r>
            <a:r>
              <a:rPr lang="en-US" dirty="0" smtClean="0"/>
              <a:t>forms (Schedule F)</a:t>
            </a:r>
          </a:p>
          <a:p>
            <a:pPr lvl="1"/>
            <a:r>
              <a:rPr lang="en-US" dirty="0" smtClean="0"/>
              <a:t>For 2018, from 2012-2016</a:t>
            </a:r>
            <a:endParaRPr lang="en-US" dirty="0"/>
          </a:p>
          <a:p>
            <a:r>
              <a:rPr lang="en-US" dirty="0" smtClean="0"/>
              <a:t>Need to know if you are:</a:t>
            </a:r>
          </a:p>
          <a:p>
            <a:pPr lvl="1"/>
            <a:r>
              <a:rPr lang="en-US" dirty="0" smtClean="0"/>
              <a:t>Calendar year tax filer</a:t>
            </a:r>
          </a:p>
          <a:p>
            <a:pPr lvl="1"/>
            <a:r>
              <a:rPr lang="en-US" dirty="0" smtClean="0"/>
              <a:t>Fiscal year filer (and your fiscal year)</a:t>
            </a:r>
            <a:endParaRPr lang="en-US" dirty="0"/>
          </a:p>
          <a:p>
            <a:r>
              <a:rPr lang="en-US" dirty="0"/>
              <a:t>W</a:t>
            </a:r>
            <a:r>
              <a:rPr lang="en-US" dirty="0" smtClean="0"/>
              <a:t>hat you plan to produce for insured year</a:t>
            </a:r>
          </a:p>
          <a:p>
            <a:pPr lvl="1"/>
            <a:r>
              <a:rPr lang="en-US" dirty="0" smtClean="0"/>
              <a:t>To complete </a:t>
            </a:r>
            <a:r>
              <a:rPr lang="en-US" dirty="0" smtClean="0">
                <a:solidFill>
                  <a:srgbClr val="FF0000"/>
                </a:solidFill>
              </a:rPr>
              <a:t>Intended Farm Operation Report</a:t>
            </a:r>
          </a:p>
          <a:p>
            <a:r>
              <a:rPr lang="en-US" dirty="0" smtClean="0"/>
              <a:t>Other information as applicable</a:t>
            </a:r>
          </a:p>
          <a:p>
            <a:pPr lvl="1"/>
            <a:r>
              <a:rPr lang="en-US" dirty="0" smtClean="0"/>
              <a:t>Such as supporting records, organic certification, etc.</a:t>
            </a:r>
          </a:p>
        </p:txBody>
      </p:sp>
    </p:spTree>
    <p:extLst>
      <p:ext uri="{BB962C8B-B14F-4D97-AF65-F5344CB8AC3E}">
        <p14:creationId xmlns:p14="http://schemas.microsoft.com/office/powerpoint/2010/main" val="41436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t>Sales Closing Date: Feb. 28 for NC producers</a:t>
            </a:r>
          </a:p>
          <a:p>
            <a:pPr lvl="1"/>
            <a:r>
              <a:rPr lang="en-US" dirty="0" smtClean="0"/>
              <a:t>For calendar year and early fiscal filers</a:t>
            </a:r>
          </a:p>
          <a:p>
            <a:pPr lvl="1"/>
            <a:r>
              <a:rPr lang="en-US" dirty="0"/>
              <a:t>Intended Farm Operation Report is completed</a:t>
            </a:r>
          </a:p>
          <a:p>
            <a:pPr lvl="1"/>
            <a:r>
              <a:rPr lang="en-US" dirty="0" smtClean="0"/>
              <a:t>Late fiscal filers: Nov 20</a:t>
            </a:r>
          </a:p>
          <a:p>
            <a:r>
              <a:rPr lang="en-US" dirty="0" smtClean="0">
                <a:solidFill>
                  <a:srgbClr val="FF0000"/>
                </a:solidFill>
              </a:rPr>
              <a:t>Revised Farm Operation Report </a:t>
            </a:r>
            <a:r>
              <a:rPr lang="en-US" dirty="0" smtClean="0"/>
              <a:t>(like acreage report) due </a:t>
            </a:r>
          </a:p>
          <a:p>
            <a:pPr lvl="1"/>
            <a:r>
              <a:rPr lang="en-US" dirty="0" smtClean="0"/>
              <a:t>July 15 for calendar year and early fiscal filers</a:t>
            </a:r>
          </a:p>
          <a:p>
            <a:pPr lvl="1"/>
            <a:r>
              <a:rPr lang="en-US" dirty="0"/>
              <a:t>Late fiscal filer: last day of the month in which your fiscal year begins, but no later than October 31</a:t>
            </a:r>
            <a:endParaRPr lang="en-US" dirty="0" smtClean="0"/>
          </a:p>
        </p:txBody>
      </p:sp>
    </p:spTree>
    <p:extLst>
      <p:ext uri="{BB962C8B-B14F-4D97-AF65-F5344CB8AC3E}">
        <p14:creationId xmlns:p14="http://schemas.microsoft.com/office/powerpoint/2010/main" val="35719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3" name="Content Placeholder 2"/>
          <p:cNvSpPr>
            <a:spLocks noGrp="1"/>
          </p:cNvSpPr>
          <p:nvPr>
            <p:ph idx="1"/>
          </p:nvPr>
        </p:nvSpPr>
        <p:spPr/>
        <p:txBody>
          <a:bodyPr/>
          <a:lstStyle/>
          <a:p>
            <a:r>
              <a:rPr lang="en-US" dirty="0" smtClean="0">
                <a:solidFill>
                  <a:srgbClr val="FF0000"/>
                </a:solidFill>
              </a:rPr>
              <a:t>Billing Dates</a:t>
            </a:r>
            <a:r>
              <a:rPr lang="en-US" dirty="0" smtClean="0"/>
              <a:t>: </a:t>
            </a:r>
          </a:p>
          <a:p>
            <a:pPr lvl="1"/>
            <a:r>
              <a:rPr lang="en-US" dirty="0"/>
              <a:t>C</a:t>
            </a:r>
            <a:r>
              <a:rPr lang="en-US" dirty="0" smtClean="0"/>
              <a:t>alendar year and early fiscal filers: Aug 15</a:t>
            </a:r>
          </a:p>
          <a:p>
            <a:pPr lvl="1"/>
            <a:r>
              <a:rPr lang="en-US" dirty="0" smtClean="0"/>
              <a:t>Late fiscal filers: Dec 20</a:t>
            </a:r>
          </a:p>
          <a:p>
            <a:r>
              <a:rPr lang="en-US" dirty="0" smtClean="0">
                <a:solidFill>
                  <a:srgbClr val="FF0000"/>
                </a:solidFill>
              </a:rPr>
              <a:t>Final Farm Operation Report </a:t>
            </a:r>
            <a:r>
              <a:rPr lang="en-US" dirty="0" smtClean="0"/>
              <a:t>(where actual production and revenue information provided): </a:t>
            </a:r>
          </a:p>
          <a:p>
            <a:pPr lvl="1"/>
            <a:r>
              <a:rPr lang="en-US" dirty="0" smtClean="0"/>
              <a:t>Due when:</a:t>
            </a:r>
          </a:p>
          <a:p>
            <a:pPr lvl="2"/>
            <a:r>
              <a:rPr lang="en-US" dirty="0" smtClean="0"/>
              <a:t>A claim is submitted for indemnity, or</a:t>
            </a:r>
          </a:p>
          <a:p>
            <a:pPr lvl="2"/>
            <a:r>
              <a:rPr lang="en-US" dirty="0" smtClean="0"/>
              <a:t>By next year’s sales closing date (if no claim)</a:t>
            </a:r>
          </a:p>
          <a:p>
            <a:pPr lvl="1"/>
            <a:r>
              <a:rPr lang="en-US" dirty="0" smtClean="0"/>
              <a:t>If not provided, limited to 65% coverage next year</a:t>
            </a:r>
          </a:p>
        </p:txBody>
      </p:sp>
    </p:spTree>
    <p:extLst>
      <p:ext uri="{BB962C8B-B14F-4D97-AF65-F5344CB8AC3E}">
        <p14:creationId xmlns:p14="http://schemas.microsoft.com/office/powerpoint/2010/main" val="130102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farms benefit from WFRP?</a:t>
            </a:r>
            <a:endParaRPr lang="en-US" dirty="0"/>
          </a:p>
        </p:txBody>
      </p:sp>
      <p:sp>
        <p:nvSpPr>
          <p:cNvPr id="3" name="Content Placeholder 2"/>
          <p:cNvSpPr>
            <a:spLocks noGrp="1"/>
          </p:cNvSpPr>
          <p:nvPr>
            <p:ph idx="1"/>
          </p:nvPr>
        </p:nvSpPr>
        <p:spPr>
          <a:xfrm>
            <a:off x="457200" y="1932611"/>
            <a:ext cx="8229600" cy="4307322"/>
          </a:xfrm>
        </p:spPr>
        <p:txBody>
          <a:bodyPr/>
          <a:lstStyle/>
          <a:p>
            <a:r>
              <a:rPr lang="en-US" dirty="0" smtClean="0"/>
              <a:t>Attractive option for:</a:t>
            </a:r>
          </a:p>
          <a:p>
            <a:pPr lvl="1"/>
            <a:r>
              <a:rPr lang="en-US" dirty="0" smtClean="0"/>
              <a:t>Diversified farms (especially those with specialty crops)</a:t>
            </a:r>
          </a:p>
          <a:p>
            <a:pPr lvl="1"/>
            <a:r>
              <a:rPr lang="en-US" dirty="0" smtClean="0"/>
              <a:t>Farms with integrated grain &amp; livestock systems</a:t>
            </a:r>
          </a:p>
          <a:p>
            <a:pPr lvl="1"/>
            <a:r>
              <a:rPr lang="en-US" dirty="0" smtClean="0"/>
              <a:t>Single commodity farms not insurable by other RMA policies</a:t>
            </a:r>
          </a:p>
          <a:p>
            <a:pPr lvl="1"/>
            <a:r>
              <a:rPr lang="en-US" dirty="0"/>
              <a:t>Organic crop producers </a:t>
            </a:r>
            <a:r>
              <a:rPr lang="en-US" dirty="0" smtClean="0"/>
              <a:t>(who grow crops without adequate organic price elections for insurance)</a:t>
            </a:r>
          </a:p>
          <a:p>
            <a:pPr lvl="1"/>
            <a:r>
              <a:rPr lang="en-US" dirty="0" smtClean="0"/>
              <a:t>Farms that sell to direct markets, local markets, specialty markets </a:t>
            </a:r>
            <a:endParaRPr lang="en-US" dirty="0"/>
          </a:p>
        </p:txBody>
      </p:sp>
    </p:spTree>
    <p:extLst>
      <p:ext uri="{BB962C8B-B14F-4D97-AF65-F5344CB8AC3E}">
        <p14:creationId xmlns:p14="http://schemas.microsoft.com/office/powerpoint/2010/main" val="3933021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Experience in NC</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71549299"/>
              </p:ext>
            </p:extLst>
          </p:nvPr>
        </p:nvGraphicFramePr>
        <p:xfrm>
          <a:off x="457200" y="1931988"/>
          <a:ext cx="8229599" cy="1752600"/>
        </p:xfrm>
        <a:graphic>
          <a:graphicData uri="http://schemas.openxmlformats.org/drawingml/2006/table">
            <a:tbl>
              <a:tblPr firstRow="1" bandRow="1">
                <a:tableStyleId>{5C22544A-7EE6-4342-B048-85BDC9FD1C3A}</a:tableStyleId>
              </a:tblPr>
              <a:tblGrid>
                <a:gridCol w="820057">
                  <a:extLst>
                    <a:ext uri="{9D8B030D-6E8A-4147-A177-3AD203B41FA5}">
                      <a16:colId xmlns:a16="http://schemas.microsoft.com/office/drawing/2014/main" val="20000"/>
                    </a:ext>
                  </a:extLst>
                </a:gridCol>
                <a:gridCol w="1025676">
                  <a:extLst>
                    <a:ext uri="{9D8B030D-6E8A-4147-A177-3AD203B41FA5}">
                      <a16:colId xmlns:a16="http://schemas.microsoft.com/office/drawing/2014/main" val="20001"/>
                    </a:ext>
                  </a:extLst>
                </a:gridCol>
                <a:gridCol w="1354667">
                  <a:extLst>
                    <a:ext uri="{9D8B030D-6E8A-4147-A177-3AD203B41FA5}">
                      <a16:colId xmlns:a16="http://schemas.microsoft.com/office/drawing/2014/main" val="20002"/>
                    </a:ext>
                  </a:extLst>
                </a:gridCol>
                <a:gridCol w="1422400">
                  <a:extLst>
                    <a:ext uri="{9D8B030D-6E8A-4147-A177-3AD203B41FA5}">
                      <a16:colId xmlns:a16="http://schemas.microsoft.com/office/drawing/2014/main" val="20003"/>
                    </a:ext>
                  </a:extLst>
                </a:gridCol>
                <a:gridCol w="1255485">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Year</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2015</a:t>
                      </a:r>
                      <a:endParaRPr lang="en-US" dirty="0"/>
                    </a:p>
                  </a:txBody>
                  <a:tcPr/>
                </a:tc>
                <a:tc>
                  <a:txBody>
                    <a:bodyPr/>
                    <a:lstStyle/>
                    <a:p>
                      <a:pPr algn="r"/>
                      <a:r>
                        <a:rPr lang="en-US" dirty="0" smtClean="0"/>
                        <a:t>23</a:t>
                      </a:r>
                      <a:endParaRPr lang="en-US" dirty="0"/>
                    </a:p>
                  </a:txBody>
                  <a:tcPr/>
                </a:tc>
                <a:tc>
                  <a:txBody>
                    <a:bodyPr/>
                    <a:lstStyle/>
                    <a:p>
                      <a:pPr algn="r"/>
                      <a:r>
                        <a:rPr lang="en-US" dirty="0" smtClean="0"/>
                        <a:t>24,420,238</a:t>
                      </a:r>
                      <a:endParaRPr lang="en-US" dirty="0"/>
                    </a:p>
                  </a:txBody>
                  <a:tcPr/>
                </a:tc>
                <a:tc>
                  <a:txBody>
                    <a:bodyPr/>
                    <a:lstStyle/>
                    <a:p>
                      <a:pPr algn="r"/>
                      <a:r>
                        <a:rPr lang="en-US" dirty="0" smtClean="0"/>
                        <a:t>1,759,835</a:t>
                      </a:r>
                      <a:endParaRPr lang="en-US" dirty="0"/>
                    </a:p>
                  </a:txBody>
                  <a:tcPr/>
                </a:tc>
                <a:tc>
                  <a:txBody>
                    <a:bodyPr/>
                    <a:lstStyle/>
                    <a:p>
                      <a:pPr algn="r"/>
                      <a:r>
                        <a:rPr lang="en-US" dirty="0" smtClean="0"/>
                        <a:t>1,351,511</a:t>
                      </a:r>
                      <a:endParaRPr lang="en-US" dirty="0"/>
                    </a:p>
                  </a:txBody>
                  <a:tcPr/>
                </a:tc>
                <a:tc>
                  <a:txBody>
                    <a:bodyPr/>
                    <a:lstStyle/>
                    <a:p>
                      <a:pPr algn="r"/>
                      <a:r>
                        <a:rPr lang="en-US" dirty="0" smtClean="0"/>
                        <a:t>969,441</a:t>
                      </a:r>
                      <a:endParaRPr lang="en-US" dirty="0"/>
                    </a:p>
                  </a:txBody>
                  <a:tcPr/>
                </a:tc>
                <a:tc>
                  <a:txBody>
                    <a:bodyPr/>
                    <a:lstStyle/>
                    <a:p>
                      <a:pPr algn="r"/>
                      <a:r>
                        <a:rPr lang="en-US" dirty="0" smtClean="0"/>
                        <a:t>0.55</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2016</a:t>
                      </a:r>
                      <a:endParaRPr lang="en-US" dirty="0"/>
                    </a:p>
                  </a:txBody>
                  <a:tcPr/>
                </a:tc>
                <a:tc>
                  <a:txBody>
                    <a:bodyPr/>
                    <a:lstStyle/>
                    <a:p>
                      <a:pPr algn="r"/>
                      <a:r>
                        <a:rPr lang="en-US" dirty="0" smtClean="0"/>
                        <a:t>61</a:t>
                      </a:r>
                      <a:endParaRPr lang="en-US" dirty="0"/>
                    </a:p>
                  </a:txBody>
                  <a:tcPr/>
                </a:tc>
                <a:tc>
                  <a:txBody>
                    <a:bodyPr/>
                    <a:lstStyle/>
                    <a:p>
                      <a:pPr algn="r"/>
                      <a:r>
                        <a:rPr lang="en-US" dirty="0" smtClean="0"/>
                        <a:t>87,934,030</a:t>
                      </a:r>
                      <a:endParaRPr lang="en-US" dirty="0"/>
                    </a:p>
                  </a:txBody>
                  <a:tcPr/>
                </a:tc>
                <a:tc>
                  <a:txBody>
                    <a:bodyPr/>
                    <a:lstStyle/>
                    <a:p>
                      <a:pPr algn="r"/>
                      <a:r>
                        <a:rPr lang="en-US" dirty="0" smtClean="0"/>
                        <a:t>5,290,762</a:t>
                      </a:r>
                      <a:endParaRPr lang="en-US" dirty="0"/>
                    </a:p>
                  </a:txBody>
                  <a:tcPr/>
                </a:tc>
                <a:tc>
                  <a:txBody>
                    <a:bodyPr/>
                    <a:lstStyle/>
                    <a:p>
                      <a:pPr algn="r"/>
                      <a:r>
                        <a:rPr lang="en-US" dirty="0" smtClean="0"/>
                        <a:t>3,997,604</a:t>
                      </a:r>
                      <a:endParaRPr lang="en-US" dirty="0"/>
                    </a:p>
                  </a:txBody>
                  <a:tcPr/>
                </a:tc>
                <a:tc>
                  <a:txBody>
                    <a:bodyPr/>
                    <a:lstStyle/>
                    <a:p>
                      <a:pPr algn="r"/>
                      <a:r>
                        <a:rPr lang="en-US" dirty="0" smtClean="0"/>
                        <a:t>8,552,678</a:t>
                      </a:r>
                      <a:endParaRPr lang="en-US" dirty="0"/>
                    </a:p>
                  </a:txBody>
                  <a:tcPr/>
                </a:tc>
                <a:tc>
                  <a:txBody>
                    <a:bodyPr/>
                    <a:lstStyle/>
                    <a:p>
                      <a:pPr algn="r"/>
                      <a:r>
                        <a:rPr lang="en-US" dirty="0" smtClean="0"/>
                        <a:t>1.62</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2017</a:t>
                      </a:r>
                      <a:endParaRPr lang="en-US" dirty="0"/>
                    </a:p>
                  </a:txBody>
                  <a:tcPr/>
                </a:tc>
                <a:tc>
                  <a:txBody>
                    <a:bodyPr/>
                    <a:lstStyle/>
                    <a:p>
                      <a:pPr algn="r"/>
                      <a:r>
                        <a:rPr lang="en-US" dirty="0" smtClean="0"/>
                        <a:t>103</a:t>
                      </a:r>
                      <a:endParaRPr lang="en-US" dirty="0"/>
                    </a:p>
                  </a:txBody>
                  <a:tcPr/>
                </a:tc>
                <a:tc>
                  <a:txBody>
                    <a:bodyPr/>
                    <a:lstStyle/>
                    <a:p>
                      <a:pPr algn="r"/>
                      <a:r>
                        <a:rPr lang="en-US" dirty="0" smtClean="0"/>
                        <a:t>162,119,181</a:t>
                      </a:r>
                      <a:endParaRPr lang="en-US" dirty="0"/>
                    </a:p>
                  </a:txBody>
                  <a:tcPr/>
                </a:tc>
                <a:tc>
                  <a:txBody>
                    <a:bodyPr/>
                    <a:lstStyle/>
                    <a:p>
                      <a:pPr algn="r"/>
                      <a:r>
                        <a:rPr lang="en-US" dirty="0" smtClean="0"/>
                        <a:t>8,887,121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6,617,003</a:t>
                      </a:r>
                      <a:endParaRPr lang="en-US" dirty="0"/>
                    </a:p>
                  </a:txBody>
                  <a:tcPr/>
                </a:tc>
                <a:tc>
                  <a:txBody>
                    <a:bodyPr/>
                    <a:lstStyle/>
                    <a:p>
                      <a:pPr algn="r"/>
                      <a:r>
                        <a:rPr lang="en-US" dirty="0" smtClean="0"/>
                        <a:t>125,617</a:t>
                      </a:r>
                      <a:endParaRPr lang="en-US" dirty="0"/>
                    </a:p>
                  </a:txBody>
                  <a:tcPr/>
                </a:tc>
                <a:tc>
                  <a:txBody>
                    <a:bodyPr/>
                    <a:lstStyle/>
                    <a:p>
                      <a:pPr algn="r"/>
                      <a:r>
                        <a:rPr lang="en-US" dirty="0" smtClean="0"/>
                        <a:t>0.01</a:t>
                      </a:r>
                      <a:endParaRPr lang="en-US" dirty="0"/>
                    </a:p>
                  </a:txBody>
                  <a:tcPr/>
                </a:tc>
                <a:extLst>
                  <a:ext uri="{0D108BD9-81ED-4DB2-BD59-A6C34878D82A}">
                    <a16:rowId xmlns:a16="http://schemas.microsoft.com/office/drawing/2014/main" val="10003"/>
                  </a:ext>
                </a:extLst>
              </a:tr>
            </a:tbl>
          </a:graphicData>
        </a:graphic>
      </p:graphicFrame>
      <p:sp>
        <p:nvSpPr>
          <p:cNvPr id="7" name="TextBox 6"/>
          <p:cNvSpPr txBox="1"/>
          <p:nvPr/>
        </p:nvSpPr>
        <p:spPr>
          <a:xfrm>
            <a:off x="914400" y="4123267"/>
            <a:ext cx="7357533"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Steadily increasing participation over the last three years</a:t>
            </a:r>
          </a:p>
          <a:p>
            <a:pPr marL="342900" indent="-342900">
              <a:buFont typeface="Arial" panose="020B0604020202020204" pitchFamily="34" charset="0"/>
              <a:buChar char="•"/>
            </a:pPr>
            <a:r>
              <a:rPr lang="en-US" sz="2400" dirty="0" smtClean="0">
                <a:solidFill>
                  <a:srgbClr val="0E148E"/>
                </a:solidFill>
              </a:rPr>
              <a:t>Recall, only 3 AGR-Lite policies sold each year from 2012-2014</a:t>
            </a:r>
            <a:endParaRPr lang="en-US" sz="2400" dirty="0">
              <a:solidFill>
                <a:srgbClr val="0E148E"/>
              </a:solidFill>
            </a:endParaRPr>
          </a:p>
        </p:txBody>
      </p:sp>
    </p:spTree>
    <p:extLst>
      <p:ext uri="{BB962C8B-B14F-4D97-AF65-F5344CB8AC3E}">
        <p14:creationId xmlns:p14="http://schemas.microsoft.com/office/powerpoint/2010/main" val="2882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WFRP Counties in 2016</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4046770"/>
              </p:ext>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3292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63133">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gridCol w="965199">
                  <a:extLst>
                    <a:ext uri="{9D8B030D-6E8A-4147-A177-3AD203B41FA5}">
                      <a16:colId xmlns:a16="http://schemas.microsoft.com/office/drawing/2014/main" val="20006"/>
                    </a:ext>
                  </a:extLst>
                </a:gridCol>
              </a:tblGrid>
              <a:tr h="370840">
                <a:tc>
                  <a:txBody>
                    <a:bodyPr/>
                    <a:lstStyle/>
                    <a:p>
                      <a:r>
                        <a:rPr lang="en-US" dirty="0" smtClean="0"/>
                        <a:t>County</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Nash</a:t>
                      </a:r>
                      <a:endParaRPr lang="en-US" dirty="0"/>
                    </a:p>
                  </a:txBody>
                  <a:tcPr/>
                </a:tc>
                <a:tc>
                  <a:txBody>
                    <a:bodyPr/>
                    <a:lstStyle/>
                    <a:p>
                      <a:pPr algn="r"/>
                      <a:r>
                        <a:rPr lang="en-US" dirty="0" smtClean="0"/>
                        <a:t>8</a:t>
                      </a:r>
                      <a:endParaRPr lang="en-US" dirty="0"/>
                    </a:p>
                  </a:txBody>
                  <a:tcPr/>
                </a:tc>
                <a:tc>
                  <a:txBody>
                    <a:bodyPr/>
                    <a:lstStyle/>
                    <a:p>
                      <a:pPr algn="r"/>
                      <a:r>
                        <a:rPr lang="en-US" dirty="0" smtClean="0"/>
                        <a:t>20.36M</a:t>
                      </a:r>
                      <a:endParaRPr lang="en-US" dirty="0"/>
                    </a:p>
                  </a:txBody>
                  <a:tcPr/>
                </a:tc>
                <a:tc>
                  <a:txBody>
                    <a:bodyPr/>
                    <a:lstStyle/>
                    <a:p>
                      <a:pPr algn="r"/>
                      <a:r>
                        <a:rPr lang="en-US" dirty="0" smtClean="0"/>
                        <a:t>1,055,741</a:t>
                      </a:r>
                      <a:endParaRPr lang="en-US" dirty="0"/>
                    </a:p>
                  </a:txBody>
                  <a:tcPr/>
                </a:tc>
                <a:tc>
                  <a:txBody>
                    <a:bodyPr/>
                    <a:lstStyle/>
                    <a:p>
                      <a:pPr algn="r"/>
                      <a:r>
                        <a:rPr lang="en-US" dirty="0" smtClean="0"/>
                        <a:t>826,108</a:t>
                      </a:r>
                      <a:endParaRPr lang="en-US" dirty="0"/>
                    </a:p>
                  </a:txBody>
                  <a:tcPr/>
                </a:tc>
                <a:tc>
                  <a:txBody>
                    <a:bodyPr/>
                    <a:lstStyle/>
                    <a:p>
                      <a:pPr algn="r"/>
                      <a:r>
                        <a:rPr lang="en-US" dirty="0" smtClean="0"/>
                        <a:t>2,060,331</a:t>
                      </a:r>
                      <a:endParaRPr lang="en-US" dirty="0"/>
                    </a:p>
                  </a:txBody>
                  <a:tcPr/>
                </a:tc>
                <a:tc>
                  <a:txBody>
                    <a:bodyPr/>
                    <a:lstStyle/>
                    <a:p>
                      <a:pPr algn="r"/>
                      <a:r>
                        <a:rPr lang="en-US" dirty="0" smtClean="0"/>
                        <a:t>1.95</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Edgecombe</a:t>
                      </a:r>
                      <a:endParaRPr lang="en-US" dirty="0"/>
                    </a:p>
                  </a:txBody>
                  <a:tcPr/>
                </a:tc>
                <a:tc>
                  <a:txBody>
                    <a:bodyPr/>
                    <a:lstStyle/>
                    <a:p>
                      <a:pPr algn="r"/>
                      <a:r>
                        <a:rPr lang="en-US" dirty="0" smtClean="0"/>
                        <a:t>6</a:t>
                      </a:r>
                      <a:endParaRPr lang="en-US" dirty="0"/>
                    </a:p>
                  </a:txBody>
                  <a:tcPr/>
                </a:tc>
                <a:tc>
                  <a:txBody>
                    <a:bodyPr/>
                    <a:lstStyle/>
                    <a:p>
                      <a:pPr algn="r"/>
                      <a:r>
                        <a:rPr lang="en-US" dirty="0" smtClean="0"/>
                        <a:t>18.23M</a:t>
                      </a:r>
                      <a:endParaRPr lang="en-US" dirty="0"/>
                    </a:p>
                  </a:txBody>
                  <a:tcPr/>
                </a:tc>
                <a:tc>
                  <a:txBody>
                    <a:bodyPr/>
                    <a:lstStyle/>
                    <a:p>
                      <a:pPr algn="r"/>
                      <a:r>
                        <a:rPr lang="en-US" dirty="0" smtClean="0"/>
                        <a:t>654,434</a:t>
                      </a:r>
                      <a:endParaRPr lang="en-US" dirty="0"/>
                    </a:p>
                  </a:txBody>
                  <a:tcPr/>
                </a:tc>
                <a:tc>
                  <a:txBody>
                    <a:bodyPr/>
                    <a:lstStyle/>
                    <a:p>
                      <a:pPr algn="r"/>
                      <a:r>
                        <a:rPr lang="en-US" dirty="0" smtClean="0"/>
                        <a:t>487,695</a:t>
                      </a:r>
                      <a:endParaRPr lang="en-US" dirty="0"/>
                    </a:p>
                  </a:txBody>
                  <a:tcPr/>
                </a:tc>
                <a:tc>
                  <a:txBody>
                    <a:bodyPr/>
                    <a:lstStyle/>
                    <a:p>
                      <a:pPr algn="r"/>
                      <a:r>
                        <a:rPr lang="en-US" dirty="0" smtClean="0"/>
                        <a:t>1,444,258</a:t>
                      </a:r>
                      <a:endParaRPr lang="en-US" dirty="0"/>
                    </a:p>
                  </a:txBody>
                  <a:tcPr/>
                </a:tc>
                <a:tc>
                  <a:txBody>
                    <a:bodyPr/>
                    <a:lstStyle/>
                    <a:p>
                      <a:pPr algn="r"/>
                      <a:r>
                        <a:rPr lang="en-US" dirty="0" smtClean="0"/>
                        <a:t>2.21</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Sampson</a:t>
                      </a:r>
                      <a:endParaRPr lang="en-US" dirty="0"/>
                    </a:p>
                  </a:txBody>
                  <a:tcPr/>
                </a:tc>
                <a:tc>
                  <a:txBody>
                    <a:bodyPr/>
                    <a:lstStyle/>
                    <a:p>
                      <a:pPr algn="r"/>
                      <a:r>
                        <a:rPr lang="en-US" dirty="0" smtClean="0"/>
                        <a:t>6</a:t>
                      </a:r>
                      <a:endParaRPr lang="en-US" dirty="0"/>
                    </a:p>
                  </a:txBody>
                  <a:tcPr/>
                </a:tc>
                <a:tc>
                  <a:txBody>
                    <a:bodyPr/>
                    <a:lstStyle/>
                    <a:p>
                      <a:pPr algn="r"/>
                      <a:r>
                        <a:rPr lang="en-US" dirty="0" smtClean="0"/>
                        <a:t>11.45M</a:t>
                      </a:r>
                      <a:endParaRPr lang="en-US" dirty="0"/>
                    </a:p>
                  </a:txBody>
                  <a:tcPr/>
                </a:tc>
                <a:tc>
                  <a:txBody>
                    <a:bodyPr/>
                    <a:lstStyle/>
                    <a:p>
                      <a:pPr algn="r"/>
                      <a:r>
                        <a:rPr lang="en-US" dirty="0" smtClean="0"/>
                        <a:t>867,774</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663,529</a:t>
                      </a:r>
                      <a:endParaRPr lang="en-US" dirty="0"/>
                    </a:p>
                  </a:txBody>
                  <a:tcPr/>
                </a:tc>
                <a:tc>
                  <a:txBody>
                    <a:bodyPr/>
                    <a:lstStyle/>
                    <a:p>
                      <a:pPr algn="r"/>
                      <a:r>
                        <a:rPr lang="en-US" dirty="0" smtClean="0"/>
                        <a:t>440,495</a:t>
                      </a:r>
                      <a:endParaRPr lang="en-US" dirty="0"/>
                    </a:p>
                  </a:txBody>
                  <a:tcPr/>
                </a:tc>
                <a:tc>
                  <a:txBody>
                    <a:bodyPr/>
                    <a:lstStyle/>
                    <a:p>
                      <a:pPr algn="r"/>
                      <a:r>
                        <a:rPr lang="en-US" dirty="0" smtClean="0"/>
                        <a:t>1.66</a:t>
                      </a:r>
                      <a:endParaRPr lang="en-US" dirty="0"/>
                    </a:p>
                  </a:txBody>
                  <a:tcPr/>
                </a:tc>
                <a:extLst>
                  <a:ext uri="{0D108BD9-81ED-4DB2-BD59-A6C34878D82A}">
                    <a16:rowId xmlns:a16="http://schemas.microsoft.com/office/drawing/2014/main" val="10003"/>
                  </a:ext>
                </a:extLst>
              </a:tr>
              <a:tr h="370840">
                <a:tc>
                  <a:txBody>
                    <a:bodyPr/>
                    <a:lstStyle/>
                    <a:p>
                      <a:pPr algn="r"/>
                      <a:r>
                        <a:rPr lang="en-US" smtClean="0"/>
                        <a:t>Harnett</a:t>
                      </a:r>
                      <a:endParaRPr lang="en-US" dirty="0"/>
                    </a:p>
                  </a:txBody>
                  <a:tcPr/>
                </a:tc>
                <a:tc>
                  <a:txBody>
                    <a:bodyPr/>
                    <a:lstStyle/>
                    <a:p>
                      <a:pPr algn="r"/>
                      <a:r>
                        <a:rPr lang="en-US" dirty="0" smtClean="0"/>
                        <a:t>6</a:t>
                      </a:r>
                      <a:endParaRPr lang="en-US" dirty="0"/>
                    </a:p>
                  </a:txBody>
                  <a:tcPr/>
                </a:tc>
                <a:tc>
                  <a:txBody>
                    <a:bodyPr/>
                    <a:lstStyle/>
                    <a:p>
                      <a:pPr algn="r"/>
                      <a:r>
                        <a:rPr lang="en-US" dirty="0" smtClean="0"/>
                        <a:t>7.38M</a:t>
                      </a:r>
                      <a:endParaRPr lang="en-US" dirty="0"/>
                    </a:p>
                  </a:txBody>
                  <a:tcPr/>
                </a:tc>
                <a:tc>
                  <a:txBody>
                    <a:bodyPr/>
                    <a:lstStyle/>
                    <a:p>
                      <a:pPr algn="r"/>
                      <a:r>
                        <a:rPr lang="en-US" dirty="0" smtClean="0"/>
                        <a:t>396,521</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274,174</a:t>
                      </a:r>
                      <a:endParaRPr lang="en-US" dirty="0"/>
                    </a:p>
                  </a:txBody>
                  <a:tcPr/>
                </a:tc>
                <a:tc>
                  <a:txBody>
                    <a:bodyPr/>
                    <a:lstStyle/>
                    <a:p>
                      <a:pPr algn="r"/>
                      <a:r>
                        <a:rPr lang="en-US" dirty="0" smtClean="0"/>
                        <a:t>182,465</a:t>
                      </a:r>
                      <a:endParaRPr lang="en-US" dirty="0"/>
                    </a:p>
                  </a:txBody>
                  <a:tcPr/>
                </a:tc>
                <a:tc>
                  <a:txBody>
                    <a:bodyPr/>
                    <a:lstStyle/>
                    <a:p>
                      <a:pPr algn="r"/>
                      <a:r>
                        <a:rPr lang="en-US" dirty="0" smtClean="0"/>
                        <a:t>1.11</a:t>
                      </a:r>
                      <a:endParaRPr lang="en-US" dirty="0"/>
                    </a:p>
                  </a:txBody>
                  <a:tcPr/>
                </a:tc>
                <a:extLst>
                  <a:ext uri="{0D108BD9-81ED-4DB2-BD59-A6C34878D82A}">
                    <a16:rowId xmlns:a16="http://schemas.microsoft.com/office/drawing/2014/main" val="10004"/>
                  </a:ext>
                </a:extLst>
              </a:tr>
              <a:tr h="370840">
                <a:tc>
                  <a:txBody>
                    <a:bodyPr/>
                    <a:lstStyle/>
                    <a:p>
                      <a:pPr algn="r"/>
                      <a:r>
                        <a:rPr lang="en-US" smtClean="0"/>
                        <a:t>Wayne</a:t>
                      </a:r>
                      <a:endParaRPr lang="en-US" dirty="0"/>
                    </a:p>
                  </a:txBody>
                  <a:tcPr/>
                </a:tc>
                <a:tc>
                  <a:txBody>
                    <a:bodyPr/>
                    <a:lstStyle/>
                    <a:p>
                      <a:pPr algn="r"/>
                      <a:r>
                        <a:rPr lang="en-US" dirty="0" smtClean="0"/>
                        <a:t>6</a:t>
                      </a:r>
                      <a:endParaRPr lang="en-US" dirty="0"/>
                    </a:p>
                  </a:txBody>
                  <a:tcPr/>
                </a:tc>
                <a:tc>
                  <a:txBody>
                    <a:bodyPr/>
                    <a:lstStyle/>
                    <a:p>
                      <a:pPr algn="r"/>
                      <a:r>
                        <a:rPr lang="en-US" dirty="0" smtClean="0"/>
                        <a:t>2.97M</a:t>
                      </a:r>
                      <a:endParaRPr lang="en-US" dirty="0"/>
                    </a:p>
                  </a:txBody>
                  <a:tcPr/>
                </a:tc>
                <a:tc>
                  <a:txBody>
                    <a:bodyPr/>
                    <a:lstStyle/>
                    <a:p>
                      <a:pPr algn="r"/>
                      <a:r>
                        <a:rPr lang="en-US" dirty="0" smtClean="0"/>
                        <a:t>195,618</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146,891</a:t>
                      </a:r>
                      <a:endParaRPr lang="en-US" dirty="0"/>
                    </a:p>
                  </a:txBody>
                  <a:tcPr/>
                </a:tc>
                <a:tc>
                  <a:txBody>
                    <a:bodyPr/>
                    <a:lstStyle/>
                    <a:p>
                      <a:pPr algn="r"/>
                      <a:r>
                        <a:rPr lang="en-US" dirty="0" smtClean="0"/>
                        <a:t>108,986</a:t>
                      </a:r>
                      <a:endParaRPr lang="en-US" dirty="0"/>
                    </a:p>
                  </a:txBody>
                  <a:tcPr/>
                </a:tc>
                <a:tc>
                  <a:txBody>
                    <a:bodyPr/>
                    <a:lstStyle/>
                    <a:p>
                      <a:pPr algn="r"/>
                      <a:r>
                        <a:rPr lang="en-US" dirty="0" smtClean="0"/>
                        <a:t>0.93</a:t>
                      </a:r>
                      <a:endParaRPr lang="en-US" dirty="0"/>
                    </a:p>
                  </a:txBody>
                  <a:tcPr/>
                </a:tc>
                <a:extLst>
                  <a:ext uri="{0D108BD9-81ED-4DB2-BD59-A6C34878D82A}">
                    <a16:rowId xmlns:a16="http://schemas.microsoft.com/office/drawing/2014/main" val="10005"/>
                  </a:ext>
                </a:extLst>
              </a:tr>
            </a:tbl>
          </a:graphicData>
        </a:graphic>
      </p:graphicFrame>
      <p:sp>
        <p:nvSpPr>
          <p:cNvPr id="5" name="TextBox 4"/>
          <p:cNvSpPr txBox="1"/>
          <p:nvPr/>
        </p:nvSpPr>
        <p:spPr>
          <a:xfrm>
            <a:off x="893232" y="4680386"/>
            <a:ext cx="7357533" cy="830997"/>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In 2016, </a:t>
            </a:r>
            <a:r>
              <a:rPr lang="en-US" sz="2400" dirty="0" smtClean="0">
                <a:solidFill>
                  <a:srgbClr val="FF0000"/>
                </a:solidFill>
              </a:rPr>
              <a:t>19 NC counties </a:t>
            </a:r>
            <a:r>
              <a:rPr lang="en-US" sz="2400" dirty="0" smtClean="0">
                <a:solidFill>
                  <a:srgbClr val="0E148E"/>
                </a:solidFill>
              </a:rPr>
              <a:t>had WFRP </a:t>
            </a:r>
          </a:p>
          <a:p>
            <a:pPr marL="342900" indent="-342900">
              <a:buFont typeface="Arial" panose="020B0604020202020204" pitchFamily="34" charset="0"/>
              <a:buChar char="•"/>
            </a:pPr>
            <a:r>
              <a:rPr lang="en-US" sz="2400" dirty="0" smtClean="0">
                <a:solidFill>
                  <a:srgbClr val="0E148E"/>
                </a:solidFill>
              </a:rPr>
              <a:t>In 2015, </a:t>
            </a:r>
            <a:r>
              <a:rPr lang="en-US" sz="2400" dirty="0" smtClean="0">
                <a:solidFill>
                  <a:srgbClr val="FF0000"/>
                </a:solidFill>
              </a:rPr>
              <a:t>only 13 NC counties </a:t>
            </a:r>
            <a:r>
              <a:rPr lang="en-US" sz="2400" dirty="0" smtClean="0">
                <a:solidFill>
                  <a:srgbClr val="0E148E"/>
                </a:solidFill>
              </a:rPr>
              <a:t>have WFRP </a:t>
            </a:r>
          </a:p>
        </p:txBody>
      </p:sp>
    </p:spTree>
    <p:extLst>
      <p:ext uri="{BB962C8B-B14F-4D97-AF65-F5344CB8AC3E}">
        <p14:creationId xmlns:p14="http://schemas.microsoft.com/office/powerpoint/2010/main" val="1685941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 5 WFRP Counties in 2017</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11184366"/>
              </p:ext>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32926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363133">
                  <a:extLst>
                    <a:ext uri="{9D8B030D-6E8A-4147-A177-3AD203B41FA5}">
                      <a16:colId xmlns:a16="http://schemas.microsoft.com/office/drawing/2014/main" val="20003"/>
                    </a:ext>
                  </a:extLst>
                </a:gridCol>
                <a:gridCol w="1117600">
                  <a:extLst>
                    <a:ext uri="{9D8B030D-6E8A-4147-A177-3AD203B41FA5}">
                      <a16:colId xmlns:a16="http://schemas.microsoft.com/office/drawing/2014/main" val="20004"/>
                    </a:ext>
                  </a:extLst>
                </a:gridCol>
                <a:gridCol w="1320800">
                  <a:extLst>
                    <a:ext uri="{9D8B030D-6E8A-4147-A177-3AD203B41FA5}">
                      <a16:colId xmlns:a16="http://schemas.microsoft.com/office/drawing/2014/main" val="20005"/>
                    </a:ext>
                  </a:extLst>
                </a:gridCol>
                <a:gridCol w="965199">
                  <a:extLst>
                    <a:ext uri="{9D8B030D-6E8A-4147-A177-3AD203B41FA5}">
                      <a16:colId xmlns:a16="http://schemas.microsoft.com/office/drawing/2014/main" val="20006"/>
                    </a:ext>
                  </a:extLst>
                </a:gridCol>
              </a:tblGrid>
              <a:tr h="370840">
                <a:tc>
                  <a:txBody>
                    <a:bodyPr/>
                    <a:lstStyle/>
                    <a:p>
                      <a:r>
                        <a:rPr lang="en-US" dirty="0" smtClean="0"/>
                        <a:t>County</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Johnston</a:t>
                      </a:r>
                      <a:endParaRPr lang="en-US" dirty="0"/>
                    </a:p>
                  </a:txBody>
                  <a:tcPr/>
                </a:tc>
                <a:tc>
                  <a:txBody>
                    <a:bodyPr/>
                    <a:lstStyle/>
                    <a:p>
                      <a:pPr algn="r"/>
                      <a:r>
                        <a:rPr lang="en-US" dirty="0" smtClean="0"/>
                        <a:t>15</a:t>
                      </a:r>
                      <a:endParaRPr lang="en-US" dirty="0"/>
                    </a:p>
                  </a:txBody>
                  <a:tcPr/>
                </a:tc>
                <a:tc>
                  <a:txBody>
                    <a:bodyPr/>
                    <a:lstStyle/>
                    <a:p>
                      <a:pPr algn="r"/>
                      <a:r>
                        <a:rPr lang="en-US" dirty="0" smtClean="0"/>
                        <a:t>15.17M</a:t>
                      </a:r>
                      <a:endParaRPr lang="en-US" dirty="0"/>
                    </a:p>
                  </a:txBody>
                  <a:tcPr/>
                </a:tc>
                <a:tc>
                  <a:txBody>
                    <a:bodyPr/>
                    <a:lstStyle/>
                    <a:p>
                      <a:pPr algn="r"/>
                      <a:r>
                        <a:rPr lang="en-US" dirty="0" smtClean="0"/>
                        <a:t>576,903</a:t>
                      </a:r>
                      <a:endParaRPr lang="en-US" dirty="0"/>
                    </a:p>
                  </a:txBody>
                  <a:tcPr/>
                </a:tc>
                <a:tc>
                  <a:txBody>
                    <a:bodyPr/>
                    <a:lstStyle/>
                    <a:p>
                      <a:pPr algn="r"/>
                      <a:r>
                        <a:rPr lang="en-US" dirty="0" smtClean="0"/>
                        <a:t>459,129</a:t>
                      </a:r>
                      <a:endParaRPr lang="en-US" dirty="0"/>
                    </a:p>
                  </a:txBody>
                  <a:tcPr/>
                </a:tc>
                <a:tc>
                  <a:txBody>
                    <a:bodyPr/>
                    <a:lstStyle/>
                    <a:p>
                      <a:pPr algn="r"/>
                      <a:r>
                        <a:rPr lang="en-US" dirty="0" smtClean="0"/>
                        <a:t>74,895</a:t>
                      </a:r>
                      <a:endParaRPr lang="en-US" dirty="0"/>
                    </a:p>
                  </a:txBody>
                  <a:tcPr/>
                </a:tc>
                <a:tc>
                  <a:txBody>
                    <a:bodyPr/>
                    <a:lstStyle/>
                    <a:p>
                      <a:pPr algn="r"/>
                      <a:r>
                        <a:rPr lang="en-US" dirty="0" smtClean="0"/>
                        <a:t>0.13</a:t>
                      </a:r>
                      <a:endParaRPr lang="en-US" dirty="0"/>
                    </a:p>
                  </a:txBody>
                  <a:tcPr/>
                </a:tc>
                <a:extLst>
                  <a:ext uri="{0D108BD9-81ED-4DB2-BD59-A6C34878D82A}">
                    <a16:rowId xmlns:a16="http://schemas.microsoft.com/office/drawing/2014/main" val="10001"/>
                  </a:ext>
                </a:extLst>
              </a:tr>
              <a:tr h="370840">
                <a:tc>
                  <a:txBody>
                    <a:bodyPr/>
                    <a:lstStyle/>
                    <a:p>
                      <a:pPr algn="r"/>
                      <a:r>
                        <a:rPr lang="en-US" dirty="0" smtClean="0"/>
                        <a:t>Nash</a:t>
                      </a:r>
                      <a:endParaRPr lang="en-US" dirty="0"/>
                    </a:p>
                  </a:txBody>
                  <a:tcPr/>
                </a:tc>
                <a:tc>
                  <a:txBody>
                    <a:bodyPr/>
                    <a:lstStyle/>
                    <a:p>
                      <a:pPr algn="r"/>
                      <a:r>
                        <a:rPr lang="en-US" dirty="0" smtClean="0"/>
                        <a:t>12</a:t>
                      </a:r>
                      <a:endParaRPr lang="en-US" dirty="0"/>
                    </a:p>
                  </a:txBody>
                  <a:tcPr/>
                </a:tc>
                <a:tc>
                  <a:txBody>
                    <a:bodyPr/>
                    <a:lstStyle/>
                    <a:p>
                      <a:pPr algn="r"/>
                      <a:r>
                        <a:rPr lang="en-US" dirty="0" smtClean="0"/>
                        <a:t>32.21M</a:t>
                      </a:r>
                      <a:endParaRPr lang="en-US" dirty="0"/>
                    </a:p>
                  </a:txBody>
                  <a:tcPr/>
                </a:tc>
                <a:tc>
                  <a:txBody>
                    <a:bodyPr/>
                    <a:lstStyle/>
                    <a:p>
                      <a:pPr algn="r"/>
                      <a:r>
                        <a:rPr lang="en-US" dirty="0" smtClean="0"/>
                        <a:t>1,748,073</a:t>
                      </a:r>
                      <a:endParaRPr lang="en-US" dirty="0"/>
                    </a:p>
                  </a:txBody>
                  <a:tcPr/>
                </a:tc>
                <a:tc>
                  <a:txBody>
                    <a:bodyPr/>
                    <a:lstStyle/>
                    <a:p>
                      <a:pPr algn="r"/>
                      <a:r>
                        <a:rPr lang="en-US" dirty="0" smtClean="0"/>
                        <a:t>1,322,544</a:t>
                      </a:r>
                      <a:endParaRPr lang="en-US" dirty="0"/>
                    </a:p>
                  </a:txBody>
                  <a:tcPr/>
                </a:tc>
                <a:tc>
                  <a:txBody>
                    <a:bodyPr/>
                    <a:lstStyle/>
                    <a:p>
                      <a:pPr algn="r"/>
                      <a:r>
                        <a:rPr lang="en-US" dirty="0" smtClean="0"/>
                        <a:t>17,812</a:t>
                      </a:r>
                      <a:endParaRPr lang="en-US" dirty="0"/>
                    </a:p>
                  </a:txBody>
                  <a:tcPr/>
                </a:tc>
                <a:tc>
                  <a:txBody>
                    <a:bodyPr/>
                    <a:lstStyle/>
                    <a:p>
                      <a:pPr algn="r"/>
                      <a:r>
                        <a:rPr lang="en-US" dirty="0" smtClean="0"/>
                        <a:t>0.01</a:t>
                      </a:r>
                      <a:endParaRPr lang="en-US" dirty="0"/>
                    </a:p>
                  </a:txBody>
                  <a:tcPr/>
                </a:tc>
                <a:extLst>
                  <a:ext uri="{0D108BD9-81ED-4DB2-BD59-A6C34878D82A}">
                    <a16:rowId xmlns:a16="http://schemas.microsoft.com/office/drawing/2014/main" val="10002"/>
                  </a:ext>
                </a:extLst>
              </a:tr>
              <a:tr h="370840">
                <a:tc>
                  <a:txBody>
                    <a:bodyPr/>
                    <a:lstStyle/>
                    <a:p>
                      <a:pPr algn="r"/>
                      <a:r>
                        <a:rPr lang="en-US" dirty="0" smtClean="0"/>
                        <a:t>Sampson</a:t>
                      </a:r>
                      <a:endParaRPr lang="en-US" dirty="0"/>
                    </a:p>
                  </a:txBody>
                  <a:tcPr/>
                </a:tc>
                <a:tc>
                  <a:txBody>
                    <a:bodyPr/>
                    <a:lstStyle/>
                    <a:p>
                      <a:pPr algn="r"/>
                      <a:r>
                        <a:rPr lang="en-US" dirty="0" smtClean="0"/>
                        <a:t>10</a:t>
                      </a:r>
                      <a:endParaRPr lang="en-US" dirty="0"/>
                    </a:p>
                  </a:txBody>
                  <a:tcPr/>
                </a:tc>
                <a:tc>
                  <a:txBody>
                    <a:bodyPr/>
                    <a:lstStyle/>
                    <a:p>
                      <a:pPr algn="r"/>
                      <a:r>
                        <a:rPr lang="en-US" dirty="0" smtClean="0"/>
                        <a:t>17.84M</a:t>
                      </a:r>
                      <a:endParaRPr lang="en-US" dirty="0"/>
                    </a:p>
                  </a:txBody>
                  <a:tcPr/>
                </a:tc>
                <a:tc>
                  <a:txBody>
                    <a:bodyPr/>
                    <a:lstStyle/>
                    <a:p>
                      <a:pPr algn="r"/>
                      <a:r>
                        <a:rPr lang="en-US" dirty="0" smtClean="0"/>
                        <a:t>1,329,555</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969,583</a:t>
                      </a:r>
                      <a:endParaRPr lang="en-US" dirty="0"/>
                    </a:p>
                  </a:txBody>
                  <a:tcPr/>
                </a:tc>
                <a:tc>
                  <a:txBody>
                    <a:bodyPr/>
                    <a:lstStyle/>
                    <a:p>
                      <a:pPr algn="r"/>
                      <a:r>
                        <a:rPr lang="en-US" dirty="0" smtClean="0"/>
                        <a:t>-</a:t>
                      </a:r>
                      <a:endParaRPr lang="en-US" dirty="0"/>
                    </a:p>
                  </a:txBody>
                  <a:tcPr/>
                </a:tc>
                <a:tc>
                  <a:txBody>
                    <a:bodyPr/>
                    <a:lstStyle/>
                    <a:p>
                      <a:pPr algn="r"/>
                      <a:r>
                        <a:rPr lang="en-US" dirty="0" smtClean="0"/>
                        <a:t>-</a:t>
                      </a:r>
                      <a:endParaRPr lang="en-US" dirty="0"/>
                    </a:p>
                  </a:txBody>
                  <a:tcPr/>
                </a:tc>
                <a:extLst>
                  <a:ext uri="{0D108BD9-81ED-4DB2-BD59-A6C34878D82A}">
                    <a16:rowId xmlns:a16="http://schemas.microsoft.com/office/drawing/2014/main" val="10003"/>
                  </a:ext>
                </a:extLst>
              </a:tr>
              <a:tr h="370840">
                <a:tc>
                  <a:txBody>
                    <a:bodyPr/>
                    <a:lstStyle/>
                    <a:p>
                      <a:pPr algn="r"/>
                      <a:r>
                        <a:rPr lang="en-US" dirty="0" smtClean="0"/>
                        <a:t>Duplin</a:t>
                      </a:r>
                      <a:endParaRPr lang="en-US" dirty="0"/>
                    </a:p>
                  </a:txBody>
                  <a:tcPr/>
                </a:tc>
                <a:tc>
                  <a:txBody>
                    <a:bodyPr/>
                    <a:lstStyle/>
                    <a:p>
                      <a:pPr algn="r"/>
                      <a:r>
                        <a:rPr lang="en-US" dirty="0" smtClean="0"/>
                        <a:t>9</a:t>
                      </a:r>
                      <a:endParaRPr lang="en-US" dirty="0"/>
                    </a:p>
                  </a:txBody>
                  <a:tcPr/>
                </a:tc>
                <a:tc>
                  <a:txBody>
                    <a:bodyPr/>
                    <a:lstStyle/>
                    <a:p>
                      <a:pPr algn="r"/>
                      <a:r>
                        <a:rPr lang="en-US" dirty="0" smtClean="0"/>
                        <a:t>7.77M</a:t>
                      </a:r>
                      <a:endParaRPr lang="en-US" dirty="0"/>
                    </a:p>
                  </a:txBody>
                  <a:tcPr/>
                </a:tc>
                <a:tc>
                  <a:txBody>
                    <a:bodyPr/>
                    <a:lstStyle/>
                    <a:p>
                      <a:pPr algn="r"/>
                      <a:r>
                        <a:rPr lang="en-US" dirty="0" smtClean="0"/>
                        <a:t>556,389</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437,001</a:t>
                      </a:r>
                      <a:endParaRPr lang="en-US" dirty="0"/>
                    </a:p>
                  </a:txBody>
                  <a:tcPr/>
                </a:tc>
                <a:tc>
                  <a:txBody>
                    <a:bodyPr/>
                    <a:lstStyle/>
                    <a:p>
                      <a:pPr algn="r"/>
                      <a:r>
                        <a:rPr lang="en-US" dirty="0" smtClean="0"/>
                        <a:t>-</a:t>
                      </a:r>
                      <a:endParaRPr lang="en-US" dirty="0"/>
                    </a:p>
                  </a:txBody>
                  <a:tcPr/>
                </a:tc>
                <a:tc>
                  <a:txBody>
                    <a:bodyPr/>
                    <a:lstStyle/>
                    <a:p>
                      <a:pPr algn="r"/>
                      <a:r>
                        <a:rPr lang="en-US" dirty="0" smtClean="0"/>
                        <a:t>-</a:t>
                      </a:r>
                      <a:endParaRPr lang="en-US" dirty="0"/>
                    </a:p>
                  </a:txBody>
                  <a:tcPr/>
                </a:tc>
                <a:extLst>
                  <a:ext uri="{0D108BD9-81ED-4DB2-BD59-A6C34878D82A}">
                    <a16:rowId xmlns:a16="http://schemas.microsoft.com/office/drawing/2014/main" val="10004"/>
                  </a:ext>
                </a:extLst>
              </a:tr>
              <a:tr h="370840">
                <a:tc>
                  <a:txBody>
                    <a:bodyPr/>
                    <a:lstStyle/>
                    <a:p>
                      <a:pPr algn="r"/>
                      <a:r>
                        <a:rPr lang="en-US" dirty="0" smtClean="0"/>
                        <a:t>Edgecombe</a:t>
                      </a:r>
                      <a:endParaRPr lang="en-US" dirty="0"/>
                    </a:p>
                  </a:txBody>
                  <a:tcPr/>
                </a:tc>
                <a:tc>
                  <a:txBody>
                    <a:bodyPr/>
                    <a:lstStyle/>
                    <a:p>
                      <a:pPr algn="r"/>
                      <a:r>
                        <a:rPr lang="en-US" dirty="0" smtClean="0"/>
                        <a:t>7</a:t>
                      </a:r>
                      <a:endParaRPr lang="en-US" dirty="0"/>
                    </a:p>
                  </a:txBody>
                  <a:tcPr/>
                </a:tc>
                <a:tc>
                  <a:txBody>
                    <a:bodyPr/>
                    <a:lstStyle/>
                    <a:p>
                      <a:pPr algn="r"/>
                      <a:r>
                        <a:rPr lang="en-US" dirty="0" smtClean="0"/>
                        <a:t>22.90M</a:t>
                      </a:r>
                      <a:endParaRPr lang="en-US" dirty="0"/>
                    </a:p>
                  </a:txBody>
                  <a:tcPr/>
                </a:tc>
                <a:tc>
                  <a:txBody>
                    <a:bodyPr/>
                    <a:lstStyle/>
                    <a:p>
                      <a:pPr algn="r"/>
                      <a:r>
                        <a:rPr lang="en-US" dirty="0" smtClean="0"/>
                        <a:t>795,079</a:t>
                      </a:r>
                      <a:endParaRPr lang="en-US" dirty="0"/>
                    </a:p>
                  </a:txBody>
                  <a:tcPr/>
                </a:tc>
                <a:tc>
                  <a: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dirty="0" smtClean="0"/>
                        <a:t>581,893</a:t>
                      </a:r>
                      <a:endParaRPr lang="en-US" dirty="0"/>
                    </a:p>
                  </a:txBody>
                  <a:tcPr/>
                </a:tc>
                <a:tc>
                  <a:txBody>
                    <a:bodyPr/>
                    <a:lstStyle/>
                    <a:p>
                      <a:pPr algn="r"/>
                      <a:r>
                        <a:rPr lang="en-US" dirty="0" smtClean="0"/>
                        <a:t>28,092</a:t>
                      </a:r>
                      <a:endParaRPr lang="en-US" dirty="0"/>
                    </a:p>
                  </a:txBody>
                  <a:tcPr/>
                </a:tc>
                <a:tc>
                  <a:txBody>
                    <a:bodyPr/>
                    <a:lstStyle/>
                    <a:p>
                      <a:pPr algn="r"/>
                      <a:r>
                        <a:rPr lang="en-US" dirty="0" smtClean="0"/>
                        <a:t>0.03</a:t>
                      </a:r>
                      <a:endParaRPr lang="en-US" dirty="0"/>
                    </a:p>
                  </a:txBody>
                  <a:tcPr/>
                </a:tc>
                <a:extLst>
                  <a:ext uri="{0D108BD9-81ED-4DB2-BD59-A6C34878D82A}">
                    <a16:rowId xmlns:a16="http://schemas.microsoft.com/office/drawing/2014/main" val="10005"/>
                  </a:ext>
                </a:extLst>
              </a:tr>
            </a:tbl>
          </a:graphicData>
        </a:graphic>
      </p:graphicFrame>
      <p:sp>
        <p:nvSpPr>
          <p:cNvPr id="4" name="TextBox 3"/>
          <p:cNvSpPr txBox="1"/>
          <p:nvPr/>
        </p:nvSpPr>
        <p:spPr>
          <a:xfrm>
            <a:off x="893232" y="4911218"/>
            <a:ext cx="7357533"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In 2017, </a:t>
            </a:r>
            <a:r>
              <a:rPr lang="en-US" sz="2400" dirty="0" smtClean="0">
                <a:solidFill>
                  <a:srgbClr val="FF0000"/>
                </a:solidFill>
              </a:rPr>
              <a:t>28 NC counties </a:t>
            </a:r>
            <a:r>
              <a:rPr lang="en-US" sz="2400" dirty="0" smtClean="0">
                <a:solidFill>
                  <a:srgbClr val="0E148E"/>
                </a:solidFill>
              </a:rPr>
              <a:t>had WFRP </a:t>
            </a:r>
          </a:p>
        </p:txBody>
      </p:sp>
    </p:spTree>
    <p:extLst>
      <p:ext uri="{BB962C8B-B14F-4D97-AF65-F5344CB8AC3E}">
        <p14:creationId xmlns:p14="http://schemas.microsoft.com/office/powerpoint/2010/main" val="3149397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WFRP Experience in NC</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0302263"/>
              </p:ext>
            </p:extLst>
          </p:nvPr>
        </p:nvGraphicFramePr>
        <p:xfrm>
          <a:off x="457200" y="1931988"/>
          <a:ext cx="8229599" cy="2494280"/>
        </p:xfrm>
        <a:graphic>
          <a:graphicData uri="http://schemas.openxmlformats.org/drawingml/2006/table">
            <a:tbl>
              <a:tblPr firstRow="1" bandRow="1">
                <a:tableStyleId>{5C22544A-7EE6-4342-B048-85BDC9FD1C3A}</a:tableStyleId>
              </a:tblPr>
              <a:tblGrid>
                <a:gridCol w="1168400">
                  <a:extLst>
                    <a:ext uri="{9D8B030D-6E8A-4147-A177-3AD203B41FA5}">
                      <a16:colId xmlns:a16="http://schemas.microsoft.com/office/drawing/2014/main" val="20000"/>
                    </a:ext>
                  </a:extLst>
                </a:gridCol>
                <a:gridCol w="1007533">
                  <a:extLst>
                    <a:ext uri="{9D8B030D-6E8A-4147-A177-3AD203B41FA5}">
                      <a16:colId xmlns:a16="http://schemas.microsoft.com/office/drawing/2014/main" val="20001"/>
                    </a:ext>
                  </a:extLst>
                </a:gridCol>
                <a:gridCol w="1351038">
                  <a:extLst>
                    <a:ext uri="{9D8B030D-6E8A-4147-A177-3AD203B41FA5}">
                      <a16:colId xmlns:a16="http://schemas.microsoft.com/office/drawing/2014/main" val="20002"/>
                    </a:ext>
                  </a:extLst>
                </a:gridCol>
                <a:gridCol w="1175657">
                  <a:extLst>
                    <a:ext uri="{9D8B030D-6E8A-4147-A177-3AD203B41FA5}">
                      <a16:colId xmlns:a16="http://schemas.microsoft.com/office/drawing/2014/main" val="20003"/>
                    </a:ext>
                  </a:extLst>
                </a:gridCol>
                <a:gridCol w="1175657">
                  <a:extLst>
                    <a:ext uri="{9D8B030D-6E8A-4147-A177-3AD203B41FA5}">
                      <a16:colId xmlns:a16="http://schemas.microsoft.com/office/drawing/2014/main" val="20004"/>
                    </a:ext>
                  </a:extLst>
                </a:gridCol>
                <a:gridCol w="1175657">
                  <a:extLst>
                    <a:ext uri="{9D8B030D-6E8A-4147-A177-3AD203B41FA5}">
                      <a16:colId xmlns:a16="http://schemas.microsoft.com/office/drawing/2014/main" val="20005"/>
                    </a:ext>
                  </a:extLst>
                </a:gridCol>
                <a:gridCol w="1175657">
                  <a:extLst>
                    <a:ext uri="{9D8B030D-6E8A-4147-A177-3AD203B41FA5}">
                      <a16:colId xmlns:a16="http://schemas.microsoft.com/office/drawing/2014/main" val="20006"/>
                    </a:ext>
                  </a:extLst>
                </a:gridCol>
              </a:tblGrid>
              <a:tr h="370840">
                <a:tc>
                  <a:txBody>
                    <a:bodyPr/>
                    <a:lstStyle/>
                    <a:p>
                      <a:r>
                        <a:rPr lang="en-US" dirty="0" smtClean="0"/>
                        <a:t>Coverage Level</a:t>
                      </a:r>
                      <a:endParaRPr lang="en-US" dirty="0"/>
                    </a:p>
                  </a:txBody>
                  <a:tcPr/>
                </a:tc>
                <a:tc>
                  <a:txBody>
                    <a:bodyPr/>
                    <a:lstStyle/>
                    <a:p>
                      <a:r>
                        <a:rPr lang="en-US" dirty="0" smtClean="0"/>
                        <a:t>Policies Sold</a:t>
                      </a:r>
                      <a:endParaRPr lang="en-US" dirty="0"/>
                    </a:p>
                  </a:txBody>
                  <a:tcPr/>
                </a:tc>
                <a:tc>
                  <a:txBody>
                    <a:bodyPr/>
                    <a:lstStyle/>
                    <a:p>
                      <a:r>
                        <a:rPr lang="en-US" dirty="0" smtClean="0"/>
                        <a:t>Liability</a:t>
                      </a:r>
                      <a:endParaRPr lang="en-US" dirty="0"/>
                    </a:p>
                  </a:txBody>
                  <a:tcPr/>
                </a:tc>
                <a:tc>
                  <a:txBody>
                    <a:bodyPr/>
                    <a:lstStyle/>
                    <a:p>
                      <a:r>
                        <a:rPr lang="en-US" dirty="0" smtClean="0"/>
                        <a:t>Total Premium</a:t>
                      </a:r>
                      <a:endParaRPr lang="en-US" dirty="0"/>
                    </a:p>
                  </a:txBody>
                  <a:tcPr/>
                </a:tc>
                <a:tc>
                  <a:txBody>
                    <a:bodyPr/>
                    <a:lstStyle/>
                    <a:p>
                      <a:r>
                        <a:rPr lang="en-US" dirty="0" smtClean="0"/>
                        <a:t>Subsidy</a:t>
                      </a:r>
                      <a:endParaRPr lang="en-US" dirty="0"/>
                    </a:p>
                  </a:txBody>
                  <a:tcPr/>
                </a:tc>
                <a:tc>
                  <a:txBody>
                    <a:bodyPr/>
                    <a:lstStyle/>
                    <a:p>
                      <a:r>
                        <a:rPr lang="en-US" dirty="0" smtClean="0"/>
                        <a:t>Indemnity</a:t>
                      </a:r>
                      <a:endParaRPr lang="en-US" dirty="0"/>
                    </a:p>
                  </a:txBody>
                  <a:tcPr/>
                </a:tc>
                <a:tc>
                  <a:txBody>
                    <a:bodyPr/>
                    <a:lstStyle/>
                    <a:p>
                      <a:r>
                        <a:rPr lang="en-US" dirty="0" smtClean="0"/>
                        <a:t>Loss Ratio</a:t>
                      </a:r>
                      <a:endParaRPr lang="en-US" dirty="0"/>
                    </a:p>
                  </a:txBody>
                  <a:tcPr/>
                </a:tc>
                <a:extLst>
                  <a:ext uri="{0D108BD9-81ED-4DB2-BD59-A6C34878D82A}">
                    <a16:rowId xmlns:a16="http://schemas.microsoft.com/office/drawing/2014/main" val="10000"/>
                  </a:ext>
                </a:extLst>
              </a:tr>
              <a:tr h="370840">
                <a:tc>
                  <a:txBody>
                    <a:bodyPr/>
                    <a:lstStyle/>
                    <a:p>
                      <a:pPr algn="r"/>
                      <a:r>
                        <a:rPr lang="en-US" dirty="0" smtClean="0"/>
                        <a:t>55%</a:t>
                      </a:r>
                      <a:endParaRPr lang="en-US" dirty="0"/>
                    </a:p>
                  </a:txBody>
                  <a:tcPr/>
                </a:tc>
                <a:tc>
                  <a:txBody>
                    <a:bodyPr/>
                    <a:lstStyle/>
                    <a:p>
                      <a:pPr algn="r"/>
                      <a:r>
                        <a:rPr lang="en-US" dirty="0" smtClean="0"/>
                        <a:t>2</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589,047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77,581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50,807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230,523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2.97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1"/>
                  </a:ext>
                </a:extLst>
              </a:tr>
              <a:tr h="370840">
                <a:tc>
                  <a:txBody>
                    <a:bodyPr/>
                    <a:lstStyle/>
                    <a:p>
                      <a:pPr algn="r"/>
                      <a:r>
                        <a:rPr lang="en-US" dirty="0" smtClean="0"/>
                        <a:t>65%</a:t>
                      </a:r>
                      <a:endParaRPr lang="en-US" dirty="0"/>
                    </a:p>
                  </a:txBody>
                  <a:tcPr/>
                </a:tc>
                <a:tc>
                  <a:txBody>
                    <a:bodyPr/>
                    <a:lstStyle/>
                    <a:p>
                      <a:pPr algn="r"/>
                      <a:r>
                        <a:rPr lang="en-US" dirty="0" smtClean="0"/>
                        <a:t>2</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1,927,887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185,320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125,419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14,316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0.08</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2"/>
                  </a:ext>
                </a:extLst>
              </a:tr>
              <a:tr h="370840">
                <a:tc>
                  <a:txBody>
                    <a:bodyPr/>
                    <a:lstStyle/>
                    <a:p>
                      <a:pPr algn="r"/>
                      <a:r>
                        <a:rPr lang="en-US" dirty="0" smtClean="0"/>
                        <a:t>75%</a:t>
                      </a:r>
                      <a:endParaRPr lang="en-US" dirty="0"/>
                    </a:p>
                  </a:txBody>
                  <a:tcPr/>
                </a:tc>
                <a:tc>
                  <a:txBody>
                    <a:bodyPr/>
                    <a:lstStyle/>
                    <a:p>
                      <a:pPr algn="r"/>
                      <a:r>
                        <a:rPr lang="en-US" dirty="0" smtClean="0"/>
                        <a:t>36</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48,519,227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3,241,345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2,580,982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2,547,367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0.78</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3"/>
                  </a:ext>
                </a:extLst>
              </a:tr>
              <a:tr h="370840">
                <a:tc>
                  <a:txBody>
                    <a:bodyPr/>
                    <a:lstStyle/>
                    <a:p>
                      <a:pPr algn="r"/>
                      <a:r>
                        <a:rPr lang="en-US" dirty="0" smtClean="0"/>
                        <a:t>80%</a:t>
                      </a:r>
                      <a:endParaRPr lang="en-US" dirty="0"/>
                    </a:p>
                  </a:txBody>
                  <a:tcPr/>
                </a:tc>
                <a:tc>
                  <a:txBody>
                    <a:bodyPr/>
                    <a:lstStyle/>
                    <a:p>
                      <a:pPr algn="r"/>
                      <a:r>
                        <a:rPr lang="en-US" dirty="0" smtClean="0"/>
                        <a:t>15</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33,994,238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1,586,009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1,128,112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5,109,622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4"/>
                  </a:ext>
                </a:extLst>
              </a:tr>
              <a:tr h="370840">
                <a:tc>
                  <a:txBody>
                    <a:bodyPr/>
                    <a:lstStyle/>
                    <a:p>
                      <a:pPr algn="r"/>
                      <a:r>
                        <a:rPr lang="en-US" dirty="0" smtClean="0"/>
                        <a:t>85%</a:t>
                      </a:r>
                      <a:endParaRPr lang="en-US" dirty="0"/>
                    </a:p>
                  </a:txBody>
                  <a:tcPr/>
                </a:tc>
                <a:tc>
                  <a:txBody>
                    <a:bodyPr/>
                    <a:lstStyle/>
                    <a:p>
                      <a:pPr algn="r"/>
                      <a:r>
                        <a:rPr lang="en-US" dirty="0" smtClean="0"/>
                        <a:t>6</a:t>
                      </a:r>
                      <a:endParaRPr lang="en-US" dirty="0"/>
                    </a:p>
                  </a:txBody>
                  <a:tcPr/>
                </a:tc>
                <a:tc>
                  <a:txBody>
                    <a:bodyPr/>
                    <a:lstStyle/>
                    <a:p>
                      <a:pPr algn="r" fontAlgn="b"/>
                      <a:r>
                        <a:rPr lang="en-US" sz="1800" b="0" i="0" u="none" strike="noStrike" dirty="0" smtClean="0">
                          <a:solidFill>
                            <a:srgbClr val="000000"/>
                          </a:solidFill>
                          <a:effectLst/>
                          <a:latin typeface="Calibri" panose="020F0502020204030204" pitchFamily="34" charset="0"/>
                        </a:rPr>
                        <a:t>2,903,631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200,507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112,284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650,850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800" b="0" i="0" u="none" strike="noStrike" dirty="0" smtClean="0">
                          <a:solidFill>
                            <a:srgbClr val="000000"/>
                          </a:solidFill>
                          <a:effectLst/>
                          <a:latin typeface="Calibri" panose="020F0502020204030204" pitchFamily="34" charset="0"/>
                        </a:rPr>
                        <a:t>3.25</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05"/>
                  </a:ext>
                </a:extLst>
              </a:tr>
            </a:tbl>
          </a:graphicData>
        </a:graphic>
      </p:graphicFrame>
      <p:sp>
        <p:nvSpPr>
          <p:cNvPr id="5" name="TextBox 4"/>
          <p:cNvSpPr txBox="1"/>
          <p:nvPr/>
        </p:nvSpPr>
        <p:spPr>
          <a:xfrm>
            <a:off x="893232" y="4714253"/>
            <a:ext cx="7357533"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solidFill>
                  <a:srgbClr val="0E148E"/>
                </a:solidFill>
              </a:rPr>
              <a:t>NC farmers who bought WFRP in2016 mostly insured at </a:t>
            </a:r>
            <a:r>
              <a:rPr lang="en-US" sz="2400" dirty="0" smtClean="0">
                <a:solidFill>
                  <a:srgbClr val="FF0000"/>
                </a:solidFill>
              </a:rPr>
              <a:t>75% coverage level</a:t>
            </a:r>
          </a:p>
          <a:p>
            <a:pPr marL="342900" indent="-342900">
              <a:buFont typeface="Arial" panose="020B0604020202020204" pitchFamily="34" charset="0"/>
              <a:buChar char="•"/>
            </a:pPr>
            <a:r>
              <a:rPr lang="en-US" sz="2400" dirty="0" smtClean="0">
                <a:solidFill>
                  <a:srgbClr val="0E148E"/>
                </a:solidFill>
              </a:rPr>
              <a:t>Same pattern in 2015 and 2017</a:t>
            </a:r>
          </a:p>
        </p:txBody>
      </p:sp>
    </p:spTree>
    <p:extLst>
      <p:ext uri="{BB962C8B-B14F-4D97-AF65-F5344CB8AC3E}">
        <p14:creationId xmlns:p14="http://schemas.microsoft.com/office/powerpoint/2010/main" val="4185046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Issues/Concerns with WFRP</a:t>
            </a:r>
            <a:endParaRPr lang="en-US" dirty="0"/>
          </a:p>
        </p:txBody>
      </p:sp>
      <p:sp>
        <p:nvSpPr>
          <p:cNvPr id="3" name="Content Placeholder 2"/>
          <p:cNvSpPr>
            <a:spLocks noGrp="1"/>
          </p:cNvSpPr>
          <p:nvPr>
            <p:ph idx="1"/>
          </p:nvPr>
        </p:nvSpPr>
        <p:spPr/>
        <p:txBody>
          <a:bodyPr/>
          <a:lstStyle/>
          <a:p>
            <a:r>
              <a:rPr lang="en-US" dirty="0" smtClean="0"/>
              <a:t>Diversified farms already have </a:t>
            </a:r>
            <a:r>
              <a:rPr lang="en-US" dirty="0" smtClean="0">
                <a:solidFill>
                  <a:srgbClr val="FF0000"/>
                </a:solidFill>
              </a:rPr>
              <a:t>low revenue risk</a:t>
            </a:r>
          </a:p>
          <a:p>
            <a:pPr lvl="1"/>
            <a:r>
              <a:rPr lang="en-US" dirty="0" smtClean="0"/>
              <a:t>Do not experience significant revenue variation</a:t>
            </a:r>
          </a:p>
          <a:p>
            <a:pPr lvl="1"/>
            <a:r>
              <a:rPr lang="en-US" dirty="0" smtClean="0"/>
              <a:t>Some do not experience revenue drops below 85%</a:t>
            </a:r>
          </a:p>
          <a:p>
            <a:pPr lvl="1"/>
            <a:r>
              <a:rPr lang="en-US" dirty="0" smtClean="0"/>
              <a:t>WFRP may not be a good option in this case</a:t>
            </a:r>
            <a:endParaRPr lang="en-US" dirty="0"/>
          </a:p>
          <a:p>
            <a:r>
              <a:rPr lang="en-US" dirty="0" smtClean="0"/>
              <a:t>Premiums perceived to be “high”</a:t>
            </a:r>
          </a:p>
          <a:p>
            <a:pPr lvl="1"/>
            <a:r>
              <a:rPr lang="en-US" dirty="0" smtClean="0"/>
              <a:t>Premium is a function of county, commodities grown, % revenue for each commodity, commodity count</a:t>
            </a:r>
          </a:p>
          <a:p>
            <a:pPr lvl="1"/>
            <a:r>
              <a:rPr lang="en-US" dirty="0" smtClean="0"/>
              <a:t>Need adjustments over time to better reflect risk experience?</a:t>
            </a:r>
          </a:p>
        </p:txBody>
      </p:sp>
    </p:spTree>
    <p:extLst>
      <p:ext uri="{BB962C8B-B14F-4D97-AF65-F5344CB8AC3E}">
        <p14:creationId xmlns:p14="http://schemas.microsoft.com/office/powerpoint/2010/main" val="228100033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Issues/Concerns with WFRP</a:t>
            </a:r>
            <a:endParaRPr lang="en-US" dirty="0"/>
          </a:p>
        </p:txBody>
      </p:sp>
      <p:sp>
        <p:nvSpPr>
          <p:cNvPr id="3" name="Content Placeholder 2"/>
          <p:cNvSpPr>
            <a:spLocks noGrp="1"/>
          </p:cNvSpPr>
          <p:nvPr>
            <p:ph idx="1"/>
          </p:nvPr>
        </p:nvSpPr>
        <p:spPr/>
        <p:txBody>
          <a:bodyPr/>
          <a:lstStyle/>
          <a:p>
            <a:r>
              <a:rPr lang="en-US" dirty="0" smtClean="0">
                <a:solidFill>
                  <a:srgbClr val="FF0000"/>
                </a:solidFill>
              </a:rPr>
              <a:t>Policy complexity &amp; paperwork requirement</a:t>
            </a:r>
          </a:p>
          <a:p>
            <a:pPr lvl="1"/>
            <a:r>
              <a:rPr lang="en-US" dirty="0"/>
              <a:t>Agents sometimes not familiar and not willing to service this policy </a:t>
            </a:r>
            <a:endParaRPr lang="en-US" dirty="0" smtClean="0"/>
          </a:p>
          <a:p>
            <a:pPr lvl="1"/>
            <a:r>
              <a:rPr lang="en-US" dirty="0" smtClean="0"/>
              <a:t>Perceived underwriting risk – not sure exactly what losses are to be covered</a:t>
            </a:r>
          </a:p>
          <a:p>
            <a:pPr lvl="1"/>
            <a:r>
              <a:rPr lang="en-US" dirty="0" smtClean="0"/>
              <a:t>Qualification requirements</a:t>
            </a:r>
          </a:p>
          <a:p>
            <a:pPr lvl="2"/>
            <a:r>
              <a:rPr lang="en-US" dirty="0" smtClean="0"/>
              <a:t>Revenue Limits</a:t>
            </a:r>
          </a:p>
          <a:p>
            <a:pPr lvl="2"/>
            <a:r>
              <a:rPr lang="en-US" dirty="0" smtClean="0"/>
              <a:t>Availability of tax records (&lt; 5 years)</a:t>
            </a:r>
          </a:p>
        </p:txBody>
      </p:sp>
    </p:spTree>
    <p:extLst>
      <p:ext uri="{BB962C8B-B14F-4D97-AF65-F5344CB8AC3E}">
        <p14:creationId xmlns:p14="http://schemas.microsoft.com/office/powerpoint/2010/main" val="257795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a:t>2014 Farm Bill required development of a </a:t>
            </a:r>
            <a:r>
              <a:rPr lang="en-US" dirty="0">
                <a:solidFill>
                  <a:srgbClr val="FF0000"/>
                </a:solidFill>
              </a:rPr>
              <a:t>whole farm crop insurance</a:t>
            </a:r>
            <a:r>
              <a:rPr lang="en-US" dirty="0"/>
              <a:t> policy (Title XI, Sec. 11022</a:t>
            </a:r>
            <a:r>
              <a:rPr lang="en-US" dirty="0" smtClean="0"/>
              <a:t>)</a:t>
            </a:r>
          </a:p>
          <a:p>
            <a:pPr lvl="1"/>
            <a:r>
              <a:rPr lang="en-US" dirty="0" smtClean="0"/>
              <a:t>Resulted in </a:t>
            </a:r>
            <a:r>
              <a:rPr lang="en-US" dirty="0" smtClean="0">
                <a:solidFill>
                  <a:srgbClr val="FF0000"/>
                </a:solidFill>
              </a:rPr>
              <a:t>Whole-Farm Revenue Protection </a:t>
            </a:r>
            <a:r>
              <a:rPr lang="en-US" dirty="0" smtClean="0"/>
              <a:t>(WFRP)</a:t>
            </a:r>
            <a:endParaRPr lang="en-US" dirty="0"/>
          </a:p>
          <a:p>
            <a:r>
              <a:rPr lang="en-US" dirty="0"/>
              <a:t>Primarily because specialty, organic, and diversified crop farmers have historically been underserved</a:t>
            </a:r>
          </a:p>
          <a:p>
            <a:pPr lvl="1"/>
            <a:r>
              <a:rPr lang="en-US" dirty="0"/>
              <a:t>Specialty crops: fruits, nuts, </a:t>
            </a:r>
            <a:r>
              <a:rPr lang="en-US" dirty="0" smtClean="0"/>
              <a:t>vegetables, and some field crops (including sweet potatoes)  </a:t>
            </a:r>
            <a:endParaRPr lang="en-US" dirty="0"/>
          </a:p>
        </p:txBody>
      </p:sp>
    </p:spTree>
    <p:extLst>
      <p:ext uri="{BB962C8B-B14F-4D97-AF65-F5344CB8AC3E}">
        <p14:creationId xmlns:p14="http://schemas.microsoft.com/office/powerpoint/2010/main" val="193614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WFRP not for you?</a:t>
            </a:r>
            <a:endParaRPr lang="en-US" dirty="0"/>
          </a:p>
        </p:txBody>
      </p:sp>
      <p:sp>
        <p:nvSpPr>
          <p:cNvPr id="3" name="Content Placeholder 2"/>
          <p:cNvSpPr>
            <a:spLocks noGrp="1"/>
          </p:cNvSpPr>
          <p:nvPr>
            <p:ph idx="1"/>
          </p:nvPr>
        </p:nvSpPr>
        <p:spPr/>
        <p:txBody>
          <a:bodyPr/>
          <a:lstStyle/>
          <a:p>
            <a:r>
              <a:rPr lang="en-US" dirty="0" smtClean="0"/>
              <a:t>If individual commodities insurable through RMA, then </a:t>
            </a:r>
            <a:r>
              <a:rPr lang="en-US" dirty="0" smtClean="0">
                <a:solidFill>
                  <a:srgbClr val="FF0000"/>
                </a:solidFill>
              </a:rPr>
              <a:t>individual policies</a:t>
            </a:r>
            <a:r>
              <a:rPr lang="en-US" dirty="0" smtClean="0"/>
              <a:t> still an option (e.g., Yield Protection and Revenue </a:t>
            </a:r>
            <a:r>
              <a:rPr lang="en-US" dirty="0"/>
              <a:t>P</a:t>
            </a:r>
            <a:r>
              <a:rPr lang="en-US" dirty="0" smtClean="0"/>
              <a:t>rotection)</a:t>
            </a:r>
          </a:p>
          <a:p>
            <a:r>
              <a:rPr lang="en-US" dirty="0" smtClean="0"/>
              <a:t>If not insurable through RMA, then may consider </a:t>
            </a:r>
            <a:r>
              <a:rPr lang="en-US" dirty="0" smtClean="0">
                <a:solidFill>
                  <a:srgbClr val="FF0000"/>
                </a:solidFill>
              </a:rPr>
              <a:t>Non-insured Crop Disaster Assistance Program (NAP) </a:t>
            </a:r>
            <a:r>
              <a:rPr lang="en-US" dirty="0" smtClean="0"/>
              <a:t>through FSA</a:t>
            </a:r>
          </a:p>
          <a:p>
            <a:pPr lvl="1"/>
            <a:r>
              <a:rPr lang="en-US" dirty="0" smtClean="0"/>
              <a:t>2014 Farm Bill authorized higher coverage levels: 50-65% in 5% increments at 100% of price</a:t>
            </a:r>
          </a:p>
          <a:p>
            <a:pPr lvl="1"/>
            <a:r>
              <a:rPr lang="en-US" dirty="0" smtClean="0"/>
              <a:t>Made it “crop-insurance-like”</a:t>
            </a:r>
            <a:endParaRPr lang="en-US" dirty="0"/>
          </a:p>
        </p:txBody>
      </p:sp>
    </p:spTree>
    <p:extLst>
      <p:ext uri="{BB962C8B-B14F-4D97-AF65-F5344CB8AC3E}">
        <p14:creationId xmlns:p14="http://schemas.microsoft.com/office/powerpoint/2010/main" val="338551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Message(s)</a:t>
            </a:r>
            <a:endParaRPr lang="en-US" dirty="0"/>
          </a:p>
        </p:txBody>
      </p:sp>
      <p:sp>
        <p:nvSpPr>
          <p:cNvPr id="3" name="Content Placeholder 2"/>
          <p:cNvSpPr>
            <a:spLocks noGrp="1"/>
          </p:cNvSpPr>
          <p:nvPr>
            <p:ph idx="1"/>
          </p:nvPr>
        </p:nvSpPr>
        <p:spPr/>
        <p:txBody>
          <a:bodyPr/>
          <a:lstStyle/>
          <a:p>
            <a:r>
              <a:rPr lang="en-US" altLang="en-US" dirty="0"/>
              <a:t>WFRP has </a:t>
            </a:r>
            <a:r>
              <a:rPr lang="en-US" altLang="en-US" dirty="0">
                <a:solidFill>
                  <a:srgbClr val="FF0000"/>
                </a:solidFill>
              </a:rPr>
              <a:t>potential</a:t>
            </a:r>
            <a:r>
              <a:rPr lang="en-US" altLang="en-US" dirty="0"/>
              <a:t> to be an attractive risk management option for </a:t>
            </a:r>
            <a:r>
              <a:rPr lang="en-US" altLang="en-US" dirty="0" smtClean="0"/>
              <a:t>diversified operations</a:t>
            </a:r>
          </a:p>
          <a:p>
            <a:pPr lvl="1"/>
            <a:r>
              <a:rPr lang="en-US" altLang="en-US" dirty="0" smtClean="0"/>
              <a:t>At least call your agent to explore this option</a:t>
            </a:r>
            <a:endParaRPr lang="en-US" altLang="en-US" dirty="0"/>
          </a:p>
          <a:p>
            <a:r>
              <a:rPr lang="en-US" dirty="0" smtClean="0">
                <a:solidFill>
                  <a:srgbClr val="FF0000"/>
                </a:solidFill>
              </a:rPr>
              <a:t>Increasing participation </a:t>
            </a:r>
            <a:r>
              <a:rPr lang="en-US" dirty="0" smtClean="0"/>
              <a:t>in NC</a:t>
            </a:r>
          </a:p>
          <a:p>
            <a:r>
              <a:rPr lang="en-US" dirty="0"/>
              <a:t>I</a:t>
            </a:r>
            <a:r>
              <a:rPr lang="en-US" dirty="0" smtClean="0"/>
              <a:t>ssues with </a:t>
            </a:r>
            <a:r>
              <a:rPr lang="en-US" dirty="0" smtClean="0">
                <a:solidFill>
                  <a:srgbClr val="FF0000"/>
                </a:solidFill>
              </a:rPr>
              <a:t>program complexity &amp; paperwork requirements </a:t>
            </a:r>
            <a:r>
              <a:rPr lang="en-US" dirty="0" smtClean="0"/>
              <a:t>that one needs to work through</a:t>
            </a:r>
          </a:p>
          <a:p>
            <a:pPr lvl="1"/>
            <a:r>
              <a:rPr lang="en-US" dirty="0" smtClean="0"/>
              <a:t>Consider interactions with individual crop insurance policies, NAP, and/or commodity programs </a:t>
            </a:r>
            <a:endParaRPr lang="en-US" dirty="0"/>
          </a:p>
        </p:txBody>
      </p:sp>
    </p:spTree>
    <p:extLst>
      <p:ext uri="{BB962C8B-B14F-4D97-AF65-F5344CB8AC3E}">
        <p14:creationId xmlns:p14="http://schemas.microsoft.com/office/powerpoint/2010/main" val="234248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b="1" dirty="0" smtClean="0">
                <a:solidFill>
                  <a:srgbClr val="FF0000"/>
                </a:solidFill>
              </a:rPr>
              <a:t>Questions?</a:t>
            </a:r>
          </a:p>
          <a:p>
            <a:pPr lvl="1"/>
            <a:r>
              <a:rPr lang="en-US" b="1" dirty="0" smtClean="0"/>
              <a:t>Contact: </a:t>
            </a:r>
            <a:r>
              <a:rPr lang="en-US" b="1" i="1" dirty="0" smtClean="0"/>
              <a:t>Rod M. </a:t>
            </a:r>
            <a:r>
              <a:rPr lang="en-US" b="1" i="1" dirty="0" err="1" smtClean="0"/>
              <a:t>Rejesus</a:t>
            </a:r>
            <a:r>
              <a:rPr lang="en-US" b="1" i="1" dirty="0" smtClean="0"/>
              <a:t>, NC State University</a:t>
            </a:r>
          </a:p>
          <a:p>
            <a:pPr marL="457200" lvl="1" indent="0">
              <a:buNone/>
            </a:pPr>
            <a:r>
              <a:rPr lang="en-US" b="1" dirty="0" smtClean="0"/>
              <a:t>                   Tel No. (919)513-4605</a:t>
            </a:r>
          </a:p>
          <a:p>
            <a:pPr marL="457200" lvl="1" indent="0">
              <a:buNone/>
            </a:pPr>
            <a:r>
              <a:rPr lang="en-US" b="1" dirty="0"/>
              <a:t> </a:t>
            </a:r>
            <a:r>
              <a:rPr lang="en-US" b="1" dirty="0" smtClean="0"/>
              <a:t>                   Email: </a:t>
            </a:r>
            <a:r>
              <a:rPr lang="en-US" b="1" dirty="0" smtClean="0">
                <a:hlinkClick r:id="rId3"/>
              </a:rPr>
              <a:t>rod_rejesus@ncsu.edu</a:t>
            </a:r>
            <a:r>
              <a:rPr lang="en-US" b="1" dirty="0" smtClean="0"/>
              <a:t>          </a:t>
            </a:r>
          </a:p>
          <a:p>
            <a:r>
              <a:rPr lang="en-US" b="1" dirty="0" smtClean="0"/>
              <a:t>Website:</a:t>
            </a:r>
          </a:p>
          <a:p>
            <a:pPr lvl="1"/>
            <a:r>
              <a:rPr lang="en-US" dirty="0" smtClean="0">
                <a:solidFill>
                  <a:srgbClr val="FF0000"/>
                </a:solidFill>
              </a:rPr>
              <a:t>NCSU Ag. Policy, Risk Mgt., &amp;  Crop Insurance Resources</a:t>
            </a:r>
            <a:endParaRPr lang="en-US" dirty="0" smtClean="0"/>
          </a:p>
          <a:p>
            <a:pPr lvl="2"/>
            <a:r>
              <a:rPr lang="en-US" dirty="0">
                <a:hlinkClick r:id="rId4"/>
              </a:rPr>
              <a:t>https://ag-econ.ncsu.edu/agricultural-policy-risk-management-and-crop-insurance-resources</a:t>
            </a:r>
            <a:r>
              <a:rPr lang="en-US" dirty="0" smtClean="0">
                <a:hlinkClick r:id="rId4"/>
              </a:rPr>
              <a:t>/</a:t>
            </a:r>
            <a:endParaRPr lang="en-US" dirty="0" smtClean="0"/>
          </a:p>
        </p:txBody>
      </p:sp>
    </p:spTree>
    <p:extLst>
      <p:ext uri="{BB962C8B-B14F-4D97-AF65-F5344CB8AC3E}">
        <p14:creationId xmlns:p14="http://schemas.microsoft.com/office/powerpoint/2010/main" val="110214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27314" y="905692"/>
            <a:ext cx="7506789" cy="5176022"/>
          </a:xfrm>
          <a:prstGeom prst="rect">
            <a:avLst/>
          </a:prstGeom>
        </p:spPr>
      </p:pic>
      <p:sp>
        <p:nvSpPr>
          <p:cNvPr id="6" name="Oval 5"/>
          <p:cNvSpPr/>
          <p:nvPr/>
        </p:nvSpPr>
        <p:spPr>
          <a:xfrm>
            <a:off x="896983" y="5233851"/>
            <a:ext cx="7123611" cy="29609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0694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661852" y="1001713"/>
            <a:ext cx="7898674" cy="5080000"/>
          </a:xfrm>
          <a:prstGeom prst="rect">
            <a:avLst/>
          </a:prstGeom>
        </p:spPr>
      </p:pic>
      <p:sp>
        <p:nvSpPr>
          <p:cNvPr id="7" name="Oval 6"/>
          <p:cNvSpPr/>
          <p:nvPr/>
        </p:nvSpPr>
        <p:spPr>
          <a:xfrm>
            <a:off x="661853" y="5312227"/>
            <a:ext cx="7689668" cy="365761"/>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031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WFRP meant to expand and improve upon prior whole-farm revenue programs:</a:t>
            </a:r>
          </a:p>
          <a:p>
            <a:pPr lvl="1"/>
            <a:r>
              <a:rPr lang="en-US" dirty="0" smtClean="0">
                <a:solidFill>
                  <a:srgbClr val="FF0000"/>
                </a:solidFill>
              </a:rPr>
              <a:t>AGR</a:t>
            </a:r>
            <a:r>
              <a:rPr lang="en-US" dirty="0" smtClean="0"/>
              <a:t> and </a:t>
            </a:r>
            <a:r>
              <a:rPr lang="en-US" dirty="0" smtClean="0">
                <a:solidFill>
                  <a:srgbClr val="FF0000"/>
                </a:solidFill>
              </a:rPr>
              <a:t>AGR-Lite</a:t>
            </a:r>
          </a:p>
          <a:p>
            <a:r>
              <a:rPr lang="en-US" dirty="0"/>
              <a:t>AGR &amp; AGR-Lite have been lightly used since its introduction in 1999</a:t>
            </a:r>
          </a:p>
          <a:p>
            <a:pPr lvl="1"/>
            <a:r>
              <a:rPr lang="en-US" dirty="0"/>
              <a:t>In </a:t>
            </a:r>
            <a:r>
              <a:rPr lang="en-US" dirty="0" smtClean="0"/>
              <a:t>NC, only </a:t>
            </a:r>
            <a:r>
              <a:rPr lang="en-US" dirty="0" smtClean="0">
                <a:solidFill>
                  <a:srgbClr val="FF0000"/>
                </a:solidFill>
              </a:rPr>
              <a:t>3 AGR-Lite policies </a:t>
            </a:r>
            <a:r>
              <a:rPr lang="en-US" dirty="0" smtClean="0"/>
              <a:t>in each year from 2012 to 2014</a:t>
            </a:r>
          </a:p>
          <a:p>
            <a:pPr lvl="1"/>
            <a:r>
              <a:rPr lang="en-US" dirty="0" smtClean="0"/>
              <a:t>Started offering WFRP in 2015 (as a pilot)</a:t>
            </a:r>
          </a:p>
          <a:p>
            <a:pPr lvl="2"/>
            <a:r>
              <a:rPr lang="en-US" dirty="0" smtClean="0"/>
              <a:t>Now available in all states</a:t>
            </a:r>
          </a:p>
        </p:txBody>
      </p:sp>
    </p:spTree>
    <p:extLst>
      <p:ext uri="{BB962C8B-B14F-4D97-AF65-F5344CB8AC3E}">
        <p14:creationId xmlns:p14="http://schemas.microsoft.com/office/powerpoint/2010/main" val="602396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WFRP cover?</a:t>
            </a:r>
            <a:endParaRPr lang="en-US" dirty="0"/>
          </a:p>
        </p:txBody>
      </p:sp>
      <p:sp>
        <p:nvSpPr>
          <p:cNvPr id="3" name="Content Placeholder 2"/>
          <p:cNvSpPr>
            <a:spLocks noGrp="1"/>
          </p:cNvSpPr>
          <p:nvPr>
            <p:ph idx="1"/>
          </p:nvPr>
        </p:nvSpPr>
        <p:spPr>
          <a:xfrm>
            <a:off x="457200" y="1932611"/>
            <a:ext cx="8331200" cy="4239589"/>
          </a:xfrm>
        </p:spPr>
        <p:txBody>
          <a:bodyPr/>
          <a:lstStyle/>
          <a:p>
            <a:r>
              <a:rPr lang="en-US" dirty="0" smtClean="0">
                <a:solidFill>
                  <a:srgbClr val="FF0000"/>
                </a:solidFill>
              </a:rPr>
              <a:t>Revenue</a:t>
            </a:r>
            <a:r>
              <a:rPr lang="en-US" dirty="0" smtClean="0"/>
              <a:t> from </a:t>
            </a:r>
            <a:r>
              <a:rPr lang="en-US" dirty="0" smtClean="0">
                <a:solidFill>
                  <a:srgbClr val="FF0000"/>
                </a:solidFill>
              </a:rPr>
              <a:t>all commodities</a:t>
            </a:r>
            <a:r>
              <a:rPr lang="en-US" dirty="0" smtClean="0"/>
              <a:t> produced on the farm:</a:t>
            </a:r>
          </a:p>
          <a:p>
            <a:pPr lvl="1"/>
            <a:r>
              <a:rPr lang="en-US" dirty="0" smtClean="0"/>
              <a:t>Including animal and animal products</a:t>
            </a:r>
          </a:p>
          <a:p>
            <a:pPr lvl="1"/>
            <a:r>
              <a:rPr lang="en-US" dirty="0" smtClean="0"/>
              <a:t>Commodities purchased for resale (up to 50% of total)</a:t>
            </a:r>
          </a:p>
          <a:p>
            <a:pPr lvl="1"/>
            <a:r>
              <a:rPr lang="en-US" dirty="0" smtClean="0"/>
              <a:t>Excluding timber, forest products, &amp; animals for sport, show or pets</a:t>
            </a:r>
          </a:p>
          <a:p>
            <a:r>
              <a:rPr lang="en-US" dirty="0" smtClean="0">
                <a:solidFill>
                  <a:srgbClr val="FF0000"/>
                </a:solidFill>
              </a:rPr>
              <a:t>Replant costs </a:t>
            </a:r>
            <a:r>
              <a:rPr lang="en-US" dirty="0" smtClean="0"/>
              <a:t>for annual commodities </a:t>
            </a:r>
          </a:p>
          <a:p>
            <a:pPr lvl="1"/>
            <a:r>
              <a:rPr lang="en-US" dirty="0" smtClean="0"/>
              <a:t>With approval from insurance company</a:t>
            </a:r>
            <a:endParaRPr lang="en-US" sz="1800" dirty="0"/>
          </a:p>
        </p:txBody>
      </p:sp>
    </p:spTree>
    <p:extLst>
      <p:ext uri="{BB962C8B-B14F-4D97-AF65-F5344CB8AC3E}">
        <p14:creationId xmlns:p14="http://schemas.microsoft.com/office/powerpoint/2010/main" val="402707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 Features of WFRP</a:t>
            </a:r>
            <a:endParaRPr lang="en-US" dirty="0"/>
          </a:p>
        </p:txBody>
      </p:sp>
      <p:sp>
        <p:nvSpPr>
          <p:cNvPr id="3" name="Content Placeholder 2"/>
          <p:cNvSpPr>
            <a:spLocks noGrp="1"/>
          </p:cNvSpPr>
          <p:nvPr>
            <p:ph idx="1"/>
          </p:nvPr>
        </p:nvSpPr>
        <p:spPr/>
        <p:txBody>
          <a:bodyPr/>
          <a:lstStyle/>
          <a:p>
            <a:r>
              <a:rPr lang="en-US" dirty="0" smtClean="0"/>
              <a:t>All farm </a:t>
            </a:r>
            <a:r>
              <a:rPr lang="en-US" dirty="0"/>
              <a:t>revenue is insured together under one </a:t>
            </a:r>
            <a:r>
              <a:rPr lang="en-US" dirty="0" smtClean="0"/>
              <a:t>policy </a:t>
            </a:r>
          </a:p>
          <a:p>
            <a:pPr lvl="1"/>
            <a:r>
              <a:rPr lang="en-US" dirty="0" smtClean="0"/>
              <a:t>Individual </a:t>
            </a:r>
            <a:r>
              <a:rPr lang="en-US" dirty="0"/>
              <a:t>commodity losses are </a:t>
            </a:r>
            <a:r>
              <a:rPr lang="en-US" dirty="0">
                <a:solidFill>
                  <a:srgbClr val="FF0000"/>
                </a:solidFill>
              </a:rPr>
              <a:t>not</a:t>
            </a:r>
            <a:r>
              <a:rPr lang="en-US" dirty="0"/>
              <a:t> considered, it is the </a:t>
            </a:r>
            <a:r>
              <a:rPr lang="en-US" dirty="0">
                <a:solidFill>
                  <a:srgbClr val="FF0000"/>
                </a:solidFill>
              </a:rPr>
              <a:t>overall farm revenue</a:t>
            </a:r>
            <a:r>
              <a:rPr lang="en-US" dirty="0"/>
              <a:t> that determines losses</a:t>
            </a:r>
          </a:p>
          <a:p>
            <a:r>
              <a:rPr lang="en-US" dirty="0" smtClean="0"/>
              <a:t>Coverage levels available: </a:t>
            </a:r>
            <a:r>
              <a:rPr lang="en-US" dirty="0" smtClean="0">
                <a:solidFill>
                  <a:srgbClr val="FF0000"/>
                </a:solidFill>
              </a:rPr>
              <a:t>50% to 85%</a:t>
            </a:r>
          </a:p>
          <a:p>
            <a:pPr lvl="1"/>
            <a:r>
              <a:rPr lang="en-US" dirty="0" smtClean="0"/>
              <a:t>In 5% increments</a:t>
            </a:r>
          </a:p>
          <a:p>
            <a:pPr lvl="1"/>
            <a:r>
              <a:rPr lang="en-US" dirty="0" smtClean="0"/>
              <a:t>Diversification requirement at 80% and 85% coverage: </a:t>
            </a:r>
            <a:r>
              <a:rPr lang="en-US" dirty="0" smtClean="0">
                <a:solidFill>
                  <a:srgbClr val="FF0000"/>
                </a:solidFill>
              </a:rPr>
              <a:t>at least 3 commodities</a:t>
            </a:r>
            <a:r>
              <a:rPr lang="en-US" dirty="0" smtClean="0"/>
              <a:t> (commodity count)</a:t>
            </a:r>
          </a:p>
          <a:p>
            <a:pPr lvl="1"/>
            <a:r>
              <a:rPr lang="en-US" dirty="0" smtClean="0"/>
              <a:t>No catastrophic coverage level for WFRP</a:t>
            </a:r>
            <a:endParaRPr lang="en-US" dirty="0"/>
          </a:p>
        </p:txBody>
      </p:sp>
    </p:spTree>
    <p:extLst>
      <p:ext uri="{BB962C8B-B14F-4D97-AF65-F5344CB8AC3E}">
        <p14:creationId xmlns:p14="http://schemas.microsoft.com/office/powerpoint/2010/main" val="253094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 Features of WFRP</a:t>
            </a:r>
          </a:p>
        </p:txBody>
      </p:sp>
      <p:sp>
        <p:nvSpPr>
          <p:cNvPr id="3" name="Content Placeholder 2"/>
          <p:cNvSpPr>
            <a:spLocks noGrp="1"/>
          </p:cNvSpPr>
          <p:nvPr>
            <p:ph idx="1"/>
          </p:nvPr>
        </p:nvSpPr>
        <p:spPr/>
        <p:txBody>
          <a:bodyPr/>
          <a:lstStyle/>
          <a:p>
            <a:r>
              <a:rPr lang="en-US" dirty="0"/>
              <a:t>Costs for </a:t>
            </a:r>
            <a:r>
              <a:rPr lang="en-US" dirty="0" smtClean="0"/>
              <a:t>‘</a:t>
            </a:r>
            <a:r>
              <a:rPr lang="en-US" dirty="0" smtClean="0">
                <a:solidFill>
                  <a:srgbClr val="FF0000"/>
                </a:solidFill>
              </a:rPr>
              <a:t>market </a:t>
            </a:r>
            <a:r>
              <a:rPr lang="en-US" dirty="0">
                <a:solidFill>
                  <a:srgbClr val="FF0000"/>
                </a:solidFill>
              </a:rPr>
              <a:t>readiness operations</a:t>
            </a:r>
            <a:r>
              <a:rPr lang="en-US" dirty="0"/>
              <a:t>’ may be left in the approved </a:t>
            </a:r>
            <a:r>
              <a:rPr lang="en-US" dirty="0" smtClean="0"/>
              <a:t>revenue</a:t>
            </a:r>
          </a:p>
          <a:p>
            <a:pPr lvl="1"/>
            <a:r>
              <a:rPr lang="en-US" dirty="0"/>
              <a:t>Minimum required to make commodity market ready</a:t>
            </a:r>
          </a:p>
          <a:p>
            <a:pPr lvl="1"/>
            <a:r>
              <a:rPr lang="en-US" dirty="0"/>
              <a:t>On farm, in-field or close proximity to </a:t>
            </a:r>
            <a:r>
              <a:rPr lang="en-US" dirty="0" smtClean="0"/>
              <a:t>field</a:t>
            </a:r>
          </a:p>
          <a:p>
            <a:pPr lvl="1"/>
            <a:r>
              <a:rPr lang="en-US" dirty="0" smtClean="0"/>
              <a:t>No added-value </a:t>
            </a:r>
            <a:r>
              <a:rPr lang="en-US" dirty="0"/>
              <a:t>costs may be </a:t>
            </a:r>
            <a:r>
              <a:rPr lang="en-US" dirty="0" smtClean="0"/>
              <a:t>included</a:t>
            </a:r>
            <a:endParaRPr lang="en-US" dirty="0"/>
          </a:p>
          <a:p>
            <a:r>
              <a:rPr lang="en-US" dirty="0"/>
              <a:t>Historic revenue </a:t>
            </a:r>
            <a:r>
              <a:rPr lang="en-US" dirty="0" smtClean="0"/>
              <a:t>can be </a:t>
            </a:r>
            <a:r>
              <a:rPr lang="en-US" dirty="0"/>
              <a:t>adjusted to reflect </a:t>
            </a:r>
            <a:r>
              <a:rPr lang="en-US" dirty="0">
                <a:solidFill>
                  <a:srgbClr val="FF0000"/>
                </a:solidFill>
              </a:rPr>
              <a:t>farm </a:t>
            </a:r>
            <a:r>
              <a:rPr lang="en-US" dirty="0" smtClean="0">
                <a:solidFill>
                  <a:srgbClr val="FF0000"/>
                </a:solidFill>
              </a:rPr>
              <a:t>expansion</a:t>
            </a:r>
            <a:r>
              <a:rPr lang="en-US" dirty="0" smtClean="0"/>
              <a:t> (i.e., indexing process)</a:t>
            </a:r>
            <a:endParaRPr lang="en-US" dirty="0"/>
          </a:p>
          <a:p>
            <a:pPr lvl="1"/>
            <a:r>
              <a:rPr lang="en-US" dirty="0" smtClean="0"/>
              <a:t>Allows for 35% growth over historic average (with insurance company approval)</a:t>
            </a:r>
            <a:endParaRPr lang="en-US" dirty="0"/>
          </a:p>
        </p:txBody>
      </p:sp>
    </p:spTree>
    <p:extLst>
      <p:ext uri="{BB962C8B-B14F-4D97-AF65-F5344CB8AC3E}">
        <p14:creationId xmlns:p14="http://schemas.microsoft.com/office/powerpoint/2010/main" val="11877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CooperativeExtension_PowerPoint templat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1586</TotalTime>
  <Words>2761</Words>
  <Application>Microsoft Office PowerPoint</Application>
  <PresentationFormat>On-screen Show (4:3)</PresentationFormat>
  <Paragraphs>434</Paragraphs>
  <Slides>32</Slides>
  <Notes>32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Frutiger Roman</vt:lpstr>
      <vt:lpstr>NCCooperativeExtension_PowerPoint template 2</vt:lpstr>
      <vt:lpstr>Should I consider Whole-Farm Revenue Protection (WFRP) for my farm operation?</vt:lpstr>
      <vt:lpstr>Goals for Today</vt:lpstr>
      <vt:lpstr>Introduction</vt:lpstr>
      <vt:lpstr>PowerPoint Presentation</vt:lpstr>
      <vt:lpstr>PowerPoint Presentation</vt:lpstr>
      <vt:lpstr>Introduction</vt:lpstr>
      <vt:lpstr>What does WFRP cover?</vt:lpstr>
      <vt:lpstr>Main Features of WFRP</vt:lpstr>
      <vt:lpstr>Main Features of WFRP</vt:lpstr>
      <vt:lpstr>Main Features of WFRP</vt:lpstr>
      <vt:lpstr>Main Features of WFRP</vt:lpstr>
      <vt:lpstr>WFRP Premium Subsidy</vt:lpstr>
      <vt:lpstr>Main Features of WFRP</vt:lpstr>
      <vt:lpstr>Premium Example</vt:lpstr>
      <vt:lpstr>Premium Example</vt:lpstr>
      <vt:lpstr>WFRP Qualification Limits</vt:lpstr>
      <vt:lpstr>Main Features of WFRP</vt:lpstr>
      <vt:lpstr>Main Features of WFRP</vt:lpstr>
      <vt:lpstr>Other WFRP Facts &amp; Features</vt:lpstr>
      <vt:lpstr>What will my agent need?</vt:lpstr>
      <vt:lpstr>Timeline</vt:lpstr>
      <vt:lpstr>Timeline</vt:lpstr>
      <vt:lpstr>What farms benefit from WFRP?</vt:lpstr>
      <vt:lpstr>WFRP Experience in NC</vt:lpstr>
      <vt:lpstr>Top 5 WFRP Counties in 2016</vt:lpstr>
      <vt:lpstr>Top 5 WFRP Counties in 2017</vt:lpstr>
      <vt:lpstr>2016 WFRP Experience in NC</vt:lpstr>
      <vt:lpstr>Issues/Concerns with WFRP</vt:lpstr>
      <vt:lpstr>Issues/Concerns with WFRP</vt:lpstr>
      <vt:lpstr>WFRP not for you?</vt:lpstr>
      <vt:lpstr>Take Home Message(s)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rmrejesu</dc:creator>
  <cp:lastModifiedBy>Margaret M Huffman</cp:lastModifiedBy>
  <cp:revision>122</cp:revision>
  <cp:lastPrinted>2017-11-28T19:00:40Z</cp:lastPrinted>
  <dcterms:created xsi:type="dcterms:W3CDTF">2017-11-16T19:17:47Z</dcterms:created>
  <dcterms:modified xsi:type="dcterms:W3CDTF">2019-08-05T16:45:00Z</dcterms:modified>
</cp:coreProperties>
</file>