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handoutMasterIdLst>
    <p:handoutMasterId r:id="rId18"/>
  </p:handoutMasterIdLst>
  <p:sldIdLst>
    <p:sldId id="257" r:id="rId2"/>
    <p:sldId id="293" r:id="rId3"/>
    <p:sldId id="336" r:id="rId4"/>
    <p:sldId id="337" r:id="rId5"/>
    <p:sldId id="332" r:id="rId6"/>
    <p:sldId id="341" r:id="rId7"/>
    <p:sldId id="303" r:id="rId8"/>
    <p:sldId id="339" r:id="rId9"/>
    <p:sldId id="340" r:id="rId10"/>
    <p:sldId id="342" r:id="rId11"/>
    <p:sldId id="314" r:id="rId12"/>
    <p:sldId id="320" r:id="rId13"/>
    <p:sldId id="335" r:id="rId14"/>
    <p:sldId id="343" r:id="rId15"/>
    <p:sldId id="344" r:id="rId16"/>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3F3F"/>
    <a:srgbClr val="082967"/>
    <a:srgbClr val="FF0066"/>
    <a:srgbClr val="E73199"/>
    <a:srgbClr val="002C5C"/>
    <a:srgbClr val="66FFFF"/>
    <a:srgbClr val="FFFF66"/>
    <a:srgbClr val="F7B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57"/>
    <p:restoredTop sz="77429" autoAdjust="0"/>
  </p:normalViewPr>
  <p:slideViewPr>
    <p:cSldViewPr>
      <p:cViewPr varScale="1">
        <p:scale>
          <a:sx n="92" d="100"/>
          <a:sy n="92" d="100"/>
        </p:scale>
        <p:origin x="808" y="1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46714014715734"/>
          <c:y val="5.0165818061161667E-2"/>
          <c:w val="0.68745557924662404"/>
          <c:h val="0.91041818203363989"/>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AB8E-6D42-BFC7-3A0E9DAACE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AB8E-6D42-BFC7-3A0E9DAACE91}"/>
              </c:ext>
            </c:extLst>
          </c:dPt>
          <c:dLbls>
            <c:dLbl>
              <c:idx val="0"/>
              <c:layout>
                <c:manualLayout>
                  <c:x val="-0.15693202367743331"/>
                  <c:y val="-0.22392294440058619"/>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30304114917021607"/>
                      <c:h val="0.27143290843807116"/>
                    </c:manualLayout>
                  </c15:layout>
                </c:ext>
                <c:ext xmlns:c16="http://schemas.microsoft.com/office/drawing/2014/chart" uri="{C3380CC4-5D6E-409C-BE32-E72D297353CC}">
                  <c16:uniqueId val="{00000002-AB8E-6D42-BFC7-3A0E9DAACE91}"/>
                </c:ext>
              </c:extLst>
            </c:dLbl>
            <c:dLbl>
              <c:idx val="1"/>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9154181984902483"/>
                      <c:h val="0.17737199957339303"/>
                    </c:manualLayout>
                  </c15:layout>
                </c:ext>
                <c:ext xmlns:c16="http://schemas.microsoft.com/office/drawing/2014/chart" uri="{C3380CC4-5D6E-409C-BE32-E72D297353CC}">
                  <c16:uniqueId val="{00000001-AB8E-6D42-BFC7-3A0E9DAACE9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Segment A</c:v>
                </c:pt>
                <c:pt idx="1">
                  <c:v>Segment B</c:v>
                </c:pt>
              </c:strCache>
            </c:strRef>
          </c:cat>
          <c:val>
            <c:numRef>
              <c:f>Sheet1!$B$2:$B$3</c:f>
              <c:numCache>
                <c:formatCode>General</c:formatCode>
                <c:ptCount val="2"/>
                <c:pt idx="0">
                  <c:v>0.68</c:v>
                </c:pt>
                <c:pt idx="1">
                  <c:v>0.32</c:v>
                </c:pt>
              </c:numCache>
            </c:numRef>
          </c:val>
          <c:extLst>
            <c:ext xmlns:c16="http://schemas.microsoft.com/office/drawing/2014/chart" uri="{C3380CC4-5D6E-409C-BE32-E72D297353CC}">
              <c16:uniqueId val="{00000000-AB8E-6D42-BFC7-3A0E9DAACE9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C795B-3ECB-4BC8-B4E1-21EBAFAC984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A53922E-9F4E-415A-809F-5F1D4D69D58B}">
      <dgm:prSet custT="1"/>
      <dgm:spPr/>
      <dgm:t>
        <a:bodyPr/>
        <a:lstStyle/>
        <a:p>
          <a:pPr>
            <a:lnSpc>
              <a:spcPct val="100000"/>
            </a:lnSpc>
          </a:pPr>
          <a:r>
            <a:rPr lang="en-US" sz="2200" b="0" i="0" dirty="0"/>
            <a:t>What jobs do our customers need to get done and how can we help?</a:t>
          </a:r>
          <a:endParaRPr lang="en-US" sz="2200" dirty="0"/>
        </a:p>
      </dgm:t>
    </dgm:pt>
    <dgm:pt modelId="{7E5156EE-1CF1-46E5-ACD3-1F97487D2B6E}" type="parTrans" cxnId="{4905EF76-1CE1-4D17-A2DA-9B27023A8CF4}">
      <dgm:prSet/>
      <dgm:spPr/>
      <dgm:t>
        <a:bodyPr/>
        <a:lstStyle/>
        <a:p>
          <a:endParaRPr lang="en-US" sz="2200"/>
        </a:p>
      </dgm:t>
    </dgm:pt>
    <dgm:pt modelId="{72EBBDD6-7C4F-4636-B16C-B1A1EAF1B8CA}" type="sibTrans" cxnId="{4905EF76-1CE1-4D17-A2DA-9B27023A8CF4}">
      <dgm:prSet/>
      <dgm:spPr/>
      <dgm:t>
        <a:bodyPr/>
        <a:lstStyle/>
        <a:p>
          <a:pPr>
            <a:lnSpc>
              <a:spcPct val="100000"/>
            </a:lnSpc>
          </a:pPr>
          <a:endParaRPr lang="en-US" sz="2200"/>
        </a:p>
      </dgm:t>
    </dgm:pt>
    <dgm:pt modelId="{91EC90E1-5C64-4FE8-BFDF-70384D0DF542}">
      <dgm:prSet custT="1"/>
      <dgm:spPr/>
      <dgm:t>
        <a:bodyPr/>
        <a:lstStyle/>
        <a:p>
          <a:pPr>
            <a:lnSpc>
              <a:spcPct val="100000"/>
            </a:lnSpc>
          </a:pPr>
          <a:r>
            <a:rPr lang="en-US" sz="2200" b="0" i="0" dirty="0"/>
            <a:t>What are our customers aspirations and how can we help them live up to them?</a:t>
          </a:r>
          <a:endParaRPr lang="en-US" sz="2200" dirty="0"/>
        </a:p>
      </dgm:t>
    </dgm:pt>
    <dgm:pt modelId="{7E5EC92E-21FF-4D22-9892-200534B72FA3}" type="parTrans" cxnId="{231E3671-E6A6-442D-ABA9-2738E90E95D6}">
      <dgm:prSet/>
      <dgm:spPr/>
      <dgm:t>
        <a:bodyPr/>
        <a:lstStyle/>
        <a:p>
          <a:endParaRPr lang="en-US" sz="2200"/>
        </a:p>
      </dgm:t>
    </dgm:pt>
    <dgm:pt modelId="{5D1467A6-A980-4050-BC5E-5D88C104EB64}" type="sibTrans" cxnId="{231E3671-E6A6-442D-ABA9-2738E90E95D6}">
      <dgm:prSet/>
      <dgm:spPr/>
      <dgm:t>
        <a:bodyPr/>
        <a:lstStyle/>
        <a:p>
          <a:pPr>
            <a:lnSpc>
              <a:spcPct val="100000"/>
            </a:lnSpc>
          </a:pPr>
          <a:endParaRPr lang="en-US" sz="2200"/>
        </a:p>
      </dgm:t>
    </dgm:pt>
    <dgm:pt modelId="{C48D0289-2C21-4915-97A2-5A9BE6E01C4D}">
      <dgm:prSet custT="1"/>
      <dgm:spPr/>
      <dgm:t>
        <a:bodyPr/>
        <a:lstStyle/>
        <a:p>
          <a:pPr>
            <a:lnSpc>
              <a:spcPct val="100000"/>
            </a:lnSpc>
          </a:pPr>
          <a:r>
            <a:rPr lang="en-US" sz="2200" b="0" i="0"/>
            <a:t>How do our customers prefer to be addressed? </a:t>
          </a:r>
          <a:endParaRPr lang="en-US" sz="2200"/>
        </a:p>
      </dgm:t>
    </dgm:pt>
    <dgm:pt modelId="{8FE81763-98EE-4900-B5FB-04DA143E3722}" type="parTrans" cxnId="{96F8C559-9426-4063-951B-F5464E54DEC5}">
      <dgm:prSet/>
      <dgm:spPr/>
      <dgm:t>
        <a:bodyPr/>
        <a:lstStyle/>
        <a:p>
          <a:endParaRPr lang="en-US" sz="2200"/>
        </a:p>
      </dgm:t>
    </dgm:pt>
    <dgm:pt modelId="{F57A8FB9-C628-41AA-AEAF-6C44D7DFF72E}" type="sibTrans" cxnId="{96F8C559-9426-4063-951B-F5464E54DEC5}">
      <dgm:prSet/>
      <dgm:spPr/>
      <dgm:t>
        <a:bodyPr/>
        <a:lstStyle/>
        <a:p>
          <a:pPr>
            <a:lnSpc>
              <a:spcPct val="100000"/>
            </a:lnSpc>
          </a:pPr>
          <a:endParaRPr lang="en-US" sz="2200"/>
        </a:p>
      </dgm:t>
    </dgm:pt>
    <dgm:pt modelId="{76D88ECC-A19E-48B5-9695-87D0E3F25796}">
      <dgm:prSet custT="1"/>
      <dgm:spPr/>
      <dgm:t>
        <a:bodyPr/>
        <a:lstStyle/>
        <a:p>
          <a:pPr>
            <a:lnSpc>
              <a:spcPct val="100000"/>
            </a:lnSpc>
          </a:pPr>
          <a:r>
            <a:rPr lang="en-US" sz="2200" b="0" i="0"/>
            <a:t>How do we, as a business, best fit into their routines?</a:t>
          </a:r>
          <a:endParaRPr lang="en-US" sz="2200"/>
        </a:p>
      </dgm:t>
    </dgm:pt>
    <dgm:pt modelId="{F492F2B6-376C-44EF-9F8B-81B0AC4AD4ED}" type="parTrans" cxnId="{5542DC95-EFA1-4FE7-9B39-F558CE07D2CE}">
      <dgm:prSet/>
      <dgm:spPr/>
      <dgm:t>
        <a:bodyPr/>
        <a:lstStyle/>
        <a:p>
          <a:endParaRPr lang="en-US" sz="2200"/>
        </a:p>
      </dgm:t>
    </dgm:pt>
    <dgm:pt modelId="{54BFB406-6BD5-4D99-B8E5-7F05E2289247}" type="sibTrans" cxnId="{5542DC95-EFA1-4FE7-9B39-F558CE07D2CE}">
      <dgm:prSet/>
      <dgm:spPr/>
      <dgm:t>
        <a:bodyPr/>
        <a:lstStyle/>
        <a:p>
          <a:pPr>
            <a:lnSpc>
              <a:spcPct val="100000"/>
            </a:lnSpc>
          </a:pPr>
          <a:endParaRPr lang="en-US" sz="2200"/>
        </a:p>
      </dgm:t>
    </dgm:pt>
    <dgm:pt modelId="{E645DF1C-5D0C-48D3-B168-4A4D5182A7EE}">
      <dgm:prSet custT="1"/>
      <dgm:spPr/>
      <dgm:t>
        <a:bodyPr/>
        <a:lstStyle/>
        <a:p>
          <a:pPr>
            <a:lnSpc>
              <a:spcPct val="100000"/>
            </a:lnSpc>
          </a:pPr>
          <a:r>
            <a:rPr lang="en-US" sz="2200" b="0" i="0" dirty="0"/>
            <a:t>What relationship do our customers expect us to establish with them?</a:t>
          </a:r>
          <a:endParaRPr lang="en-US" sz="2200" dirty="0"/>
        </a:p>
      </dgm:t>
    </dgm:pt>
    <dgm:pt modelId="{6CAA7D1A-39E3-4CEC-BF1B-B9F5AC63E677}" type="parTrans" cxnId="{52C70377-A71A-4E5A-AA73-22F1B5F0E94A}">
      <dgm:prSet/>
      <dgm:spPr/>
      <dgm:t>
        <a:bodyPr/>
        <a:lstStyle/>
        <a:p>
          <a:endParaRPr lang="en-US" sz="2200"/>
        </a:p>
      </dgm:t>
    </dgm:pt>
    <dgm:pt modelId="{20823DB3-8AF2-4084-BFD9-F73EA4D404E3}" type="sibTrans" cxnId="{52C70377-A71A-4E5A-AA73-22F1B5F0E94A}">
      <dgm:prSet/>
      <dgm:spPr/>
      <dgm:t>
        <a:bodyPr/>
        <a:lstStyle/>
        <a:p>
          <a:endParaRPr lang="en-US" sz="2200"/>
        </a:p>
      </dgm:t>
    </dgm:pt>
    <dgm:pt modelId="{4ACABE7F-95FA-4D77-8B55-C4BB92DE1F92}">
      <dgm:prSet custT="1"/>
      <dgm:spPr/>
      <dgm:t>
        <a:bodyPr/>
        <a:lstStyle/>
        <a:p>
          <a:pPr>
            <a:lnSpc>
              <a:spcPct val="100000"/>
            </a:lnSpc>
          </a:pPr>
          <a:r>
            <a:rPr lang="en-US" sz="2200" b="0" i="0" dirty="0"/>
            <a:t>For what value are customers truly willing to pay?</a:t>
          </a:r>
          <a:endParaRPr lang="en-US" sz="2200" dirty="0"/>
        </a:p>
      </dgm:t>
    </dgm:pt>
    <dgm:pt modelId="{84E21EEA-CE23-48C9-8D61-3B7032215F40}" type="parTrans" cxnId="{292E7D9D-A65C-401C-A455-D62D6326A8F2}">
      <dgm:prSet/>
      <dgm:spPr/>
      <dgm:t>
        <a:bodyPr/>
        <a:lstStyle/>
        <a:p>
          <a:endParaRPr lang="en-US" sz="2200"/>
        </a:p>
      </dgm:t>
    </dgm:pt>
    <dgm:pt modelId="{755ABE6D-988C-43EC-8F53-B3B4BA93EECD}" type="sibTrans" cxnId="{292E7D9D-A65C-401C-A455-D62D6326A8F2}">
      <dgm:prSet/>
      <dgm:spPr/>
      <dgm:t>
        <a:bodyPr/>
        <a:lstStyle/>
        <a:p>
          <a:pPr>
            <a:lnSpc>
              <a:spcPct val="100000"/>
            </a:lnSpc>
          </a:pPr>
          <a:endParaRPr lang="en-US" sz="2200"/>
        </a:p>
      </dgm:t>
    </dgm:pt>
    <dgm:pt modelId="{8E4C575B-C6A0-4FC7-8360-73DC500A6881}" type="pres">
      <dgm:prSet presAssocID="{B7BC795B-3ECB-4BC8-B4E1-21EBAFAC984A}" presName="root" presStyleCnt="0">
        <dgm:presLayoutVars>
          <dgm:dir/>
          <dgm:resizeHandles val="exact"/>
        </dgm:presLayoutVars>
      </dgm:prSet>
      <dgm:spPr/>
    </dgm:pt>
    <dgm:pt modelId="{867DC1B1-ED53-4665-9AB6-A9C1100C44F4}" type="pres">
      <dgm:prSet presAssocID="{B7BC795B-3ECB-4BC8-B4E1-21EBAFAC984A}" presName="container" presStyleCnt="0">
        <dgm:presLayoutVars>
          <dgm:dir/>
          <dgm:resizeHandles val="exact"/>
        </dgm:presLayoutVars>
      </dgm:prSet>
      <dgm:spPr/>
    </dgm:pt>
    <dgm:pt modelId="{255D4FFD-57B1-47DC-9905-AF90CC93A189}" type="pres">
      <dgm:prSet presAssocID="{CA53922E-9F4E-415A-809F-5F1D4D69D58B}" presName="compNode" presStyleCnt="0"/>
      <dgm:spPr/>
    </dgm:pt>
    <dgm:pt modelId="{B0D4AFD9-AEF1-4C2B-9CD4-766CFB0B20B7}" type="pres">
      <dgm:prSet presAssocID="{CA53922E-9F4E-415A-809F-5F1D4D69D58B}" presName="iconBgRect" presStyleLbl="bgShp" presStyleIdx="0" presStyleCnt="6"/>
      <dgm:spPr/>
    </dgm:pt>
    <dgm:pt modelId="{482EBDBC-5846-46DC-90B9-49AFF59AD578}" type="pres">
      <dgm:prSet presAssocID="{CA53922E-9F4E-415A-809F-5F1D4D69D58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lder"/>
        </a:ext>
      </dgm:extLst>
    </dgm:pt>
    <dgm:pt modelId="{0F1ACD1D-400E-42E5-B179-338937D75E09}" type="pres">
      <dgm:prSet presAssocID="{CA53922E-9F4E-415A-809F-5F1D4D69D58B}" presName="spaceRect" presStyleCnt="0"/>
      <dgm:spPr/>
    </dgm:pt>
    <dgm:pt modelId="{6334BB47-4F1C-4127-BC2B-BC499EE99411}" type="pres">
      <dgm:prSet presAssocID="{CA53922E-9F4E-415A-809F-5F1D4D69D58B}" presName="textRect" presStyleLbl="revTx" presStyleIdx="0" presStyleCnt="6">
        <dgm:presLayoutVars>
          <dgm:chMax val="1"/>
          <dgm:chPref val="1"/>
        </dgm:presLayoutVars>
      </dgm:prSet>
      <dgm:spPr/>
    </dgm:pt>
    <dgm:pt modelId="{22F105E9-4B41-4134-9580-930C146A23B4}" type="pres">
      <dgm:prSet presAssocID="{72EBBDD6-7C4F-4636-B16C-B1A1EAF1B8CA}" presName="sibTrans" presStyleLbl="sibTrans2D1" presStyleIdx="0" presStyleCnt="0"/>
      <dgm:spPr/>
    </dgm:pt>
    <dgm:pt modelId="{9F32B656-EA45-401C-8A4E-87EB9FE4D2E3}" type="pres">
      <dgm:prSet presAssocID="{91EC90E1-5C64-4FE8-BFDF-70384D0DF542}" presName="compNode" presStyleCnt="0"/>
      <dgm:spPr/>
    </dgm:pt>
    <dgm:pt modelId="{02DFAF38-6081-45F7-95CA-144D50034581}" type="pres">
      <dgm:prSet presAssocID="{91EC90E1-5C64-4FE8-BFDF-70384D0DF542}" presName="iconBgRect" presStyleLbl="bgShp" presStyleIdx="1" presStyleCnt="6"/>
      <dgm:spPr/>
    </dgm:pt>
    <dgm:pt modelId="{0AE87D30-F767-45B3-B216-883B7FC7692D}" type="pres">
      <dgm:prSet presAssocID="{91EC90E1-5C64-4FE8-BFDF-70384D0DF542}" presName="iconRect" presStyleLbl="node1" presStyleIdx="1" presStyleCnt="6"/>
      <dgm:spPr>
        <a:prstGeom prst="hear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ophy with solid fill"/>
        </a:ext>
      </dgm:extLst>
    </dgm:pt>
    <dgm:pt modelId="{D7FC2F3D-590D-4113-944C-C38579033C05}" type="pres">
      <dgm:prSet presAssocID="{91EC90E1-5C64-4FE8-BFDF-70384D0DF542}" presName="spaceRect" presStyleCnt="0"/>
      <dgm:spPr/>
    </dgm:pt>
    <dgm:pt modelId="{502D08C1-7106-4F01-8FDE-B7BD55CBCB1B}" type="pres">
      <dgm:prSet presAssocID="{91EC90E1-5C64-4FE8-BFDF-70384D0DF542}" presName="textRect" presStyleLbl="revTx" presStyleIdx="1" presStyleCnt="6">
        <dgm:presLayoutVars>
          <dgm:chMax val="1"/>
          <dgm:chPref val="1"/>
        </dgm:presLayoutVars>
      </dgm:prSet>
      <dgm:spPr/>
    </dgm:pt>
    <dgm:pt modelId="{91BB59F6-18B7-4227-ABC5-4573FF8D8CF1}" type="pres">
      <dgm:prSet presAssocID="{5D1467A6-A980-4050-BC5E-5D88C104EB64}" presName="sibTrans" presStyleLbl="sibTrans2D1" presStyleIdx="0" presStyleCnt="0"/>
      <dgm:spPr/>
    </dgm:pt>
    <dgm:pt modelId="{36EBADA4-062D-45B2-8E9C-922C65371F25}" type="pres">
      <dgm:prSet presAssocID="{C48D0289-2C21-4915-97A2-5A9BE6E01C4D}" presName="compNode" presStyleCnt="0"/>
      <dgm:spPr/>
    </dgm:pt>
    <dgm:pt modelId="{04469FAB-59B8-4323-AC69-FA65C407BF94}" type="pres">
      <dgm:prSet presAssocID="{C48D0289-2C21-4915-97A2-5A9BE6E01C4D}" presName="iconBgRect" presStyleLbl="bgShp" presStyleIdx="2" presStyleCnt="6"/>
      <dgm:spPr/>
    </dgm:pt>
    <dgm:pt modelId="{94D5FBA1-B3E9-44B3-8CE4-A4183DB77FE1}" type="pres">
      <dgm:prSet presAssocID="{C48D0289-2C21-4915-97A2-5A9BE6E01C4D}"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mployee badge with solid fill"/>
        </a:ext>
      </dgm:extLst>
    </dgm:pt>
    <dgm:pt modelId="{8BE94207-039E-465B-B220-AD7FC14388DC}" type="pres">
      <dgm:prSet presAssocID="{C48D0289-2C21-4915-97A2-5A9BE6E01C4D}" presName="spaceRect" presStyleCnt="0"/>
      <dgm:spPr/>
    </dgm:pt>
    <dgm:pt modelId="{33030026-E96D-42E4-9EC0-C8185801C3F5}" type="pres">
      <dgm:prSet presAssocID="{C48D0289-2C21-4915-97A2-5A9BE6E01C4D}" presName="textRect" presStyleLbl="revTx" presStyleIdx="2" presStyleCnt="6">
        <dgm:presLayoutVars>
          <dgm:chMax val="1"/>
          <dgm:chPref val="1"/>
        </dgm:presLayoutVars>
      </dgm:prSet>
      <dgm:spPr/>
    </dgm:pt>
    <dgm:pt modelId="{1034B173-25E3-4A20-B320-63E1E08E5013}" type="pres">
      <dgm:prSet presAssocID="{F57A8FB9-C628-41AA-AEAF-6C44D7DFF72E}" presName="sibTrans" presStyleLbl="sibTrans2D1" presStyleIdx="0" presStyleCnt="0"/>
      <dgm:spPr/>
    </dgm:pt>
    <dgm:pt modelId="{270897A6-2FC3-4752-BAE7-5801AD2D5AE8}" type="pres">
      <dgm:prSet presAssocID="{76D88ECC-A19E-48B5-9695-87D0E3F25796}" presName="compNode" presStyleCnt="0"/>
      <dgm:spPr/>
    </dgm:pt>
    <dgm:pt modelId="{78867451-AE5D-40D0-924B-864088896FE9}" type="pres">
      <dgm:prSet presAssocID="{76D88ECC-A19E-48B5-9695-87D0E3F25796}" presName="iconBgRect" presStyleLbl="bgShp" presStyleIdx="3" presStyleCnt="6"/>
      <dgm:spPr/>
    </dgm:pt>
    <dgm:pt modelId="{493718C4-A386-4296-8564-BD6FF97AF5F6}" type="pres">
      <dgm:prSet presAssocID="{76D88ECC-A19E-48B5-9695-87D0E3F2579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iefcase"/>
        </a:ext>
      </dgm:extLst>
    </dgm:pt>
    <dgm:pt modelId="{8FFB0DFC-5F83-40B6-884E-210E3E356179}" type="pres">
      <dgm:prSet presAssocID="{76D88ECC-A19E-48B5-9695-87D0E3F25796}" presName="spaceRect" presStyleCnt="0"/>
      <dgm:spPr/>
    </dgm:pt>
    <dgm:pt modelId="{CF777F72-FEE5-4CB3-9D37-A80A23D37B85}" type="pres">
      <dgm:prSet presAssocID="{76D88ECC-A19E-48B5-9695-87D0E3F25796}" presName="textRect" presStyleLbl="revTx" presStyleIdx="3" presStyleCnt="6">
        <dgm:presLayoutVars>
          <dgm:chMax val="1"/>
          <dgm:chPref val="1"/>
        </dgm:presLayoutVars>
      </dgm:prSet>
      <dgm:spPr/>
    </dgm:pt>
    <dgm:pt modelId="{5DB1D92F-5B38-439D-AB33-5011EAD20731}" type="pres">
      <dgm:prSet presAssocID="{54BFB406-6BD5-4D99-B8E5-7F05E2289247}" presName="sibTrans" presStyleLbl="sibTrans2D1" presStyleIdx="0" presStyleCnt="0"/>
      <dgm:spPr/>
    </dgm:pt>
    <dgm:pt modelId="{C2620AEF-D77A-4F6A-A354-AABC4A905603}" type="pres">
      <dgm:prSet presAssocID="{4ACABE7F-95FA-4D77-8B55-C4BB92DE1F92}" presName="compNode" presStyleCnt="0"/>
      <dgm:spPr/>
    </dgm:pt>
    <dgm:pt modelId="{125CCC11-C800-457F-91CB-3CE82E295D10}" type="pres">
      <dgm:prSet presAssocID="{4ACABE7F-95FA-4D77-8B55-C4BB92DE1F92}" presName="iconBgRect" presStyleLbl="bgShp" presStyleIdx="4" presStyleCnt="6"/>
      <dgm:spPr/>
    </dgm:pt>
    <dgm:pt modelId="{7685D7F2-ACE3-4E1F-9F27-F3D25D43905D}" type="pres">
      <dgm:prSet presAssocID="{4ACABE7F-95FA-4D77-8B55-C4BB92DE1F92}"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Money with solid fill"/>
        </a:ext>
      </dgm:extLst>
    </dgm:pt>
    <dgm:pt modelId="{252CFAAA-62DB-4CB5-AE90-70A4321C1527}" type="pres">
      <dgm:prSet presAssocID="{4ACABE7F-95FA-4D77-8B55-C4BB92DE1F92}" presName="spaceRect" presStyleCnt="0"/>
      <dgm:spPr/>
    </dgm:pt>
    <dgm:pt modelId="{7349B4C4-36AC-405C-9317-E6CEDAE5DAC0}" type="pres">
      <dgm:prSet presAssocID="{4ACABE7F-95FA-4D77-8B55-C4BB92DE1F92}" presName="textRect" presStyleLbl="revTx" presStyleIdx="4" presStyleCnt="6">
        <dgm:presLayoutVars>
          <dgm:chMax val="1"/>
          <dgm:chPref val="1"/>
        </dgm:presLayoutVars>
      </dgm:prSet>
      <dgm:spPr/>
    </dgm:pt>
    <dgm:pt modelId="{940D9826-B540-4846-B857-B24ADF47B4F6}" type="pres">
      <dgm:prSet presAssocID="{755ABE6D-988C-43EC-8F53-B3B4BA93EECD}" presName="sibTrans" presStyleLbl="sibTrans2D1" presStyleIdx="0" presStyleCnt="0"/>
      <dgm:spPr/>
    </dgm:pt>
    <dgm:pt modelId="{5AC5B92D-2A4D-40BA-BE92-9CB59F59582A}" type="pres">
      <dgm:prSet presAssocID="{E645DF1C-5D0C-48D3-B168-4A4D5182A7EE}" presName="compNode" presStyleCnt="0"/>
      <dgm:spPr/>
    </dgm:pt>
    <dgm:pt modelId="{B4691678-9082-4D03-B173-1432B6114016}" type="pres">
      <dgm:prSet presAssocID="{E645DF1C-5D0C-48D3-B168-4A4D5182A7EE}" presName="iconBgRect" presStyleLbl="bgShp" presStyleIdx="5" presStyleCnt="6"/>
      <dgm:spPr/>
    </dgm:pt>
    <dgm:pt modelId="{EEC83239-FB76-4887-8A75-8D53DCF4AA4D}" type="pres">
      <dgm:prSet presAssocID="{E645DF1C-5D0C-48D3-B168-4A4D5182A7E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585A805D-1910-44A2-B72B-4CFDF2C65F2F}" type="pres">
      <dgm:prSet presAssocID="{E645DF1C-5D0C-48D3-B168-4A4D5182A7EE}" presName="spaceRect" presStyleCnt="0"/>
      <dgm:spPr/>
    </dgm:pt>
    <dgm:pt modelId="{576237E2-1F87-45A0-B065-F107226555C6}" type="pres">
      <dgm:prSet presAssocID="{E645DF1C-5D0C-48D3-B168-4A4D5182A7EE}" presName="textRect" presStyleLbl="revTx" presStyleIdx="5" presStyleCnt="6">
        <dgm:presLayoutVars>
          <dgm:chMax val="1"/>
          <dgm:chPref val="1"/>
        </dgm:presLayoutVars>
      </dgm:prSet>
      <dgm:spPr/>
    </dgm:pt>
  </dgm:ptLst>
  <dgm:cxnLst>
    <dgm:cxn modelId="{C1DD071C-11FF-9544-BD61-E23041AD7D93}" type="presOf" srcId="{F57A8FB9-C628-41AA-AEAF-6C44D7DFF72E}" destId="{1034B173-25E3-4A20-B320-63E1E08E5013}" srcOrd="0" destOrd="0" presId="urn:microsoft.com/office/officeart/2018/2/layout/IconCircleList"/>
    <dgm:cxn modelId="{6A96D620-4234-6E42-B0BD-B28AF8265FB6}" type="presOf" srcId="{91EC90E1-5C64-4FE8-BFDF-70384D0DF542}" destId="{502D08C1-7106-4F01-8FDE-B7BD55CBCB1B}" srcOrd="0" destOrd="0" presId="urn:microsoft.com/office/officeart/2018/2/layout/IconCircleList"/>
    <dgm:cxn modelId="{62BD6A21-FC51-E045-90DC-65C3BBEC9FC1}" type="presOf" srcId="{72EBBDD6-7C4F-4636-B16C-B1A1EAF1B8CA}" destId="{22F105E9-4B41-4134-9580-930C146A23B4}" srcOrd="0" destOrd="0" presId="urn:microsoft.com/office/officeart/2018/2/layout/IconCircleList"/>
    <dgm:cxn modelId="{6A8A4533-E8A5-B34B-B775-6358E2375A2F}" type="presOf" srcId="{C48D0289-2C21-4915-97A2-5A9BE6E01C4D}" destId="{33030026-E96D-42E4-9EC0-C8185801C3F5}" srcOrd="0" destOrd="0" presId="urn:microsoft.com/office/officeart/2018/2/layout/IconCircleList"/>
    <dgm:cxn modelId="{53BA4D52-BAAD-494F-9131-6300FB140242}" type="presOf" srcId="{755ABE6D-988C-43EC-8F53-B3B4BA93EECD}" destId="{940D9826-B540-4846-B857-B24ADF47B4F6}" srcOrd="0" destOrd="0" presId="urn:microsoft.com/office/officeart/2018/2/layout/IconCircleList"/>
    <dgm:cxn modelId="{96F8C559-9426-4063-951B-F5464E54DEC5}" srcId="{B7BC795B-3ECB-4BC8-B4E1-21EBAFAC984A}" destId="{C48D0289-2C21-4915-97A2-5A9BE6E01C4D}" srcOrd="2" destOrd="0" parTransId="{8FE81763-98EE-4900-B5FB-04DA143E3722}" sibTransId="{F57A8FB9-C628-41AA-AEAF-6C44D7DFF72E}"/>
    <dgm:cxn modelId="{6A3D655C-145A-B74F-BA6F-F3E07C434172}" type="presOf" srcId="{5D1467A6-A980-4050-BC5E-5D88C104EB64}" destId="{91BB59F6-18B7-4227-ABC5-4573FF8D8CF1}" srcOrd="0" destOrd="0" presId="urn:microsoft.com/office/officeart/2018/2/layout/IconCircleList"/>
    <dgm:cxn modelId="{445DEC65-FFCF-B642-A989-6E1FB45F4430}" type="presOf" srcId="{76D88ECC-A19E-48B5-9695-87D0E3F25796}" destId="{CF777F72-FEE5-4CB3-9D37-A80A23D37B85}" srcOrd="0" destOrd="0" presId="urn:microsoft.com/office/officeart/2018/2/layout/IconCircleList"/>
    <dgm:cxn modelId="{AA4A2E6F-85D1-534D-B259-14DDAE9B6368}" type="presOf" srcId="{54BFB406-6BD5-4D99-B8E5-7F05E2289247}" destId="{5DB1D92F-5B38-439D-AB33-5011EAD20731}" srcOrd="0" destOrd="0" presId="urn:microsoft.com/office/officeart/2018/2/layout/IconCircleList"/>
    <dgm:cxn modelId="{231E3671-E6A6-442D-ABA9-2738E90E95D6}" srcId="{B7BC795B-3ECB-4BC8-B4E1-21EBAFAC984A}" destId="{91EC90E1-5C64-4FE8-BFDF-70384D0DF542}" srcOrd="1" destOrd="0" parTransId="{7E5EC92E-21FF-4D22-9892-200534B72FA3}" sibTransId="{5D1467A6-A980-4050-BC5E-5D88C104EB64}"/>
    <dgm:cxn modelId="{4905EF76-1CE1-4D17-A2DA-9B27023A8CF4}" srcId="{B7BC795B-3ECB-4BC8-B4E1-21EBAFAC984A}" destId="{CA53922E-9F4E-415A-809F-5F1D4D69D58B}" srcOrd="0" destOrd="0" parTransId="{7E5156EE-1CF1-46E5-ACD3-1F97487D2B6E}" sibTransId="{72EBBDD6-7C4F-4636-B16C-B1A1EAF1B8CA}"/>
    <dgm:cxn modelId="{52C70377-A71A-4E5A-AA73-22F1B5F0E94A}" srcId="{B7BC795B-3ECB-4BC8-B4E1-21EBAFAC984A}" destId="{E645DF1C-5D0C-48D3-B168-4A4D5182A7EE}" srcOrd="5" destOrd="0" parTransId="{6CAA7D1A-39E3-4CEC-BF1B-B9F5AC63E677}" sibTransId="{20823DB3-8AF2-4084-BFD9-F73EA4D404E3}"/>
    <dgm:cxn modelId="{5542DC95-EFA1-4FE7-9B39-F558CE07D2CE}" srcId="{B7BC795B-3ECB-4BC8-B4E1-21EBAFAC984A}" destId="{76D88ECC-A19E-48B5-9695-87D0E3F25796}" srcOrd="3" destOrd="0" parTransId="{F492F2B6-376C-44EF-9F8B-81B0AC4AD4ED}" sibTransId="{54BFB406-6BD5-4D99-B8E5-7F05E2289247}"/>
    <dgm:cxn modelId="{292E7D9D-A65C-401C-A455-D62D6326A8F2}" srcId="{B7BC795B-3ECB-4BC8-B4E1-21EBAFAC984A}" destId="{4ACABE7F-95FA-4D77-8B55-C4BB92DE1F92}" srcOrd="4" destOrd="0" parTransId="{84E21EEA-CE23-48C9-8D61-3B7032215F40}" sibTransId="{755ABE6D-988C-43EC-8F53-B3B4BA93EECD}"/>
    <dgm:cxn modelId="{188F4DA5-5108-884D-BFE3-71E0E8EF3D30}" type="presOf" srcId="{CA53922E-9F4E-415A-809F-5F1D4D69D58B}" destId="{6334BB47-4F1C-4127-BC2B-BC499EE99411}" srcOrd="0" destOrd="0" presId="urn:microsoft.com/office/officeart/2018/2/layout/IconCircleList"/>
    <dgm:cxn modelId="{92F163BD-550A-4A15-89D8-A26C50D65195}" type="presOf" srcId="{B7BC795B-3ECB-4BC8-B4E1-21EBAFAC984A}" destId="{8E4C575B-C6A0-4FC7-8360-73DC500A6881}" srcOrd="0" destOrd="0" presId="urn:microsoft.com/office/officeart/2018/2/layout/IconCircleList"/>
    <dgm:cxn modelId="{50F78BD3-2D13-D34C-9F2D-90DE26A91CCC}" type="presOf" srcId="{E645DF1C-5D0C-48D3-B168-4A4D5182A7EE}" destId="{576237E2-1F87-45A0-B065-F107226555C6}" srcOrd="0" destOrd="0" presId="urn:microsoft.com/office/officeart/2018/2/layout/IconCircleList"/>
    <dgm:cxn modelId="{2C52DDEC-CE2A-E040-B285-607DD6BCFEBA}" type="presOf" srcId="{4ACABE7F-95FA-4D77-8B55-C4BB92DE1F92}" destId="{7349B4C4-36AC-405C-9317-E6CEDAE5DAC0}" srcOrd="0" destOrd="0" presId="urn:microsoft.com/office/officeart/2018/2/layout/IconCircleList"/>
    <dgm:cxn modelId="{2FC518F5-C33D-A541-B351-68B52511C8AA}" type="presParOf" srcId="{8E4C575B-C6A0-4FC7-8360-73DC500A6881}" destId="{867DC1B1-ED53-4665-9AB6-A9C1100C44F4}" srcOrd="0" destOrd="0" presId="urn:microsoft.com/office/officeart/2018/2/layout/IconCircleList"/>
    <dgm:cxn modelId="{AEE216E2-04CD-8742-A92A-067DAED0E146}" type="presParOf" srcId="{867DC1B1-ED53-4665-9AB6-A9C1100C44F4}" destId="{255D4FFD-57B1-47DC-9905-AF90CC93A189}" srcOrd="0" destOrd="0" presId="urn:microsoft.com/office/officeart/2018/2/layout/IconCircleList"/>
    <dgm:cxn modelId="{370F253B-D70C-A44F-AE4B-60DC22070DFB}" type="presParOf" srcId="{255D4FFD-57B1-47DC-9905-AF90CC93A189}" destId="{B0D4AFD9-AEF1-4C2B-9CD4-766CFB0B20B7}" srcOrd="0" destOrd="0" presId="urn:microsoft.com/office/officeart/2018/2/layout/IconCircleList"/>
    <dgm:cxn modelId="{51370E0E-2C17-3F42-AF14-434B201A6FF2}" type="presParOf" srcId="{255D4FFD-57B1-47DC-9905-AF90CC93A189}" destId="{482EBDBC-5846-46DC-90B9-49AFF59AD578}" srcOrd="1" destOrd="0" presId="urn:microsoft.com/office/officeart/2018/2/layout/IconCircleList"/>
    <dgm:cxn modelId="{FA4E6FA6-BE3B-F84E-8FB4-4C0E4475A6CC}" type="presParOf" srcId="{255D4FFD-57B1-47DC-9905-AF90CC93A189}" destId="{0F1ACD1D-400E-42E5-B179-338937D75E09}" srcOrd="2" destOrd="0" presId="urn:microsoft.com/office/officeart/2018/2/layout/IconCircleList"/>
    <dgm:cxn modelId="{E4179F26-B9C7-1A4D-90DB-397AADF28940}" type="presParOf" srcId="{255D4FFD-57B1-47DC-9905-AF90CC93A189}" destId="{6334BB47-4F1C-4127-BC2B-BC499EE99411}" srcOrd="3" destOrd="0" presId="urn:microsoft.com/office/officeart/2018/2/layout/IconCircleList"/>
    <dgm:cxn modelId="{101064FA-73E9-A34E-880C-790919767708}" type="presParOf" srcId="{867DC1B1-ED53-4665-9AB6-A9C1100C44F4}" destId="{22F105E9-4B41-4134-9580-930C146A23B4}" srcOrd="1" destOrd="0" presId="urn:microsoft.com/office/officeart/2018/2/layout/IconCircleList"/>
    <dgm:cxn modelId="{3220CFA3-C743-C84E-B3A7-D7D5F58E2567}" type="presParOf" srcId="{867DC1B1-ED53-4665-9AB6-A9C1100C44F4}" destId="{9F32B656-EA45-401C-8A4E-87EB9FE4D2E3}" srcOrd="2" destOrd="0" presId="urn:microsoft.com/office/officeart/2018/2/layout/IconCircleList"/>
    <dgm:cxn modelId="{7CD190A2-0FC1-1F46-9317-7A0924A0AF3D}" type="presParOf" srcId="{9F32B656-EA45-401C-8A4E-87EB9FE4D2E3}" destId="{02DFAF38-6081-45F7-95CA-144D50034581}" srcOrd="0" destOrd="0" presId="urn:microsoft.com/office/officeart/2018/2/layout/IconCircleList"/>
    <dgm:cxn modelId="{E3CA8FCF-2C41-C84A-B6CC-58250138751B}" type="presParOf" srcId="{9F32B656-EA45-401C-8A4E-87EB9FE4D2E3}" destId="{0AE87D30-F767-45B3-B216-883B7FC7692D}" srcOrd="1" destOrd="0" presId="urn:microsoft.com/office/officeart/2018/2/layout/IconCircleList"/>
    <dgm:cxn modelId="{3820AE86-B9D2-C049-AC18-C3C16CB01348}" type="presParOf" srcId="{9F32B656-EA45-401C-8A4E-87EB9FE4D2E3}" destId="{D7FC2F3D-590D-4113-944C-C38579033C05}" srcOrd="2" destOrd="0" presId="urn:microsoft.com/office/officeart/2018/2/layout/IconCircleList"/>
    <dgm:cxn modelId="{C74A2DDA-1F9C-2447-B927-D2DA544CDF23}" type="presParOf" srcId="{9F32B656-EA45-401C-8A4E-87EB9FE4D2E3}" destId="{502D08C1-7106-4F01-8FDE-B7BD55CBCB1B}" srcOrd="3" destOrd="0" presId="urn:microsoft.com/office/officeart/2018/2/layout/IconCircleList"/>
    <dgm:cxn modelId="{2232F404-5106-1A45-BE30-4B4564EEB9FC}" type="presParOf" srcId="{867DC1B1-ED53-4665-9AB6-A9C1100C44F4}" destId="{91BB59F6-18B7-4227-ABC5-4573FF8D8CF1}" srcOrd="3" destOrd="0" presId="urn:microsoft.com/office/officeart/2018/2/layout/IconCircleList"/>
    <dgm:cxn modelId="{884B7C3B-4BC7-DE4F-85DE-728476348B04}" type="presParOf" srcId="{867DC1B1-ED53-4665-9AB6-A9C1100C44F4}" destId="{36EBADA4-062D-45B2-8E9C-922C65371F25}" srcOrd="4" destOrd="0" presId="urn:microsoft.com/office/officeart/2018/2/layout/IconCircleList"/>
    <dgm:cxn modelId="{9D7EB766-7F3B-304A-AA48-FF779F8DDC36}" type="presParOf" srcId="{36EBADA4-062D-45B2-8E9C-922C65371F25}" destId="{04469FAB-59B8-4323-AC69-FA65C407BF94}" srcOrd="0" destOrd="0" presId="urn:microsoft.com/office/officeart/2018/2/layout/IconCircleList"/>
    <dgm:cxn modelId="{F08B5B7C-55B9-A14F-98D8-33C29ADEA610}" type="presParOf" srcId="{36EBADA4-062D-45B2-8E9C-922C65371F25}" destId="{94D5FBA1-B3E9-44B3-8CE4-A4183DB77FE1}" srcOrd="1" destOrd="0" presId="urn:microsoft.com/office/officeart/2018/2/layout/IconCircleList"/>
    <dgm:cxn modelId="{54E25FEC-AF8A-4246-BDBA-F9F0365457A2}" type="presParOf" srcId="{36EBADA4-062D-45B2-8E9C-922C65371F25}" destId="{8BE94207-039E-465B-B220-AD7FC14388DC}" srcOrd="2" destOrd="0" presId="urn:microsoft.com/office/officeart/2018/2/layout/IconCircleList"/>
    <dgm:cxn modelId="{103BF54A-D38D-D148-93BB-7FC54B91F43E}" type="presParOf" srcId="{36EBADA4-062D-45B2-8E9C-922C65371F25}" destId="{33030026-E96D-42E4-9EC0-C8185801C3F5}" srcOrd="3" destOrd="0" presId="urn:microsoft.com/office/officeart/2018/2/layout/IconCircleList"/>
    <dgm:cxn modelId="{DF44A707-AF2D-6549-8DBE-E915C825EE1C}" type="presParOf" srcId="{867DC1B1-ED53-4665-9AB6-A9C1100C44F4}" destId="{1034B173-25E3-4A20-B320-63E1E08E5013}" srcOrd="5" destOrd="0" presId="urn:microsoft.com/office/officeart/2018/2/layout/IconCircleList"/>
    <dgm:cxn modelId="{FCAA4503-393D-094B-A24C-554D46745136}" type="presParOf" srcId="{867DC1B1-ED53-4665-9AB6-A9C1100C44F4}" destId="{270897A6-2FC3-4752-BAE7-5801AD2D5AE8}" srcOrd="6" destOrd="0" presId="urn:microsoft.com/office/officeart/2018/2/layout/IconCircleList"/>
    <dgm:cxn modelId="{5276FA39-074A-A84C-AF63-F94D36C74EBB}" type="presParOf" srcId="{270897A6-2FC3-4752-BAE7-5801AD2D5AE8}" destId="{78867451-AE5D-40D0-924B-864088896FE9}" srcOrd="0" destOrd="0" presId="urn:microsoft.com/office/officeart/2018/2/layout/IconCircleList"/>
    <dgm:cxn modelId="{11885535-05A5-CB47-8C67-C79122165FC1}" type="presParOf" srcId="{270897A6-2FC3-4752-BAE7-5801AD2D5AE8}" destId="{493718C4-A386-4296-8564-BD6FF97AF5F6}" srcOrd="1" destOrd="0" presId="urn:microsoft.com/office/officeart/2018/2/layout/IconCircleList"/>
    <dgm:cxn modelId="{A7EDA8D2-27F5-F348-8F1C-76BD511C2FD4}" type="presParOf" srcId="{270897A6-2FC3-4752-BAE7-5801AD2D5AE8}" destId="{8FFB0DFC-5F83-40B6-884E-210E3E356179}" srcOrd="2" destOrd="0" presId="urn:microsoft.com/office/officeart/2018/2/layout/IconCircleList"/>
    <dgm:cxn modelId="{84E2E3CF-ED76-9B42-8F1A-89DA0B9F9A31}" type="presParOf" srcId="{270897A6-2FC3-4752-BAE7-5801AD2D5AE8}" destId="{CF777F72-FEE5-4CB3-9D37-A80A23D37B85}" srcOrd="3" destOrd="0" presId="urn:microsoft.com/office/officeart/2018/2/layout/IconCircleList"/>
    <dgm:cxn modelId="{091A3057-C4E0-DD46-9E06-63B098FBD445}" type="presParOf" srcId="{867DC1B1-ED53-4665-9AB6-A9C1100C44F4}" destId="{5DB1D92F-5B38-439D-AB33-5011EAD20731}" srcOrd="7" destOrd="0" presId="urn:microsoft.com/office/officeart/2018/2/layout/IconCircleList"/>
    <dgm:cxn modelId="{D453155E-4B7B-6F47-AD17-03FA6C1E05E6}" type="presParOf" srcId="{867DC1B1-ED53-4665-9AB6-A9C1100C44F4}" destId="{C2620AEF-D77A-4F6A-A354-AABC4A905603}" srcOrd="8" destOrd="0" presId="urn:microsoft.com/office/officeart/2018/2/layout/IconCircleList"/>
    <dgm:cxn modelId="{09D1A13B-4368-264A-B1F0-9DF66F487ED4}" type="presParOf" srcId="{C2620AEF-D77A-4F6A-A354-AABC4A905603}" destId="{125CCC11-C800-457F-91CB-3CE82E295D10}" srcOrd="0" destOrd="0" presId="urn:microsoft.com/office/officeart/2018/2/layout/IconCircleList"/>
    <dgm:cxn modelId="{5E6A7501-B7FF-FE4E-8E38-4D70B359150D}" type="presParOf" srcId="{C2620AEF-D77A-4F6A-A354-AABC4A905603}" destId="{7685D7F2-ACE3-4E1F-9F27-F3D25D43905D}" srcOrd="1" destOrd="0" presId="urn:microsoft.com/office/officeart/2018/2/layout/IconCircleList"/>
    <dgm:cxn modelId="{4DF4EA07-1D43-A843-8B5B-264C384B6E0C}" type="presParOf" srcId="{C2620AEF-D77A-4F6A-A354-AABC4A905603}" destId="{252CFAAA-62DB-4CB5-AE90-70A4321C1527}" srcOrd="2" destOrd="0" presId="urn:microsoft.com/office/officeart/2018/2/layout/IconCircleList"/>
    <dgm:cxn modelId="{A2B64BAC-6C36-A245-9CDF-994127500802}" type="presParOf" srcId="{C2620AEF-D77A-4F6A-A354-AABC4A905603}" destId="{7349B4C4-36AC-405C-9317-E6CEDAE5DAC0}" srcOrd="3" destOrd="0" presId="urn:microsoft.com/office/officeart/2018/2/layout/IconCircleList"/>
    <dgm:cxn modelId="{3BF6C21F-924D-7D4E-B171-9962623D4B7C}" type="presParOf" srcId="{867DC1B1-ED53-4665-9AB6-A9C1100C44F4}" destId="{940D9826-B540-4846-B857-B24ADF47B4F6}" srcOrd="9" destOrd="0" presId="urn:microsoft.com/office/officeart/2018/2/layout/IconCircleList"/>
    <dgm:cxn modelId="{F8CB913A-259C-C343-8D9F-C1DADFFC81C2}" type="presParOf" srcId="{867DC1B1-ED53-4665-9AB6-A9C1100C44F4}" destId="{5AC5B92D-2A4D-40BA-BE92-9CB59F59582A}" srcOrd="10" destOrd="0" presId="urn:microsoft.com/office/officeart/2018/2/layout/IconCircleList"/>
    <dgm:cxn modelId="{EDE838EB-26EF-6D4A-8D36-B550CFC097E4}" type="presParOf" srcId="{5AC5B92D-2A4D-40BA-BE92-9CB59F59582A}" destId="{B4691678-9082-4D03-B173-1432B6114016}" srcOrd="0" destOrd="0" presId="urn:microsoft.com/office/officeart/2018/2/layout/IconCircleList"/>
    <dgm:cxn modelId="{02A03566-23CF-AF42-BA82-B6AD5B850A3E}" type="presParOf" srcId="{5AC5B92D-2A4D-40BA-BE92-9CB59F59582A}" destId="{EEC83239-FB76-4887-8A75-8D53DCF4AA4D}" srcOrd="1" destOrd="0" presId="urn:microsoft.com/office/officeart/2018/2/layout/IconCircleList"/>
    <dgm:cxn modelId="{679AC5C6-1FB9-E046-8531-4C635F32BC53}" type="presParOf" srcId="{5AC5B92D-2A4D-40BA-BE92-9CB59F59582A}" destId="{585A805D-1910-44A2-B72B-4CFDF2C65F2F}" srcOrd="2" destOrd="0" presId="urn:microsoft.com/office/officeart/2018/2/layout/IconCircleList"/>
    <dgm:cxn modelId="{CA3585A0-DCDC-004B-AD9D-B8A72FBFDE22}" type="presParOf" srcId="{5AC5B92D-2A4D-40BA-BE92-9CB59F59582A}" destId="{576237E2-1F87-45A0-B065-F107226555C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9336A2-BE0D-B443-A6E8-F6BF229D13CC}" type="doc">
      <dgm:prSet loTypeId="urn:microsoft.com/office/officeart/2005/8/layout/orgChart1" loCatId="icon" qsTypeId="urn:microsoft.com/office/officeart/2005/8/quickstyle/simple1" qsCatId="simple" csTypeId="urn:microsoft.com/office/officeart/2005/8/colors/colorful5" csCatId="colorful" phldr="1"/>
      <dgm:spPr/>
      <dgm:t>
        <a:bodyPr/>
        <a:lstStyle/>
        <a:p>
          <a:endParaRPr lang="en-US"/>
        </a:p>
      </dgm:t>
    </dgm:pt>
    <dgm:pt modelId="{6540115B-55A0-1C45-BF05-050D96AD2C71}">
      <dgm:prSet phldrT="[Text]" custT="1"/>
      <dgm:spPr/>
      <dgm:t>
        <a:bodyPr/>
        <a:lstStyle/>
        <a:p>
          <a:r>
            <a:rPr lang="en-US" sz="3200" b="1" dirty="0"/>
            <a:t>Consumer Market Customer Needs</a:t>
          </a:r>
        </a:p>
      </dgm:t>
    </dgm:pt>
    <dgm:pt modelId="{CDD582DC-0672-F54B-9081-904046F289DB}" type="parTrans" cxnId="{340DFBE0-675C-434D-903E-A354FC5DCA78}">
      <dgm:prSet/>
      <dgm:spPr/>
      <dgm:t>
        <a:bodyPr/>
        <a:lstStyle/>
        <a:p>
          <a:endParaRPr lang="en-US" sz="3200"/>
        </a:p>
      </dgm:t>
    </dgm:pt>
    <dgm:pt modelId="{FE1B3922-2AD2-5346-89FC-97D097897FCD}" type="sibTrans" cxnId="{340DFBE0-675C-434D-903E-A354FC5DCA78}">
      <dgm:prSet/>
      <dgm:spPr/>
      <dgm:t>
        <a:bodyPr/>
        <a:lstStyle/>
        <a:p>
          <a:endParaRPr lang="en-US" sz="3200"/>
        </a:p>
      </dgm:t>
    </dgm:pt>
    <dgm:pt modelId="{1D53F0C9-4CBD-3848-A01F-AECBE3352638}">
      <dgm:prSet phldrT="[Text]" custT="1"/>
      <dgm:spPr/>
      <dgm:t>
        <a:bodyPr/>
        <a:lstStyle/>
        <a:p>
          <a:r>
            <a:rPr lang="en-US" sz="2400" b="1" dirty="0"/>
            <a:t>Demographic Influences</a:t>
          </a:r>
        </a:p>
      </dgm:t>
    </dgm:pt>
    <dgm:pt modelId="{A48F1B5A-7E4B-4744-907D-8264E494EE03}" type="parTrans" cxnId="{9C558514-CB33-364F-BF62-95B0930A83AF}">
      <dgm:prSet/>
      <dgm:spPr/>
      <dgm:t>
        <a:bodyPr/>
        <a:lstStyle/>
        <a:p>
          <a:endParaRPr lang="en-US" sz="3200"/>
        </a:p>
      </dgm:t>
    </dgm:pt>
    <dgm:pt modelId="{D2674E14-834A-A94A-AA00-52A5F6F54B27}" type="sibTrans" cxnId="{9C558514-CB33-364F-BF62-95B0930A83AF}">
      <dgm:prSet/>
      <dgm:spPr/>
      <dgm:t>
        <a:bodyPr/>
        <a:lstStyle/>
        <a:p>
          <a:endParaRPr lang="en-US" sz="3200"/>
        </a:p>
      </dgm:t>
    </dgm:pt>
    <dgm:pt modelId="{73C803F0-4204-234D-8045-208822658C2D}">
      <dgm:prSet phldrT="[Text]" custT="1"/>
      <dgm:spPr/>
      <dgm:t>
        <a:bodyPr/>
        <a:lstStyle/>
        <a:p>
          <a:r>
            <a:rPr lang="en-US" sz="2400" b="1" dirty="0"/>
            <a:t>Lifestyle</a:t>
          </a:r>
        </a:p>
        <a:p>
          <a:r>
            <a:rPr lang="en-US" sz="2400" b="1" dirty="0"/>
            <a:t>Influences</a:t>
          </a:r>
        </a:p>
      </dgm:t>
    </dgm:pt>
    <dgm:pt modelId="{2E5BA8C9-C766-3740-B748-142C37792A25}" type="parTrans" cxnId="{09578303-9F88-5341-A633-496E727DFDC8}">
      <dgm:prSet/>
      <dgm:spPr/>
      <dgm:t>
        <a:bodyPr/>
        <a:lstStyle/>
        <a:p>
          <a:endParaRPr lang="en-US" sz="3200"/>
        </a:p>
      </dgm:t>
    </dgm:pt>
    <dgm:pt modelId="{C1D524A1-FA4F-1043-AF47-7BD54E0CCB00}" type="sibTrans" cxnId="{09578303-9F88-5341-A633-496E727DFDC8}">
      <dgm:prSet/>
      <dgm:spPr/>
      <dgm:t>
        <a:bodyPr/>
        <a:lstStyle/>
        <a:p>
          <a:endParaRPr lang="en-US" sz="3200"/>
        </a:p>
      </dgm:t>
    </dgm:pt>
    <dgm:pt modelId="{CFDE15B0-B6A7-BC42-9222-630E7DA571A0}">
      <dgm:prSet phldrT="[Text]" custT="1"/>
      <dgm:spPr/>
      <dgm:t>
        <a:bodyPr/>
        <a:lstStyle/>
        <a:p>
          <a:r>
            <a:rPr lang="en-US" sz="2400" b="1" dirty="0"/>
            <a:t>Usage</a:t>
          </a:r>
        </a:p>
        <a:p>
          <a:r>
            <a:rPr lang="en-US" sz="2400" b="1" dirty="0"/>
            <a:t>Behaviors</a:t>
          </a:r>
        </a:p>
      </dgm:t>
    </dgm:pt>
    <dgm:pt modelId="{11D67E8F-47EB-6242-B2F6-45DDAE427FC0}" type="parTrans" cxnId="{A1E64F4E-72E3-3D48-A2D1-3C29AEECCC5B}">
      <dgm:prSet/>
      <dgm:spPr/>
      <dgm:t>
        <a:bodyPr/>
        <a:lstStyle/>
        <a:p>
          <a:endParaRPr lang="en-US" sz="3200"/>
        </a:p>
      </dgm:t>
    </dgm:pt>
    <dgm:pt modelId="{C7746A8B-6393-0A4B-9707-2182732153A7}" type="sibTrans" cxnId="{A1E64F4E-72E3-3D48-A2D1-3C29AEECCC5B}">
      <dgm:prSet/>
      <dgm:spPr/>
      <dgm:t>
        <a:bodyPr/>
        <a:lstStyle/>
        <a:p>
          <a:endParaRPr lang="en-US" sz="3200"/>
        </a:p>
      </dgm:t>
    </dgm:pt>
    <dgm:pt modelId="{69729B11-4522-A24C-975A-528F72D5FF58}">
      <dgm:prSet phldrT="[Text]" custT="1"/>
      <dgm:spPr/>
      <dgm:t>
        <a:bodyPr/>
        <a:lstStyle/>
        <a:p>
          <a:r>
            <a:rPr lang="en-US" sz="1800" b="1" dirty="0"/>
            <a:t>Age</a:t>
          </a:r>
        </a:p>
        <a:p>
          <a:r>
            <a:rPr lang="en-US" sz="1800" b="1" dirty="0"/>
            <a:t>Income</a:t>
          </a:r>
        </a:p>
        <a:p>
          <a:r>
            <a:rPr lang="en-US" sz="1800" b="1" dirty="0"/>
            <a:t>Marital status</a:t>
          </a:r>
        </a:p>
        <a:p>
          <a:r>
            <a:rPr lang="en-US" sz="1800" b="1" dirty="0"/>
            <a:t>Education</a:t>
          </a:r>
        </a:p>
        <a:p>
          <a:r>
            <a:rPr lang="en-US" sz="1800" b="1" dirty="0"/>
            <a:t>Occupation</a:t>
          </a:r>
        </a:p>
      </dgm:t>
    </dgm:pt>
    <dgm:pt modelId="{E60D6470-D762-C84D-B208-AEA2C891B4B0}" type="parTrans" cxnId="{BF67C59B-810D-D549-B84E-42D0AEF22A1B}">
      <dgm:prSet/>
      <dgm:spPr/>
      <dgm:t>
        <a:bodyPr/>
        <a:lstStyle/>
        <a:p>
          <a:endParaRPr lang="en-US" sz="3200"/>
        </a:p>
      </dgm:t>
    </dgm:pt>
    <dgm:pt modelId="{8FB24A41-5C4D-7944-9441-240C2CC96EFE}" type="sibTrans" cxnId="{BF67C59B-810D-D549-B84E-42D0AEF22A1B}">
      <dgm:prSet/>
      <dgm:spPr/>
      <dgm:t>
        <a:bodyPr/>
        <a:lstStyle/>
        <a:p>
          <a:endParaRPr lang="en-US" sz="3200"/>
        </a:p>
      </dgm:t>
    </dgm:pt>
    <dgm:pt modelId="{8A71B225-25D4-794A-AA3A-74795B364379}">
      <dgm:prSet phldrT="[Text]" custT="1"/>
      <dgm:spPr/>
      <dgm:t>
        <a:bodyPr/>
        <a:lstStyle/>
        <a:p>
          <a:r>
            <a:rPr lang="en-US" sz="1800" b="1" dirty="0"/>
            <a:t>Attitudes</a:t>
          </a:r>
        </a:p>
        <a:p>
          <a:r>
            <a:rPr lang="en-US" sz="1800" b="1" dirty="0"/>
            <a:t>Values</a:t>
          </a:r>
        </a:p>
        <a:p>
          <a:r>
            <a:rPr lang="en-US" sz="1800" b="1" dirty="0"/>
            <a:t>Activities</a:t>
          </a:r>
        </a:p>
        <a:p>
          <a:r>
            <a:rPr lang="en-US" sz="1800" b="1" dirty="0"/>
            <a:t>Interests</a:t>
          </a:r>
        </a:p>
        <a:p>
          <a:r>
            <a:rPr lang="en-US" sz="1800" b="1" dirty="0"/>
            <a:t>Political views</a:t>
          </a:r>
        </a:p>
      </dgm:t>
    </dgm:pt>
    <dgm:pt modelId="{BB44D8AC-5391-F34B-A828-0A68D890EE32}" type="parTrans" cxnId="{08753E9E-4F6D-3C4E-836A-33770A1D29CF}">
      <dgm:prSet/>
      <dgm:spPr/>
      <dgm:t>
        <a:bodyPr/>
        <a:lstStyle/>
        <a:p>
          <a:endParaRPr lang="en-US" sz="3200"/>
        </a:p>
      </dgm:t>
    </dgm:pt>
    <dgm:pt modelId="{089A1B7B-009A-0C4F-A0AA-E9BE11B4EBBE}" type="sibTrans" cxnId="{08753E9E-4F6D-3C4E-836A-33770A1D29CF}">
      <dgm:prSet/>
      <dgm:spPr/>
      <dgm:t>
        <a:bodyPr/>
        <a:lstStyle/>
        <a:p>
          <a:endParaRPr lang="en-US" sz="3200"/>
        </a:p>
      </dgm:t>
    </dgm:pt>
    <dgm:pt modelId="{571E8A29-26CB-8849-A9E0-A3E3FA63B0AF}">
      <dgm:prSet phldrT="[Text]" custT="1"/>
      <dgm:spPr/>
      <dgm:t>
        <a:bodyPr/>
        <a:lstStyle/>
        <a:p>
          <a:r>
            <a:rPr lang="en-US" sz="1800" b="1" dirty="0"/>
            <a:t>Quantity</a:t>
          </a:r>
        </a:p>
        <a:p>
          <a:r>
            <a:rPr lang="en-US" sz="1800" b="1" dirty="0"/>
            <a:t>Time of use</a:t>
          </a:r>
        </a:p>
        <a:p>
          <a:r>
            <a:rPr lang="en-US" sz="1800" b="1" dirty="0"/>
            <a:t>Personality</a:t>
          </a:r>
        </a:p>
        <a:p>
          <a:r>
            <a:rPr lang="en-US" sz="1800" b="1" dirty="0"/>
            <a:t>Social</a:t>
          </a:r>
        </a:p>
        <a:p>
          <a:r>
            <a:rPr lang="en-US" sz="1800" b="1" dirty="0"/>
            <a:t>Frequency of use</a:t>
          </a:r>
        </a:p>
      </dgm:t>
    </dgm:pt>
    <dgm:pt modelId="{C0697C84-A6A0-A048-A546-E9878C6F29F5}" type="parTrans" cxnId="{7591735E-D3B1-D64B-9287-C2096E021853}">
      <dgm:prSet/>
      <dgm:spPr/>
      <dgm:t>
        <a:bodyPr/>
        <a:lstStyle/>
        <a:p>
          <a:endParaRPr lang="en-US" sz="3200"/>
        </a:p>
      </dgm:t>
    </dgm:pt>
    <dgm:pt modelId="{81D33ED2-A744-624C-A986-CAAC5475D26D}" type="sibTrans" cxnId="{7591735E-D3B1-D64B-9287-C2096E021853}">
      <dgm:prSet/>
      <dgm:spPr/>
      <dgm:t>
        <a:bodyPr/>
        <a:lstStyle/>
        <a:p>
          <a:endParaRPr lang="en-US" sz="3200"/>
        </a:p>
      </dgm:t>
    </dgm:pt>
    <dgm:pt modelId="{56E34A92-62F8-1842-8C4B-29F070103C9E}" type="pres">
      <dgm:prSet presAssocID="{489336A2-BE0D-B443-A6E8-F6BF229D13CC}" presName="hierChild1" presStyleCnt="0">
        <dgm:presLayoutVars>
          <dgm:orgChart val="1"/>
          <dgm:chPref val="1"/>
          <dgm:dir/>
          <dgm:animOne val="branch"/>
          <dgm:animLvl val="lvl"/>
          <dgm:resizeHandles/>
        </dgm:presLayoutVars>
      </dgm:prSet>
      <dgm:spPr/>
    </dgm:pt>
    <dgm:pt modelId="{67864D2E-2BD5-D642-B684-02DD58CA65ED}" type="pres">
      <dgm:prSet presAssocID="{6540115B-55A0-1C45-BF05-050D96AD2C71}" presName="hierRoot1" presStyleCnt="0">
        <dgm:presLayoutVars>
          <dgm:hierBranch val="init"/>
        </dgm:presLayoutVars>
      </dgm:prSet>
      <dgm:spPr/>
    </dgm:pt>
    <dgm:pt modelId="{926E3AD5-2B9D-D94C-928A-520D01E38C3A}" type="pres">
      <dgm:prSet presAssocID="{6540115B-55A0-1C45-BF05-050D96AD2C71}" presName="rootComposite1" presStyleCnt="0"/>
      <dgm:spPr/>
    </dgm:pt>
    <dgm:pt modelId="{F3231FE0-4A02-9641-86AB-DB7E98716228}" type="pres">
      <dgm:prSet presAssocID="{6540115B-55A0-1C45-BF05-050D96AD2C71}" presName="rootText1" presStyleLbl="node0" presStyleIdx="0" presStyleCnt="1" custScaleX="199655" custScaleY="137831">
        <dgm:presLayoutVars>
          <dgm:chPref val="3"/>
        </dgm:presLayoutVars>
      </dgm:prSet>
      <dgm:spPr/>
    </dgm:pt>
    <dgm:pt modelId="{9CCBFDC4-D04D-4F4E-9173-492B66E9938E}" type="pres">
      <dgm:prSet presAssocID="{6540115B-55A0-1C45-BF05-050D96AD2C71}" presName="rootConnector1" presStyleLbl="node1" presStyleIdx="0" presStyleCnt="0"/>
      <dgm:spPr/>
    </dgm:pt>
    <dgm:pt modelId="{CB015E7B-FF55-C14F-8850-487840E64DA3}" type="pres">
      <dgm:prSet presAssocID="{6540115B-55A0-1C45-BF05-050D96AD2C71}" presName="hierChild2" presStyleCnt="0"/>
      <dgm:spPr/>
    </dgm:pt>
    <dgm:pt modelId="{809611CB-AA65-7C4F-BEA4-0BD7746B92DE}" type="pres">
      <dgm:prSet presAssocID="{A48F1B5A-7E4B-4744-907D-8264E494EE03}" presName="Name37" presStyleLbl="parChTrans1D2" presStyleIdx="0" presStyleCnt="3"/>
      <dgm:spPr/>
    </dgm:pt>
    <dgm:pt modelId="{24D21B9E-2D4C-0545-9B9A-9D9AE871A0B5}" type="pres">
      <dgm:prSet presAssocID="{1D53F0C9-4CBD-3848-A01F-AECBE3352638}" presName="hierRoot2" presStyleCnt="0">
        <dgm:presLayoutVars>
          <dgm:hierBranch val="init"/>
        </dgm:presLayoutVars>
      </dgm:prSet>
      <dgm:spPr/>
    </dgm:pt>
    <dgm:pt modelId="{A4B21D86-D4FD-314C-AB21-3FE492DA9608}" type="pres">
      <dgm:prSet presAssocID="{1D53F0C9-4CBD-3848-A01F-AECBE3352638}" presName="rootComposite" presStyleCnt="0"/>
      <dgm:spPr/>
    </dgm:pt>
    <dgm:pt modelId="{7162E440-BB52-C147-BD26-9B6F1B0A80D6}" type="pres">
      <dgm:prSet presAssocID="{1D53F0C9-4CBD-3848-A01F-AECBE3352638}" presName="rootText" presStyleLbl="node2" presStyleIdx="0" presStyleCnt="3" custScaleX="113999">
        <dgm:presLayoutVars>
          <dgm:chPref val="3"/>
        </dgm:presLayoutVars>
      </dgm:prSet>
      <dgm:spPr/>
    </dgm:pt>
    <dgm:pt modelId="{8B321C9B-3E73-BB47-B95E-25CB3AA4F8D7}" type="pres">
      <dgm:prSet presAssocID="{1D53F0C9-4CBD-3848-A01F-AECBE3352638}" presName="rootConnector" presStyleLbl="node2" presStyleIdx="0" presStyleCnt="3"/>
      <dgm:spPr/>
    </dgm:pt>
    <dgm:pt modelId="{C6FC1FB7-174D-224D-9EE4-FE7C23700C05}" type="pres">
      <dgm:prSet presAssocID="{1D53F0C9-4CBD-3848-A01F-AECBE3352638}" presName="hierChild4" presStyleCnt="0"/>
      <dgm:spPr/>
    </dgm:pt>
    <dgm:pt modelId="{76AD7BBC-8E68-1345-B7AC-3F042098543A}" type="pres">
      <dgm:prSet presAssocID="{E60D6470-D762-C84D-B208-AEA2C891B4B0}" presName="Name37" presStyleLbl="parChTrans1D3" presStyleIdx="0" presStyleCnt="3"/>
      <dgm:spPr/>
    </dgm:pt>
    <dgm:pt modelId="{4263888D-0161-1D42-B142-F26A7891E53A}" type="pres">
      <dgm:prSet presAssocID="{69729B11-4522-A24C-975A-528F72D5FF58}" presName="hierRoot2" presStyleCnt="0">
        <dgm:presLayoutVars>
          <dgm:hierBranch val="init"/>
        </dgm:presLayoutVars>
      </dgm:prSet>
      <dgm:spPr/>
    </dgm:pt>
    <dgm:pt modelId="{FB245446-2511-AE4D-9883-CDFB5BD7205D}" type="pres">
      <dgm:prSet presAssocID="{69729B11-4522-A24C-975A-528F72D5FF58}" presName="rootComposite" presStyleCnt="0"/>
      <dgm:spPr/>
    </dgm:pt>
    <dgm:pt modelId="{B99F6A89-F30E-204A-B75F-DED4F501C61A}" type="pres">
      <dgm:prSet presAssocID="{69729B11-4522-A24C-975A-528F72D5FF58}" presName="rootText" presStyleLbl="node3" presStyleIdx="0" presStyleCnt="3" custScaleY="239923">
        <dgm:presLayoutVars>
          <dgm:chPref val="3"/>
        </dgm:presLayoutVars>
      </dgm:prSet>
      <dgm:spPr/>
    </dgm:pt>
    <dgm:pt modelId="{A5820EAC-FF57-E844-91D3-11D4DA2F0B29}" type="pres">
      <dgm:prSet presAssocID="{69729B11-4522-A24C-975A-528F72D5FF58}" presName="rootConnector" presStyleLbl="node3" presStyleIdx="0" presStyleCnt="3"/>
      <dgm:spPr/>
    </dgm:pt>
    <dgm:pt modelId="{44B39963-8CCF-EF40-B6FE-5BE75B9D166C}" type="pres">
      <dgm:prSet presAssocID="{69729B11-4522-A24C-975A-528F72D5FF58}" presName="hierChild4" presStyleCnt="0"/>
      <dgm:spPr/>
    </dgm:pt>
    <dgm:pt modelId="{30389260-4CF7-D64F-906D-8B31A89FC3AD}" type="pres">
      <dgm:prSet presAssocID="{69729B11-4522-A24C-975A-528F72D5FF58}" presName="hierChild5" presStyleCnt="0"/>
      <dgm:spPr/>
    </dgm:pt>
    <dgm:pt modelId="{DE18C38E-BE78-FE47-BFDC-C5E67934A464}" type="pres">
      <dgm:prSet presAssocID="{1D53F0C9-4CBD-3848-A01F-AECBE3352638}" presName="hierChild5" presStyleCnt="0"/>
      <dgm:spPr/>
    </dgm:pt>
    <dgm:pt modelId="{2A6A4263-11DF-7C48-B773-E16BA9F5D107}" type="pres">
      <dgm:prSet presAssocID="{2E5BA8C9-C766-3740-B748-142C37792A25}" presName="Name37" presStyleLbl="parChTrans1D2" presStyleIdx="1" presStyleCnt="3"/>
      <dgm:spPr/>
    </dgm:pt>
    <dgm:pt modelId="{08010191-1D5A-8F44-B18E-4DD4C40C2047}" type="pres">
      <dgm:prSet presAssocID="{73C803F0-4204-234D-8045-208822658C2D}" presName="hierRoot2" presStyleCnt="0">
        <dgm:presLayoutVars>
          <dgm:hierBranch val="init"/>
        </dgm:presLayoutVars>
      </dgm:prSet>
      <dgm:spPr/>
    </dgm:pt>
    <dgm:pt modelId="{25FA15B2-497C-BB41-AB70-6DF064A20E2C}" type="pres">
      <dgm:prSet presAssocID="{73C803F0-4204-234D-8045-208822658C2D}" presName="rootComposite" presStyleCnt="0"/>
      <dgm:spPr/>
    </dgm:pt>
    <dgm:pt modelId="{24080251-BD43-BB4A-A4DE-C44601C0BDEE}" type="pres">
      <dgm:prSet presAssocID="{73C803F0-4204-234D-8045-208822658C2D}" presName="rootText" presStyleLbl="node2" presStyleIdx="1" presStyleCnt="3" custScaleX="113999">
        <dgm:presLayoutVars>
          <dgm:chPref val="3"/>
        </dgm:presLayoutVars>
      </dgm:prSet>
      <dgm:spPr/>
    </dgm:pt>
    <dgm:pt modelId="{33D5652D-6A6E-4A43-963A-989088E009DE}" type="pres">
      <dgm:prSet presAssocID="{73C803F0-4204-234D-8045-208822658C2D}" presName="rootConnector" presStyleLbl="node2" presStyleIdx="1" presStyleCnt="3"/>
      <dgm:spPr/>
    </dgm:pt>
    <dgm:pt modelId="{58B4522B-B85A-094D-8B6E-CDF8A4956D11}" type="pres">
      <dgm:prSet presAssocID="{73C803F0-4204-234D-8045-208822658C2D}" presName="hierChild4" presStyleCnt="0"/>
      <dgm:spPr/>
    </dgm:pt>
    <dgm:pt modelId="{3274E02A-D864-AD4B-B21F-599B39663B9F}" type="pres">
      <dgm:prSet presAssocID="{BB44D8AC-5391-F34B-A828-0A68D890EE32}" presName="Name37" presStyleLbl="parChTrans1D3" presStyleIdx="1" presStyleCnt="3"/>
      <dgm:spPr/>
    </dgm:pt>
    <dgm:pt modelId="{B106C2B6-8C93-DB44-A5FD-0A44FB1554A8}" type="pres">
      <dgm:prSet presAssocID="{8A71B225-25D4-794A-AA3A-74795B364379}" presName="hierRoot2" presStyleCnt="0">
        <dgm:presLayoutVars>
          <dgm:hierBranch val="init"/>
        </dgm:presLayoutVars>
      </dgm:prSet>
      <dgm:spPr/>
    </dgm:pt>
    <dgm:pt modelId="{7C8049DE-99FB-7B4B-AACE-F75128E1E67D}" type="pres">
      <dgm:prSet presAssocID="{8A71B225-25D4-794A-AA3A-74795B364379}" presName="rootComposite" presStyleCnt="0"/>
      <dgm:spPr/>
    </dgm:pt>
    <dgm:pt modelId="{2CCAD626-63BD-FD45-B154-5B932DBF09E1}" type="pres">
      <dgm:prSet presAssocID="{8A71B225-25D4-794A-AA3A-74795B364379}" presName="rootText" presStyleLbl="node3" presStyleIdx="1" presStyleCnt="3" custScaleY="239564">
        <dgm:presLayoutVars>
          <dgm:chPref val="3"/>
        </dgm:presLayoutVars>
      </dgm:prSet>
      <dgm:spPr/>
    </dgm:pt>
    <dgm:pt modelId="{30B4BB44-3EB0-1B4B-88B0-0D5B9CE85BF5}" type="pres">
      <dgm:prSet presAssocID="{8A71B225-25D4-794A-AA3A-74795B364379}" presName="rootConnector" presStyleLbl="node3" presStyleIdx="1" presStyleCnt="3"/>
      <dgm:spPr/>
    </dgm:pt>
    <dgm:pt modelId="{B693D8D8-3FE1-0644-B112-B394CB95651A}" type="pres">
      <dgm:prSet presAssocID="{8A71B225-25D4-794A-AA3A-74795B364379}" presName="hierChild4" presStyleCnt="0"/>
      <dgm:spPr/>
    </dgm:pt>
    <dgm:pt modelId="{849D1CCC-DA28-854E-AEC1-77AA6744D9EE}" type="pres">
      <dgm:prSet presAssocID="{8A71B225-25D4-794A-AA3A-74795B364379}" presName="hierChild5" presStyleCnt="0"/>
      <dgm:spPr/>
    </dgm:pt>
    <dgm:pt modelId="{65EDB57D-04AD-6441-8956-8A6666F0C4F6}" type="pres">
      <dgm:prSet presAssocID="{73C803F0-4204-234D-8045-208822658C2D}" presName="hierChild5" presStyleCnt="0"/>
      <dgm:spPr/>
    </dgm:pt>
    <dgm:pt modelId="{28E31C9A-6B30-044F-9042-D50F0457645C}" type="pres">
      <dgm:prSet presAssocID="{11D67E8F-47EB-6242-B2F6-45DDAE427FC0}" presName="Name37" presStyleLbl="parChTrans1D2" presStyleIdx="2" presStyleCnt="3"/>
      <dgm:spPr/>
    </dgm:pt>
    <dgm:pt modelId="{92D19DBC-3750-2049-BD0A-D549A2E38700}" type="pres">
      <dgm:prSet presAssocID="{CFDE15B0-B6A7-BC42-9222-630E7DA571A0}" presName="hierRoot2" presStyleCnt="0">
        <dgm:presLayoutVars>
          <dgm:hierBranch val="init"/>
        </dgm:presLayoutVars>
      </dgm:prSet>
      <dgm:spPr/>
    </dgm:pt>
    <dgm:pt modelId="{4EB79726-46DF-EE4D-B9C8-2B06E0A30913}" type="pres">
      <dgm:prSet presAssocID="{CFDE15B0-B6A7-BC42-9222-630E7DA571A0}" presName="rootComposite" presStyleCnt="0"/>
      <dgm:spPr/>
    </dgm:pt>
    <dgm:pt modelId="{A6DAA1BD-88A4-B54E-B9BA-573384A36B24}" type="pres">
      <dgm:prSet presAssocID="{CFDE15B0-B6A7-BC42-9222-630E7DA571A0}" presName="rootText" presStyleLbl="node2" presStyleIdx="2" presStyleCnt="3" custScaleX="113999">
        <dgm:presLayoutVars>
          <dgm:chPref val="3"/>
        </dgm:presLayoutVars>
      </dgm:prSet>
      <dgm:spPr/>
    </dgm:pt>
    <dgm:pt modelId="{8F279395-B774-D94C-B3CB-39A66C016483}" type="pres">
      <dgm:prSet presAssocID="{CFDE15B0-B6A7-BC42-9222-630E7DA571A0}" presName="rootConnector" presStyleLbl="node2" presStyleIdx="2" presStyleCnt="3"/>
      <dgm:spPr/>
    </dgm:pt>
    <dgm:pt modelId="{59D37086-A6E6-DE4A-BB6F-BDBA3DA963FC}" type="pres">
      <dgm:prSet presAssocID="{CFDE15B0-B6A7-BC42-9222-630E7DA571A0}" presName="hierChild4" presStyleCnt="0"/>
      <dgm:spPr/>
    </dgm:pt>
    <dgm:pt modelId="{65BAACED-3B88-F64F-9222-5E8D8E98E0AA}" type="pres">
      <dgm:prSet presAssocID="{C0697C84-A6A0-A048-A546-E9878C6F29F5}" presName="Name37" presStyleLbl="parChTrans1D3" presStyleIdx="2" presStyleCnt="3"/>
      <dgm:spPr/>
    </dgm:pt>
    <dgm:pt modelId="{ACD1BC1A-418A-4E41-B67E-A1F9B5979168}" type="pres">
      <dgm:prSet presAssocID="{571E8A29-26CB-8849-A9E0-A3E3FA63B0AF}" presName="hierRoot2" presStyleCnt="0">
        <dgm:presLayoutVars>
          <dgm:hierBranch val="init"/>
        </dgm:presLayoutVars>
      </dgm:prSet>
      <dgm:spPr/>
    </dgm:pt>
    <dgm:pt modelId="{40CA2815-6714-A542-9A77-E94C5320486A}" type="pres">
      <dgm:prSet presAssocID="{571E8A29-26CB-8849-A9E0-A3E3FA63B0AF}" presName="rootComposite" presStyleCnt="0"/>
      <dgm:spPr/>
    </dgm:pt>
    <dgm:pt modelId="{F097BEDF-7192-8143-A3C6-BE11D8889665}" type="pres">
      <dgm:prSet presAssocID="{571E8A29-26CB-8849-A9E0-A3E3FA63B0AF}" presName="rootText" presStyleLbl="node3" presStyleIdx="2" presStyleCnt="3" custScaleY="239485">
        <dgm:presLayoutVars>
          <dgm:chPref val="3"/>
        </dgm:presLayoutVars>
      </dgm:prSet>
      <dgm:spPr/>
    </dgm:pt>
    <dgm:pt modelId="{CFDB56D1-0E37-0D4F-86FF-1A972CCA43D9}" type="pres">
      <dgm:prSet presAssocID="{571E8A29-26CB-8849-A9E0-A3E3FA63B0AF}" presName="rootConnector" presStyleLbl="node3" presStyleIdx="2" presStyleCnt="3"/>
      <dgm:spPr/>
    </dgm:pt>
    <dgm:pt modelId="{C374C407-6B55-984F-AE59-40EC5EB0A0E0}" type="pres">
      <dgm:prSet presAssocID="{571E8A29-26CB-8849-A9E0-A3E3FA63B0AF}" presName="hierChild4" presStyleCnt="0"/>
      <dgm:spPr/>
    </dgm:pt>
    <dgm:pt modelId="{B42F9F18-4130-6244-9F97-20AA2D8AD7FA}" type="pres">
      <dgm:prSet presAssocID="{571E8A29-26CB-8849-A9E0-A3E3FA63B0AF}" presName="hierChild5" presStyleCnt="0"/>
      <dgm:spPr/>
    </dgm:pt>
    <dgm:pt modelId="{9F8F354A-C85E-FE49-9465-F708B344D525}" type="pres">
      <dgm:prSet presAssocID="{CFDE15B0-B6A7-BC42-9222-630E7DA571A0}" presName="hierChild5" presStyleCnt="0"/>
      <dgm:spPr/>
    </dgm:pt>
    <dgm:pt modelId="{21E147E8-1CE9-594E-8728-56AD1DCC9952}" type="pres">
      <dgm:prSet presAssocID="{6540115B-55A0-1C45-BF05-050D96AD2C71}" presName="hierChild3" presStyleCnt="0"/>
      <dgm:spPr/>
    </dgm:pt>
  </dgm:ptLst>
  <dgm:cxnLst>
    <dgm:cxn modelId="{09578303-9F88-5341-A633-496E727DFDC8}" srcId="{6540115B-55A0-1C45-BF05-050D96AD2C71}" destId="{73C803F0-4204-234D-8045-208822658C2D}" srcOrd="1" destOrd="0" parTransId="{2E5BA8C9-C766-3740-B748-142C37792A25}" sibTransId="{C1D524A1-FA4F-1043-AF47-7BD54E0CCB00}"/>
    <dgm:cxn modelId="{C9ED4408-2765-9B42-A8E6-63A8640B389B}" type="presOf" srcId="{A48F1B5A-7E4B-4744-907D-8264E494EE03}" destId="{809611CB-AA65-7C4F-BEA4-0BD7746B92DE}" srcOrd="0" destOrd="0" presId="urn:microsoft.com/office/officeart/2005/8/layout/orgChart1"/>
    <dgm:cxn modelId="{114CC80C-4DCA-4B44-904B-C2051D559342}" type="presOf" srcId="{1D53F0C9-4CBD-3848-A01F-AECBE3352638}" destId="{8B321C9B-3E73-BB47-B95E-25CB3AA4F8D7}" srcOrd="1" destOrd="0" presId="urn:microsoft.com/office/officeart/2005/8/layout/orgChart1"/>
    <dgm:cxn modelId="{A450020E-3EE4-EF45-B17D-9C4182E8D1C3}" type="presOf" srcId="{69729B11-4522-A24C-975A-528F72D5FF58}" destId="{A5820EAC-FF57-E844-91D3-11D4DA2F0B29}" srcOrd="1" destOrd="0" presId="urn:microsoft.com/office/officeart/2005/8/layout/orgChart1"/>
    <dgm:cxn modelId="{FCA80412-2EAB-7C48-BC10-D34DCA179C93}" type="presOf" srcId="{BB44D8AC-5391-F34B-A828-0A68D890EE32}" destId="{3274E02A-D864-AD4B-B21F-599B39663B9F}" srcOrd="0" destOrd="0" presId="urn:microsoft.com/office/officeart/2005/8/layout/orgChart1"/>
    <dgm:cxn modelId="{9C558514-CB33-364F-BF62-95B0930A83AF}" srcId="{6540115B-55A0-1C45-BF05-050D96AD2C71}" destId="{1D53F0C9-4CBD-3848-A01F-AECBE3352638}" srcOrd="0" destOrd="0" parTransId="{A48F1B5A-7E4B-4744-907D-8264E494EE03}" sibTransId="{D2674E14-834A-A94A-AA00-52A5F6F54B27}"/>
    <dgm:cxn modelId="{5C407423-43D5-C549-8E15-3BD0EF854F2D}" type="presOf" srcId="{6540115B-55A0-1C45-BF05-050D96AD2C71}" destId="{9CCBFDC4-D04D-4F4E-9173-492B66E9938E}" srcOrd="1" destOrd="0" presId="urn:microsoft.com/office/officeart/2005/8/layout/orgChart1"/>
    <dgm:cxn modelId="{7F509434-37EB-2844-B511-F552F6E419F8}" type="presOf" srcId="{8A71B225-25D4-794A-AA3A-74795B364379}" destId="{30B4BB44-3EB0-1B4B-88B0-0D5B9CE85BF5}" srcOrd="1" destOrd="0" presId="urn:microsoft.com/office/officeart/2005/8/layout/orgChart1"/>
    <dgm:cxn modelId="{97AEF73A-879A-414E-96C0-E5378204E4EA}" type="presOf" srcId="{E60D6470-D762-C84D-B208-AEA2C891B4B0}" destId="{76AD7BBC-8E68-1345-B7AC-3F042098543A}" srcOrd="0" destOrd="0" presId="urn:microsoft.com/office/officeart/2005/8/layout/orgChart1"/>
    <dgm:cxn modelId="{3D5CBE40-A594-AA4C-A6F7-5A242CE0121E}" type="presOf" srcId="{8A71B225-25D4-794A-AA3A-74795B364379}" destId="{2CCAD626-63BD-FD45-B154-5B932DBF09E1}" srcOrd="0" destOrd="0" presId="urn:microsoft.com/office/officeart/2005/8/layout/orgChart1"/>
    <dgm:cxn modelId="{97AACD4D-7EC2-C644-8383-C77F0311DBB4}" type="presOf" srcId="{69729B11-4522-A24C-975A-528F72D5FF58}" destId="{B99F6A89-F30E-204A-B75F-DED4F501C61A}" srcOrd="0" destOrd="0" presId="urn:microsoft.com/office/officeart/2005/8/layout/orgChart1"/>
    <dgm:cxn modelId="{C8FF204E-E7C7-F640-A257-B1A53B08C2C2}" type="presOf" srcId="{571E8A29-26CB-8849-A9E0-A3E3FA63B0AF}" destId="{CFDB56D1-0E37-0D4F-86FF-1A972CCA43D9}" srcOrd="1" destOrd="0" presId="urn:microsoft.com/office/officeart/2005/8/layout/orgChart1"/>
    <dgm:cxn modelId="{A1E64F4E-72E3-3D48-A2D1-3C29AEECCC5B}" srcId="{6540115B-55A0-1C45-BF05-050D96AD2C71}" destId="{CFDE15B0-B6A7-BC42-9222-630E7DA571A0}" srcOrd="2" destOrd="0" parTransId="{11D67E8F-47EB-6242-B2F6-45DDAE427FC0}" sibTransId="{C7746A8B-6393-0A4B-9707-2182732153A7}"/>
    <dgm:cxn modelId="{EE80EB54-C94C-6948-B72C-D7436582BB1C}" type="presOf" srcId="{73C803F0-4204-234D-8045-208822658C2D}" destId="{24080251-BD43-BB4A-A4DE-C44601C0BDEE}" srcOrd="0" destOrd="0" presId="urn:microsoft.com/office/officeart/2005/8/layout/orgChart1"/>
    <dgm:cxn modelId="{A7330255-EB5C-0849-A385-579A8761CC40}" type="presOf" srcId="{6540115B-55A0-1C45-BF05-050D96AD2C71}" destId="{F3231FE0-4A02-9641-86AB-DB7E98716228}" srcOrd="0" destOrd="0" presId="urn:microsoft.com/office/officeart/2005/8/layout/orgChart1"/>
    <dgm:cxn modelId="{7591735E-D3B1-D64B-9287-C2096E021853}" srcId="{CFDE15B0-B6A7-BC42-9222-630E7DA571A0}" destId="{571E8A29-26CB-8849-A9E0-A3E3FA63B0AF}" srcOrd="0" destOrd="0" parTransId="{C0697C84-A6A0-A048-A546-E9878C6F29F5}" sibTransId="{81D33ED2-A744-624C-A986-CAAC5475D26D}"/>
    <dgm:cxn modelId="{0B1E2582-D718-3B41-92B0-4C101567DC7C}" type="presOf" srcId="{571E8A29-26CB-8849-A9E0-A3E3FA63B0AF}" destId="{F097BEDF-7192-8143-A3C6-BE11D8889665}" srcOrd="0" destOrd="0" presId="urn:microsoft.com/office/officeart/2005/8/layout/orgChart1"/>
    <dgm:cxn modelId="{C769018D-5C0D-2D4F-B8A4-D013CD7BADC9}" type="presOf" srcId="{11D67E8F-47EB-6242-B2F6-45DDAE427FC0}" destId="{28E31C9A-6B30-044F-9042-D50F0457645C}" srcOrd="0" destOrd="0" presId="urn:microsoft.com/office/officeart/2005/8/layout/orgChart1"/>
    <dgm:cxn modelId="{5658A88E-6CD0-0744-A0BD-E140D076A07F}" type="presOf" srcId="{C0697C84-A6A0-A048-A546-E9878C6F29F5}" destId="{65BAACED-3B88-F64F-9222-5E8D8E98E0AA}" srcOrd="0" destOrd="0" presId="urn:microsoft.com/office/officeart/2005/8/layout/orgChart1"/>
    <dgm:cxn modelId="{07BCAC95-1331-2F4D-B1D8-2519A654CF70}" type="presOf" srcId="{2E5BA8C9-C766-3740-B748-142C37792A25}" destId="{2A6A4263-11DF-7C48-B773-E16BA9F5D107}" srcOrd="0" destOrd="0" presId="urn:microsoft.com/office/officeart/2005/8/layout/orgChart1"/>
    <dgm:cxn modelId="{09A58099-2772-824D-B7C1-891193B4BE38}" type="presOf" srcId="{489336A2-BE0D-B443-A6E8-F6BF229D13CC}" destId="{56E34A92-62F8-1842-8C4B-29F070103C9E}" srcOrd="0" destOrd="0" presId="urn:microsoft.com/office/officeart/2005/8/layout/orgChart1"/>
    <dgm:cxn modelId="{13CB309B-3445-614E-81B2-5945BBAAF7A4}" type="presOf" srcId="{CFDE15B0-B6A7-BC42-9222-630E7DA571A0}" destId="{A6DAA1BD-88A4-B54E-B9BA-573384A36B24}" srcOrd="0" destOrd="0" presId="urn:microsoft.com/office/officeart/2005/8/layout/orgChart1"/>
    <dgm:cxn modelId="{BF67C59B-810D-D549-B84E-42D0AEF22A1B}" srcId="{1D53F0C9-4CBD-3848-A01F-AECBE3352638}" destId="{69729B11-4522-A24C-975A-528F72D5FF58}" srcOrd="0" destOrd="0" parTransId="{E60D6470-D762-C84D-B208-AEA2C891B4B0}" sibTransId="{8FB24A41-5C4D-7944-9441-240C2CC96EFE}"/>
    <dgm:cxn modelId="{08753E9E-4F6D-3C4E-836A-33770A1D29CF}" srcId="{73C803F0-4204-234D-8045-208822658C2D}" destId="{8A71B225-25D4-794A-AA3A-74795B364379}" srcOrd="0" destOrd="0" parTransId="{BB44D8AC-5391-F34B-A828-0A68D890EE32}" sibTransId="{089A1B7B-009A-0C4F-A0AA-E9BE11B4EBBE}"/>
    <dgm:cxn modelId="{A1664DB1-6464-0943-91A4-98EF7EA38CBD}" type="presOf" srcId="{CFDE15B0-B6A7-BC42-9222-630E7DA571A0}" destId="{8F279395-B774-D94C-B3CB-39A66C016483}" srcOrd="1" destOrd="0" presId="urn:microsoft.com/office/officeart/2005/8/layout/orgChart1"/>
    <dgm:cxn modelId="{99D77BC4-0602-9C44-9E79-CA68AD8DFE00}" type="presOf" srcId="{1D53F0C9-4CBD-3848-A01F-AECBE3352638}" destId="{7162E440-BB52-C147-BD26-9B6F1B0A80D6}" srcOrd="0" destOrd="0" presId="urn:microsoft.com/office/officeart/2005/8/layout/orgChart1"/>
    <dgm:cxn modelId="{C9C201C6-97FA-8E4A-AA1E-4B755ACFEE7F}" type="presOf" srcId="{73C803F0-4204-234D-8045-208822658C2D}" destId="{33D5652D-6A6E-4A43-963A-989088E009DE}" srcOrd="1" destOrd="0" presId="urn:microsoft.com/office/officeart/2005/8/layout/orgChart1"/>
    <dgm:cxn modelId="{340DFBE0-675C-434D-903E-A354FC5DCA78}" srcId="{489336A2-BE0D-B443-A6E8-F6BF229D13CC}" destId="{6540115B-55A0-1C45-BF05-050D96AD2C71}" srcOrd="0" destOrd="0" parTransId="{CDD582DC-0672-F54B-9081-904046F289DB}" sibTransId="{FE1B3922-2AD2-5346-89FC-97D097897FCD}"/>
    <dgm:cxn modelId="{51E19181-443C-984D-99AB-0A83ABDBAA0E}" type="presParOf" srcId="{56E34A92-62F8-1842-8C4B-29F070103C9E}" destId="{67864D2E-2BD5-D642-B684-02DD58CA65ED}" srcOrd="0" destOrd="0" presId="urn:microsoft.com/office/officeart/2005/8/layout/orgChart1"/>
    <dgm:cxn modelId="{851C1255-FB14-8141-90AA-485A59DC75F7}" type="presParOf" srcId="{67864D2E-2BD5-D642-B684-02DD58CA65ED}" destId="{926E3AD5-2B9D-D94C-928A-520D01E38C3A}" srcOrd="0" destOrd="0" presId="urn:microsoft.com/office/officeart/2005/8/layout/orgChart1"/>
    <dgm:cxn modelId="{837AEBEE-785D-B54A-9101-C4F328784FF1}" type="presParOf" srcId="{926E3AD5-2B9D-D94C-928A-520D01E38C3A}" destId="{F3231FE0-4A02-9641-86AB-DB7E98716228}" srcOrd="0" destOrd="0" presId="urn:microsoft.com/office/officeart/2005/8/layout/orgChart1"/>
    <dgm:cxn modelId="{BE190626-34FD-5E47-9829-9E4430952234}" type="presParOf" srcId="{926E3AD5-2B9D-D94C-928A-520D01E38C3A}" destId="{9CCBFDC4-D04D-4F4E-9173-492B66E9938E}" srcOrd="1" destOrd="0" presId="urn:microsoft.com/office/officeart/2005/8/layout/orgChart1"/>
    <dgm:cxn modelId="{16DEB293-53F1-6040-96B9-205CC75F8D87}" type="presParOf" srcId="{67864D2E-2BD5-D642-B684-02DD58CA65ED}" destId="{CB015E7B-FF55-C14F-8850-487840E64DA3}" srcOrd="1" destOrd="0" presId="urn:microsoft.com/office/officeart/2005/8/layout/orgChart1"/>
    <dgm:cxn modelId="{1E631A0C-C011-0641-A656-366B19F1779F}" type="presParOf" srcId="{CB015E7B-FF55-C14F-8850-487840E64DA3}" destId="{809611CB-AA65-7C4F-BEA4-0BD7746B92DE}" srcOrd="0" destOrd="0" presId="urn:microsoft.com/office/officeart/2005/8/layout/orgChart1"/>
    <dgm:cxn modelId="{67EAAECB-A920-6148-82A7-78AB61E27C4E}" type="presParOf" srcId="{CB015E7B-FF55-C14F-8850-487840E64DA3}" destId="{24D21B9E-2D4C-0545-9B9A-9D9AE871A0B5}" srcOrd="1" destOrd="0" presId="urn:microsoft.com/office/officeart/2005/8/layout/orgChart1"/>
    <dgm:cxn modelId="{163B3B54-5A8B-644F-B871-85FD8E2C27C4}" type="presParOf" srcId="{24D21B9E-2D4C-0545-9B9A-9D9AE871A0B5}" destId="{A4B21D86-D4FD-314C-AB21-3FE492DA9608}" srcOrd="0" destOrd="0" presId="urn:microsoft.com/office/officeart/2005/8/layout/orgChart1"/>
    <dgm:cxn modelId="{31C42D75-45B0-3A47-A192-3151F3B7057C}" type="presParOf" srcId="{A4B21D86-D4FD-314C-AB21-3FE492DA9608}" destId="{7162E440-BB52-C147-BD26-9B6F1B0A80D6}" srcOrd="0" destOrd="0" presId="urn:microsoft.com/office/officeart/2005/8/layout/orgChart1"/>
    <dgm:cxn modelId="{6C733A00-53E3-8742-A6B6-E1DA8D40A8EE}" type="presParOf" srcId="{A4B21D86-D4FD-314C-AB21-3FE492DA9608}" destId="{8B321C9B-3E73-BB47-B95E-25CB3AA4F8D7}" srcOrd="1" destOrd="0" presId="urn:microsoft.com/office/officeart/2005/8/layout/orgChart1"/>
    <dgm:cxn modelId="{2957381E-9AF0-4E4A-97B5-B4869FD483E2}" type="presParOf" srcId="{24D21B9E-2D4C-0545-9B9A-9D9AE871A0B5}" destId="{C6FC1FB7-174D-224D-9EE4-FE7C23700C05}" srcOrd="1" destOrd="0" presId="urn:microsoft.com/office/officeart/2005/8/layout/orgChart1"/>
    <dgm:cxn modelId="{10E1CF42-1063-644A-93BF-4DBE582B53CF}" type="presParOf" srcId="{C6FC1FB7-174D-224D-9EE4-FE7C23700C05}" destId="{76AD7BBC-8E68-1345-B7AC-3F042098543A}" srcOrd="0" destOrd="0" presId="urn:microsoft.com/office/officeart/2005/8/layout/orgChart1"/>
    <dgm:cxn modelId="{068E2823-C393-1941-8846-8D6DF422C9E2}" type="presParOf" srcId="{C6FC1FB7-174D-224D-9EE4-FE7C23700C05}" destId="{4263888D-0161-1D42-B142-F26A7891E53A}" srcOrd="1" destOrd="0" presId="urn:microsoft.com/office/officeart/2005/8/layout/orgChart1"/>
    <dgm:cxn modelId="{EFA586F7-D72A-B040-815F-40218F2C6070}" type="presParOf" srcId="{4263888D-0161-1D42-B142-F26A7891E53A}" destId="{FB245446-2511-AE4D-9883-CDFB5BD7205D}" srcOrd="0" destOrd="0" presId="urn:microsoft.com/office/officeart/2005/8/layout/orgChart1"/>
    <dgm:cxn modelId="{89A099C1-E199-684A-A520-3619E992A42F}" type="presParOf" srcId="{FB245446-2511-AE4D-9883-CDFB5BD7205D}" destId="{B99F6A89-F30E-204A-B75F-DED4F501C61A}" srcOrd="0" destOrd="0" presId="urn:microsoft.com/office/officeart/2005/8/layout/orgChart1"/>
    <dgm:cxn modelId="{CFF6C3E0-4782-B44D-A201-8676984D9D67}" type="presParOf" srcId="{FB245446-2511-AE4D-9883-CDFB5BD7205D}" destId="{A5820EAC-FF57-E844-91D3-11D4DA2F0B29}" srcOrd="1" destOrd="0" presId="urn:microsoft.com/office/officeart/2005/8/layout/orgChart1"/>
    <dgm:cxn modelId="{6C91ABC0-25F8-6644-B793-69258B6445E8}" type="presParOf" srcId="{4263888D-0161-1D42-B142-F26A7891E53A}" destId="{44B39963-8CCF-EF40-B6FE-5BE75B9D166C}" srcOrd="1" destOrd="0" presId="urn:microsoft.com/office/officeart/2005/8/layout/orgChart1"/>
    <dgm:cxn modelId="{F993704A-725B-CE4F-92FA-137415E38B96}" type="presParOf" srcId="{4263888D-0161-1D42-B142-F26A7891E53A}" destId="{30389260-4CF7-D64F-906D-8B31A89FC3AD}" srcOrd="2" destOrd="0" presId="urn:microsoft.com/office/officeart/2005/8/layout/orgChart1"/>
    <dgm:cxn modelId="{20CFEF00-C4A7-3C46-97A7-C4CDF6B8F818}" type="presParOf" srcId="{24D21B9E-2D4C-0545-9B9A-9D9AE871A0B5}" destId="{DE18C38E-BE78-FE47-BFDC-C5E67934A464}" srcOrd="2" destOrd="0" presId="urn:microsoft.com/office/officeart/2005/8/layout/orgChart1"/>
    <dgm:cxn modelId="{2882DB6C-2437-8E4B-B47E-C2331D02F7FE}" type="presParOf" srcId="{CB015E7B-FF55-C14F-8850-487840E64DA3}" destId="{2A6A4263-11DF-7C48-B773-E16BA9F5D107}" srcOrd="2" destOrd="0" presId="urn:microsoft.com/office/officeart/2005/8/layout/orgChart1"/>
    <dgm:cxn modelId="{D685A3AE-B971-834B-8F7D-68B19B78468B}" type="presParOf" srcId="{CB015E7B-FF55-C14F-8850-487840E64DA3}" destId="{08010191-1D5A-8F44-B18E-4DD4C40C2047}" srcOrd="3" destOrd="0" presId="urn:microsoft.com/office/officeart/2005/8/layout/orgChart1"/>
    <dgm:cxn modelId="{9EEE0C5B-4919-714B-8318-FFAB9A600C5B}" type="presParOf" srcId="{08010191-1D5A-8F44-B18E-4DD4C40C2047}" destId="{25FA15B2-497C-BB41-AB70-6DF064A20E2C}" srcOrd="0" destOrd="0" presId="urn:microsoft.com/office/officeart/2005/8/layout/orgChart1"/>
    <dgm:cxn modelId="{21695527-01A4-3545-BC75-CBE2E4FC6C6E}" type="presParOf" srcId="{25FA15B2-497C-BB41-AB70-6DF064A20E2C}" destId="{24080251-BD43-BB4A-A4DE-C44601C0BDEE}" srcOrd="0" destOrd="0" presId="urn:microsoft.com/office/officeart/2005/8/layout/orgChart1"/>
    <dgm:cxn modelId="{6FB11AD3-1A26-DB48-B3E4-3346CA12F1C6}" type="presParOf" srcId="{25FA15B2-497C-BB41-AB70-6DF064A20E2C}" destId="{33D5652D-6A6E-4A43-963A-989088E009DE}" srcOrd="1" destOrd="0" presId="urn:microsoft.com/office/officeart/2005/8/layout/orgChart1"/>
    <dgm:cxn modelId="{AAC6CE29-B853-FC4F-92F7-0E5B82D9F8E4}" type="presParOf" srcId="{08010191-1D5A-8F44-B18E-4DD4C40C2047}" destId="{58B4522B-B85A-094D-8B6E-CDF8A4956D11}" srcOrd="1" destOrd="0" presId="urn:microsoft.com/office/officeart/2005/8/layout/orgChart1"/>
    <dgm:cxn modelId="{D745AE60-DE16-344D-8F5E-A0406C0D80FA}" type="presParOf" srcId="{58B4522B-B85A-094D-8B6E-CDF8A4956D11}" destId="{3274E02A-D864-AD4B-B21F-599B39663B9F}" srcOrd="0" destOrd="0" presId="urn:microsoft.com/office/officeart/2005/8/layout/orgChart1"/>
    <dgm:cxn modelId="{B0C54328-511E-3447-B856-3172653DF4E4}" type="presParOf" srcId="{58B4522B-B85A-094D-8B6E-CDF8A4956D11}" destId="{B106C2B6-8C93-DB44-A5FD-0A44FB1554A8}" srcOrd="1" destOrd="0" presId="urn:microsoft.com/office/officeart/2005/8/layout/orgChart1"/>
    <dgm:cxn modelId="{3DB36A12-7495-804B-AA6F-4FEDA22F39C4}" type="presParOf" srcId="{B106C2B6-8C93-DB44-A5FD-0A44FB1554A8}" destId="{7C8049DE-99FB-7B4B-AACE-F75128E1E67D}" srcOrd="0" destOrd="0" presId="urn:microsoft.com/office/officeart/2005/8/layout/orgChart1"/>
    <dgm:cxn modelId="{E08DABC8-3BA4-E847-B60F-E16F5705122F}" type="presParOf" srcId="{7C8049DE-99FB-7B4B-AACE-F75128E1E67D}" destId="{2CCAD626-63BD-FD45-B154-5B932DBF09E1}" srcOrd="0" destOrd="0" presId="urn:microsoft.com/office/officeart/2005/8/layout/orgChart1"/>
    <dgm:cxn modelId="{D927B829-5EBD-9B47-8712-0C633BD603D2}" type="presParOf" srcId="{7C8049DE-99FB-7B4B-AACE-F75128E1E67D}" destId="{30B4BB44-3EB0-1B4B-88B0-0D5B9CE85BF5}" srcOrd="1" destOrd="0" presId="urn:microsoft.com/office/officeart/2005/8/layout/orgChart1"/>
    <dgm:cxn modelId="{D60FEA93-FDE7-B94D-AFE5-550D5672EF18}" type="presParOf" srcId="{B106C2B6-8C93-DB44-A5FD-0A44FB1554A8}" destId="{B693D8D8-3FE1-0644-B112-B394CB95651A}" srcOrd="1" destOrd="0" presId="urn:microsoft.com/office/officeart/2005/8/layout/orgChart1"/>
    <dgm:cxn modelId="{2C2AFEC1-C411-5D44-A421-A2FD8F91B35A}" type="presParOf" srcId="{B106C2B6-8C93-DB44-A5FD-0A44FB1554A8}" destId="{849D1CCC-DA28-854E-AEC1-77AA6744D9EE}" srcOrd="2" destOrd="0" presId="urn:microsoft.com/office/officeart/2005/8/layout/orgChart1"/>
    <dgm:cxn modelId="{D7ACF5A6-ED3D-4643-A58C-94C0588F76C8}" type="presParOf" srcId="{08010191-1D5A-8F44-B18E-4DD4C40C2047}" destId="{65EDB57D-04AD-6441-8956-8A6666F0C4F6}" srcOrd="2" destOrd="0" presId="urn:microsoft.com/office/officeart/2005/8/layout/orgChart1"/>
    <dgm:cxn modelId="{5DD0DCEE-1300-BA41-902B-B474EEB52965}" type="presParOf" srcId="{CB015E7B-FF55-C14F-8850-487840E64DA3}" destId="{28E31C9A-6B30-044F-9042-D50F0457645C}" srcOrd="4" destOrd="0" presId="urn:microsoft.com/office/officeart/2005/8/layout/orgChart1"/>
    <dgm:cxn modelId="{5302EA73-F2C9-374E-A8AE-D8B587B72C20}" type="presParOf" srcId="{CB015E7B-FF55-C14F-8850-487840E64DA3}" destId="{92D19DBC-3750-2049-BD0A-D549A2E38700}" srcOrd="5" destOrd="0" presId="urn:microsoft.com/office/officeart/2005/8/layout/orgChart1"/>
    <dgm:cxn modelId="{1CDB8034-56C4-8F46-8C23-6A824105164A}" type="presParOf" srcId="{92D19DBC-3750-2049-BD0A-D549A2E38700}" destId="{4EB79726-46DF-EE4D-B9C8-2B06E0A30913}" srcOrd="0" destOrd="0" presId="urn:microsoft.com/office/officeart/2005/8/layout/orgChart1"/>
    <dgm:cxn modelId="{D99B7AF6-C425-3041-A189-5EF4D5D0E64A}" type="presParOf" srcId="{4EB79726-46DF-EE4D-B9C8-2B06E0A30913}" destId="{A6DAA1BD-88A4-B54E-B9BA-573384A36B24}" srcOrd="0" destOrd="0" presId="urn:microsoft.com/office/officeart/2005/8/layout/orgChart1"/>
    <dgm:cxn modelId="{11F0F590-3A03-0F4E-89FF-DB91AE7A5C10}" type="presParOf" srcId="{4EB79726-46DF-EE4D-B9C8-2B06E0A30913}" destId="{8F279395-B774-D94C-B3CB-39A66C016483}" srcOrd="1" destOrd="0" presId="urn:microsoft.com/office/officeart/2005/8/layout/orgChart1"/>
    <dgm:cxn modelId="{74402045-98ED-BC4F-9BB3-70B71EC704F0}" type="presParOf" srcId="{92D19DBC-3750-2049-BD0A-D549A2E38700}" destId="{59D37086-A6E6-DE4A-BB6F-BDBA3DA963FC}" srcOrd="1" destOrd="0" presId="urn:microsoft.com/office/officeart/2005/8/layout/orgChart1"/>
    <dgm:cxn modelId="{DB31705A-0922-B54C-909F-AD31674BA53A}" type="presParOf" srcId="{59D37086-A6E6-DE4A-BB6F-BDBA3DA963FC}" destId="{65BAACED-3B88-F64F-9222-5E8D8E98E0AA}" srcOrd="0" destOrd="0" presId="urn:microsoft.com/office/officeart/2005/8/layout/orgChart1"/>
    <dgm:cxn modelId="{C119A804-C610-3245-BA5C-7CCE478B4AF7}" type="presParOf" srcId="{59D37086-A6E6-DE4A-BB6F-BDBA3DA963FC}" destId="{ACD1BC1A-418A-4E41-B67E-A1F9B5979168}" srcOrd="1" destOrd="0" presId="urn:microsoft.com/office/officeart/2005/8/layout/orgChart1"/>
    <dgm:cxn modelId="{517A6DA1-D8FD-B44C-8F6C-5693F781681B}" type="presParOf" srcId="{ACD1BC1A-418A-4E41-B67E-A1F9B5979168}" destId="{40CA2815-6714-A542-9A77-E94C5320486A}" srcOrd="0" destOrd="0" presId="urn:microsoft.com/office/officeart/2005/8/layout/orgChart1"/>
    <dgm:cxn modelId="{813FE52D-B1CC-BB49-BCF4-71526CC648BE}" type="presParOf" srcId="{40CA2815-6714-A542-9A77-E94C5320486A}" destId="{F097BEDF-7192-8143-A3C6-BE11D8889665}" srcOrd="0" destOrd="0" presId="urn:microsoft.com/office/officeart/2005/8/layout/orgChart1"/>
    <dgm:cxn modelId="{CF0998B8-D5D2-2C4F-9F5A-44484C79AB79}" type="presParOf" srcId="{40CA2815-6714-A542-9A77-E94C5320486A}" destId="{CFDB56D1-0E37-0D4F-86FF-1A972CCA43D9}" srcOrd="1" destOrd="0" presId="urn:microsoft.com/office/officeart/2005/8/layout/orgChart1"/>
    <dgm:cxn modelId="{E4F27D2A-FB03-CD4A-8F1F-B62CE135ADC7}" type="presParOf" srcId="{ACD1BC1A-418A-4E41-B67E-A1F9B5979168}" destId="{C374C407-6B55-984F-AE59-40EC5EB0A0E0}" srcOrd="1" destOrd="0" presId="urn:microsoft.com/office/officeart/2005/8/layout/orgChart1"/>
    <dgm:cxn modelId="{763B14D9-C4CB-7A4E-9F19-187E171DC2F7}" type="presParOf" srcId="{ACD1BC1A-418A-4E41-B67E-A1F9B5979168}" destId="{B42F9F18-4130-6244-9F97-20AA2D8AD7FA}" srcOrd="2" destOrd="0" presId="urn:microsoft.com/office/officeart/2005/8/layout/orgChart1"/>
    <dgm:cxn modelId="{06768AEF-901D-284C-A1C6-CE1358B12BE2}" type="presParOf" srcId="{92D19DBC-3750-2049-BD0A-D549A2E38700}" destId="{9F8F354A-C85E-FE49-9465-F708B344D525}" srcOrd="2" destOrd="0" presId="urn:microsoft.com/office/officeart/2005/8/layout/orgChart1"/>
    <dgm:cxn modelId="{BA39A9F2-0229-7F40-9B73-1EE9B4509E56}" type="presParOf" srcId="{67864D2E-2BD5-D642-B684-02DD58CA65ED}" destId="{21E147E8-1CE9-594E-8728-56AD1DCC9952}"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9336A2-BE0D-B443-A6E8-F6BF229D13CC}" type="doc">
      <dgm:prSet loTypeId="urn:microsoft.com/office/officeart/2005/8/layout/orgChart1" loCatId="icon" qsTypeId="urn:microsoft.com/office/officeart/2005/8/quickstyle/simple1" qsCatId="simple" csTypeId="urn:microsoft.com/office/officeart/2005/8/colors/colorful5" csCatId="colorful" phldr="1"/>
      <dgm:spPr/>
      <dgm:t>
        <a:bodyPr/>
        <a:lstStyle/>
        <a:p>
          <a:endParaRPr lang="en-US"/>
        </a:p>
      </dgm:t>
    </dgm:pt>
    <dgm:pt modelId="{6540115B-55A0-1C45-BF05-050D96AD2C71}">
      <dgm:prSet phldrT="[Text]" custT="1"/>
      <dgm:spPr/>
      <dgm:t>
        <a:bodyPr/>
        <a:lstStyle/>
        <a:p>
          <a:r>
            <a:rPr lang="en-US" sz="3200" b="1" dirty="0"/>
            <a:t>Business-to-Business</a:t>
          </a:r>
        </a:p>
        <a:p>
          <a:r>
            <a:rPr lang="en-US" sz="3200" b="1" dirty="0"/>
            <a:t>Customer Needs</a:t>
          </a:r>
        </a:p>
      </dgm:t>
    </dgm:pt>
    <dgm:pt modelId="{CDD582DC-0672-F54B-9081-904046F289DB}" type="parTrans" cxnId="{340DFBE0-675C-434D-903E-A354FC5DCA78}">
      <dgm:prSet/>
      <dgm:spPr/>
      <dgm:t>
        <a:bodyPr/>
        <a:lstStyle/>
        <a:p>
          <a:endParaRPr lang="en-US" sz="3200"/>
        </a:p>
      </dgm:t>
    </dgm:pt>
    <dgm:pt modelId="{FE1B3922-2AD2-5346-89FC-97D097897FCD}" type="sibTrans" cxnId="{340DFBE0-675C-434D-903E-A354FC5DCA78}">
      <dgm:prSet/>
      <dgm:spPr/>
      <dgm:t>
        <a:bodyPr/>
        <a:lstStyle/>
        <a:p>
          <a:endParaRPr lang="en-US" sz="3200"/>
        </a:p>
      </dgm:t>
    </dgm:pt>
    <dgm:pt modelId="{1D53F0C9-4CBD-3848-A01F-AECBE3352638}">
      <dgm:prSet phldrT="[Text]" custT="1"/>
      <dgm:spPr/>
      <dgm:t>
        <a:bodyPr/>
        <a:lstStyle/>
        <a:p>
          <a:r>
            <a:rPr lang="en-US" sz="2400" b="1" dirty="0"/>
            <a:t>Firm Demographics</a:t>
          </a:r>
        </a:p>
      </dgm:t>
    </dgm:pt>
    <dgm:pt modelId="{A48F1B5A-7E4B-4744-907D-8264E494EE03}" type="parTrans" cxnId="{9C558514-CB33-364F-BF62-95B0930A83AF}">
      <dgm:prSet/>
      <dgm:spPr/>
      <dgm:t>
        <a:bodyPr/>
        <a:lstStyle/>
        <a:p>
          <a:endParaRPr lang="en-US" sz="3200"/>
        </a:p>
      </dgm:t>
    </dgm:pt>
    <dgm:pt modelId="{D2674E14-834A-A94A-AA00-52A5F6F54B27}" type="sibTrans" cxnId="{9C558514-CB33-364F-BF62-95B0930A83AF}">
      <dgm:prSet/>
      <dgm:spPr/>
      <dgm:t>
        <a:bodyPr/>
        <a:lstStyle/>
        <a:p>
          <a:endParaRPr lang="en-US" sz="3200"/>
        </a:p>
      </dgm:t>
    </dgm:pt>
    <dgm:pt modelId="{73C803F0-4204-234D-8045-208822658C2D}">
      <dgm:prSet phldrT="[Text]" custT="1"/>
      <dgm:spPr/>
      <dgm:t>
        <a:bodyPr/>
        <a:lstStyle/>
        <a:p>
          <a:r>
            <a:rPr lang="en-US" sz="2400" b="1" dirty="0"/>
            <a:t>Company Culture</a:t>
          </a:r>
        </a:p>
      </dgm:t>
    </dgm:pt>
    <dgm:pt modelId="{2E5BA8C9-C766-3740-B748-142C37792A25}" type="parTrans" cxnId="{09578303-9F88-5341-A633-496E727DFDC8}">
      <dgm:prSet/>
      <dgm:spPr/>
      <dgm:t>
        <a:bodyPr/>
        <a:lstStyle/>
        <a:p>
          <a:endParaRPr lang="en-US" sz="3200"/>
        </a:p>
      </dgm:t>
    </dgm:pt>
    <dgm:pt modelId="{C1D524A1-FA4F-1043-AF47-7BD54E0CCB00}" type="sibTrans" cxnId="{09578303-9F88-5341-A633-496E727DFDC8}">
      <dgm:prSet/>
      <dgm:spPr/>
      <dgm:t>
        <a:bodyPr/>
        <a:lstStyle/>
        <a:p>
          <a:endParaRPr lang="en-US" sz="3200"/>
        </a:p>
      </dgm:t>
    </dgm:pt>
    <dgm:pt modelId="{CFDE15B0-B6A7-BC42-9222-630E7DA571A0}">
      <dgm:prSet phldrT="[Text]" custT="1"/>
      <dgm:spPr/>
      <dgm:t>
        <a:bodyPr/>
        <a:lstStyle/>
        <a:p>
          <a:r>
            <a:rPr lang="en-US" sz="2400" b="1" dirty="0"/>
            <a:t>Usage Behaviors</a:t>
          </a:r>
        </a:p>
      </dgm:t>
    </dgm:pt>
    <dgm:pt modelId="{11D67E8F-47EB-6242-B2F6-45DDAE427FC0}" type="parTrans" cxnId="{A1E64F4E-72E3-3D48-A2D1-3C29AEECCC5B}">
      <dgm:prSet/>
      <dgm:spPr/>
      <dgm:t>
        <a:bodyPr/>
        <a:lstStyle/>
        <a:p>
          <a:endParaRPr lang="en-US" sz="3200"/>
        </a:p>
      </dgm:t>
    </dgm:pt>
    <dgm:pt modelId="{C7746A8B-6393-0A4B-9707-2182732153A7}" type="sibTrans" cxnId="{A1E64F4E-72E3-3D48-A2D1-3C29AEECCC5B}">
      <dgm:prSet/>
      <dgm:spPr/>
      <dgm:t>
        <a:bodyPr/>
        <a:lstStyle/>
        <a:p>
          <a:endParaRPr lang="en-US" sz="3200"/>
        </a:p>
      </dgm:t>
    </dgm:pt>
    <dgm:pt modelId="{69729B11-4522-A24C-975A-528F72D5FF58}">
      <dgm:prSet phldrT="[Text]" custT="1"/>
      <dgm:spPr/>
      <dgm:t>
        <a:bodyPr/>
        <a:lstStyle/>
        <a:p>
          <a:r>
            <a:rPr lang="en-US" sz="1800" b="1" dirty="0"/>
            <a:t>Number of employees</a:t>
          </a:r>
        </a:p>
        <a:p>
          <a:r>
            <a:rPr lang="en-US" sz="1800" b="1" dirty="0"/>
            <a:t>Sales Volume</a:t>
          </a:r>
        </a:p>
        <a:p>
          <a:r>
            <a:rPr lang="en-US" sz="1800" b="1" dirty="0"/>
            <a:t>Number of Locations</a:t>
          </a:r>
        </a:p>
        <a:p>
          <a:r>
            <a:rPr lang="en-US" sz="1800" b="1" dirty="0"/>
            <a:t>Years in business</a:t>
          </a:r>
        </a:p>
        <a:p>
          <a:r>
            <a:rPr lang="en-US" sz="1800" b="1" dirty="0"/>
            <a:t>Financial situation</a:t>
          </a:r>
        </a:p>
      </dgm:t>
    </dgm:pt>
    <dgm:pt modelId="{E60D6470-D762-C84D-B208-AEA2C891B4B0}" type="parTrans" cxnId="{BF67C59B-810D-D549-B84E-42D0AEF22A1B}">
      <dgm:prSet/>
      <dgm:spPr/>
      <dgm:t>
        <a:bodyPr/>
        <a:lstStyle/>
        <a:p>
          <a:endParaRPr lang="en-US" sz="3200"/>
        </a:p>
      </dgm:t>
    </dgm:pt>
    <dgm:pt modelId="{8FB24A41-5C4D-7944-9441-240C2CC96EFE}" type="sibTrans" cxnId="{BF67C59B-810D-D549-B84E-42D0AEF22A1B}">
      <dgm:prSet/>
      <dgm:spPr/>
      <dgm:t>
        <a:bodyPr/>
        <a:lstStyle/>
        <a:p>
          <a:endParaRPr lang="en-US" sz="3200"/>
        </a:p>
      </dgm:t>
    </dgm:pt>
    <dgm:pt modelId="{8A71B225-25D4-794A-AA3A-74795B364379}">
      <dgm:prSet phldrT="[Text]" custT="1"/>
      <dgm:spPr/>
      <dgm:t>
        <a:bodyPr/>
        <a:lstStyle/>
        <a:p>
          <a:r>
            <a:rPr lang="en-US" sz="1800" b="1" dirty="0"/>
            <a:t>Business sophistication</a:t>
          </a:r>
        </a:p>
        <a:p>
          <a:r>
            <a:rPr lang="en-US" sz="1800" b="1" dirty="0"/>
            <a:t>Growth orientation</a:t>
          </a:r>
        </a:p>
        <a:p>
          <a:r>
            <a:rPr lang="en-US" sz="1800" b="1" dirty="0"/>
            <a:t>Innovativeness</a:t>
          </a:r>
        </a:p>
        <a:p>
          <a:r>
            <a:rPr lang="en-US" sz="1800" b="1" dirty="0"/>
            <a:t>Technology</a:t>
          </a:r>
        </a:p>
        <a:p>
          <a:r>
            <a:rPr lang="en-US" sz="1800" b="1" dirty="0"/>
            <a:t>Decision making</a:t>
          </a:r>
        </a:p>
      </dgm:t>
    </dgm:pt>
    <dgm:pt modelId="{BB44D8AC-5391-F34B-A828-0A68D890EE32}" type="parTrans" cxnId="{08753E9E-4F6D-3C4E-836A-33770A1D29CF}">
      <dgm:prSet/>
      <dgm:spPr/>
      <dgm:t>
        <a:bodyPr/>
        <a:lstStyle/>
        <a:p>
          <a:endParaRPr lang="en-US" sz="3200"/>
        </a:p>
      </dgm:t>
    </dgm:pt>
    <dgm:pt modelId="{089A1B7B-009A-0C4F-A0AA-E9BE11B4EBBE}" type="sibTrans" cxnId="{08753E9E-4F6D-3C4E-836A-33770A1D29CF}">
      <dgm:prSet/>
      <dgm:spPr/>
      <dgm:t>
        <a:bodyPr/>
        <a:lstStyle/>
        <a:p>
          <a:endParaRPr lang="en-US" sz="3200"/>
        </a:p>
      </dgm:t>
    </dgm:pt>
    <dgm:pt modelId="{571E8A29-26CB-8849-A9E0-A3E3FA63B0AF}">
      <dgm:prSet phldrT="[Text]" custT="1"/>
      <dgm:spPr/>
      <dgm:t>
        <a:bodyPr/>
        <a:lstStyle/>
        <a:p>
          <a:r>
            <a:rPr lang="en-US" sz="1800" b="1" dirty="0"/>
            <a:t>Application</a:t>
          </a:r>
        </a:p>
        <a:p>
          <a:r>
            <a:rPr lang="en-US" sz="1800" b="1" dirty="0"/>
            <a:t>Quantity</a:t>
          </a:r>
        </a:p>
        <a:p>
          <a:r>
            <a:rPr lang="en-US" sz="1800" b="1" dirty="0"/>
            <a:t>Time</a:t>
          </a:r>
          <a:r>
            <a:rPr lang="en-US" sz="1800" b="1" baseline="0" dirty="0"/>
            <a:t> of purchase</a:t>
          </a:r>
        </a:p>
        <a:p>
          <a:r>
            <a:rPr lang="en-US" sz="1800" b="1" baseline="0" dirty="0"/>
            <a:t>Frequency of purchase</a:t>
          </a:r>
        </a:p>
        <a:p>
          <a:r>
            <a:rPr lang="en-US" sz="1800" b="1" baseline="0" dirty="0"/>
            <a:t>Users</a:t>
          </a:r>
          <a:endParaRPr lang="en-US" sz="1800" b="1" dirty="0"/>
        </a:p>
      </dgm:t>
    </dgm:pt>
    <dgm:pt modelId="{C0697C84-A6A0-A048-A546-E9878C6F29F5}" type="parTrans" cxnId="{7591735E-D3B1-D64B-9287-C2096E021853}">
      <dgm:prSet/>
      <dgm:spPr/>
      <dgm:t>
        <a:bodyPr/>
        <a:lstStyle/>
        <a:p>
          <a:endParaRPr lang="en-US" sz="3200"/>
        </a:p>
      </dgm:t>
    </dgm:pt>
    <dgm:pt modelId="{81D33ED2-A744-624C-A986-CAAC5475D26D}" type="sibTrans" cxnId="{7591735E-D3B1-D64B-9287-C2096E021853}">
      <dgm:prSet/>
      <dgm:spPr/>
      <dgm:t>
        <a:bodyPr/>
        <a:lstStyle/>
        <a:p>
          <a:endParaRPr lang="en-US" sz="3200"/>
        </a:p>
      </dgm:t>
    </dgm:pt>
    <dgm:pt modelId="{56E34A92-62F8-1842-8C4B-29F070103C9E}" type="pres">
      <dgm:prSet presAssocID="{489336A2-BE0D-B443-A6E8-F6BF229D13CC}" presName="hierChild1" presStyleCnt="0">
        <dgm:presLayoutVars>
          <dgm:orgChart val="1"/>
          <dgm:chPref val="1"/>
          <dgm:dir/>
          <dgm:animOne val="branch"/>
          <dgm:animLvl val="lvl"/>
          <dgm:resizeHandles/>
        </dgm:presLayoutVars>
      </dgm:prSet>
      <dgm:spPr/>
    </dgm:pt>
    <dgm:pt modelId="{67864D2E-2BD5-D642-B684-02DD58CA65ED}" type="pres">
      <dgm:prSet presAssocID="{6540115B-55A0-1C45-BF05-050D96AD2C71}" presName="hierRoot1" presStyleCnt="0">
        <dgm:presLayoutVars>
          <dgm:hierBranch val="init"/>
        </dgm:presLayoutVars>
      </dgm:prSet>
      <dgm:spPr/>
    </dgm:pt>
    <dgm:pt modelId="{926E3AD5-2B9D-D94C-928A-520D01E38C3A}" type="pres">
      <dgm:prSet presAssocID="{6540115B-55A0-1C45-BF05-050D96AD2C71}" presName="rootComposite1" presStyleCnt="0"/>
      <dgm:spPr/>
    </dgm:pt>
    <dgm:pt modelId="{F3231FE0-4A02-9641-86AB-DB7E98716228}" type="pres">
      <dgm:prSet presAssocID="{6540115B-55A0-1C45-BF05-050D96AD2C71}" presName="rootText1" presStyleLbl="node0" presStyleIdx="0" presStyleCnt="1" custScaleX="287885" custScaleY="219767">
        <dgm:presLayoutVars>
          <dgm:chPref val="3"/>
        </dgm:presLayoutVars>
      </dgm:prSet>
      <dgm:spPr/>
    </dgm:pt>
    <dgm:pt modelId="{9CCBFDC4-D04D-4F4E-9173-492B66E9938E}" type="pres">
      <dgm:prSet presAssocID="{6540115B-55A0-1C45-BF05-050D96AD2C71}" presName="rootConnector1" presStyleLbl="node1" presStyleIdx="0" presStyleCnt="0"/>
      <dgm:spPr/>
    </dgm:pt>
    <dgm:pt modelId="{CB015E7B-FF55-C14F-8850-487840E64DA3}" type="pres">
      <dgm:prSet presAssocID="{6540115B-55A0-1C45-BF05-050D96AD2C71}" presName="hierChild2" presStyleCnt="0"/>
      <dgm:spPr/>
    </dgm:pt>
    <dgm:pt modelId="{809611CB-AA65-7C4F-BEA4-0BD7746B92DE}" type="pres">
      <dgm:prSet presAssocID="{A48F1B5A-7E4B-4744-907D-8264E494EE03}" presName="Name37" presStyleLbl="parChTrans1D2" presStyleIdx="0" presStyleCnt="3"/>
      <dgm:spPr/>
    </dgm:pt>
    <dgm:pt modelId="{24D21B9E-2D4C-0545-9B9A-9D9AE871A0B5}" type="pres">
      <dgm:prSet presAssocID="{1D53F0C9-4CBD-3848-A01F-AECBE3352638}" presName="hierRoot2" presStyleCnt="0">
        <dgm:presLayoutVars>
          <dgm:hierBranch val="init"/>
        </dgm:presLayoutVars>
      </dgm:prSet>
      <dgm:spPr/>
    </dgm:pt>
    <dgm:pt modelId="{A4B21D86-D4FD-314C-AB21-3FE492DA9608}" type="pres">
      <dgm:prSet presAssocID="{1D53F0C9-4CBD-3848-A01F-AECBE3352638}" presName="rootComposite" presStyleCnt="0"/>
      <dgm:spPr/>
    </dgm:pt>
    <dgm:pt modelId="{7162E440-BB52-C147-BD26-9B6F1B0A80D6}" type="pres">
      <dgm:prSet presAssocID="{1D53F0C9-4CBD-3848-A01F-AECBE3352638}" presName="rootText" presStyleLbl="node2" presStyleIdx="0" presStyleCnt="3" custScaleX="166579">
        <dgm:presLayoutVars>
          <dgm:chPref val="3"/>
        </dgm:presLayoutVars>
      </dgm:prSet>
      <dgm:spPr/>
    </dgm:pt>
    <dgm:pt modelId="{8B321C9B-3E73-BB47-B95E-25CB3AA4F8D7}" type="pres">
      <dgm:prSet presAssocID="{1D53F0C9-4CBD-3848-A01F-AECBE3352638}" presName="rootConnector" presStyleLbl="node2" presStyleIdx="0" presStyleCnt="3"/>
      <dgm:spPr/>
    </dgm:pt>
    <dgm:pt modelId="{C6FC1FB7-174D-224D-9EE4-FE7C23700C05}" type="pres">
      <dgm:prSet presAssocID="{1D53F0C9-4CBD-3848-A01F-AECBE3352638}" presName="hierChild4" presStyleCnt="0"/>
      <dgm:spPr/>
    </dgm:pt>
    <dgm:pt modelId="{76AD7BBC-8E68-1345-B7AC-3F042098543A}" type="pres">
      <dgm:prSet presAssocID="{E60D6470-D762-C84D-B208-AEA2C891B4B0}" presName="Name37" presStyleLbl="parChTrans1D3" presStyleIdx="0" presStyleCnt="3"/>
      <dgm:spPr/>
    </dgm:pt>
    <dgm:pt modelId="{4263888D-0161-1D42-B142-F26A7891E53A}" type="pres">
      <dgm:prSet presAssocID="{69729B11-4522-A24C-975A-528F72D5FF58}" presName="hierRoot2" presStyleCnt="0">
        <dgm:presLayoutVars>
          <dgm:hierBranch val="init"/>
        </dgm:presLayoutVars>
      </dgm:prSet>
      <dgm:spPr/>
    </dgm:pt>
    <dgm:pt modelId="{FB245446-2511-AE4D-9883-CDFB5BD7205D}" type="pres">
      <dgm:prSet presAssocID="{69729B11-4522-A24C-975A-528F72D5FF58}" presName="rootComposite" presStyleCnt="0"/>
      <dgm:spPr/>
    </dgm:pt>
    <dgm:pt modelId="{B99F6A89-F30E-204A-B75F-DED4F501C61A}" type="pres">
      <dgm:prSet presAssocID="{69729B11-4522-A24C-975A-528F72D5FF58}" presName="rootText" presStyleLbl="node3" presStyleIdx="0" presStyleCnt="3" custScaleX="142506" custScaleY="325869">
        <dgm:presLayoutVars>
          <dgm:chPref val="3"/>
        </dgm:presLayoutVars>
      </dgm:prSet>
      <dgm:spPr/>
    </dgm:pt>
    <dgm:pt modelId="{A5820EAC-FF57-E844-91D3-11D4DA2F0B29}" type="pres">
      <dgm:prSet presAssocID="{69729B11-4522-A24C-975A-528F72D5FF58}" presName="rootConnector" presStyleLbl="node3" presStyleIdx="0" presStyleCnt="3"/>
      <dgm:spPr/>
    </dgm:pt>
    <dgm:pt modelId="{44B39963-8CCF-EF40-B6FE-5BE75B9D166C}" type="pres">
      <dgm:prSet presAssocID="{69729B11-4522-A24C-975A-528F72D5FF58}" presName="hierChild4" presStyleCnt="0"/>
      <dgm:spPr/>
    </dgm:pt>
    <dgm:pt modelId="{30389260-4CF7-D64F-906D-8B31A89FC3AD}" type="pres">
      <dgm:prSet presAssocID="{69729B11-4522-A24C-975A-528F72D5FF58}" presName="hierChild5" presStyleCnt="0"/>
      <dgm:spPr/>
    </dgm:pt>
    <dgm:pt modelId="{DE18C38E-BE78-FE47-BFDC-C5E67934A464}" type="pres">
      <dgm:prSet presAssocID="{1D53F0C9-4CBD-3848-A01F-AECBE3352638}" presName="hierChild5" presStyleCnt="0"/>
      <dgm:spPr/>
    </dgm:pt>
    <dgm:pt modelId="{2A6A4263-11DF-7C48-B773-E16BA9F5D107}" type="pres">
      <dgm:prSet presAssocID="{2E5BA8C9-C766-3740-B748-142C37792A25}" presName="Name37" presStyleLbl="parChTrans1D2" presStyleIdx="1" presStyleCnt="3"/>
      <dgm:spPr/>
    </dgm:pt>
    <dgm:pt modelId="{08010191-1D5A-8F44-B18E-4DD4C40C2047}" type="pres">
      <dgm:prSet presAssocID="{73C803F0-4204-234D-8045-208822658C2D}" presName="hierRoot2" presStyleCnt="0">
        <dgm:presLayoutVars>
          <dgm:hierBranch val="init"/>
        </dgm:presLayoutVars>
      </dgm:prSet>
      <dgm:spPr/>
    </dgm:pt>
    <dgm:pt modelId="{25FA15B2-497C-BB41-AB70-6DF064A20E2C}" type="pres">
      <dgm:prSet presAssocID="{73C803F0-4204-234D-8045-208822658C2D}" presName="rootComposite" presStyleCnt="0"/>
      <dgm:spPr/>
    </dgm:pt>
    <dgm:pt modelId="{24080251-BD43-BB4A-A4DE-C44601C0BDEE}" type="pres">
      <dgm:prSet presAssocID="{73C803F0-4204-234D-8045-208822658C2D}" presName="rootText" presStyleLbl="node2" presStyleIdx="1" presStyleCnt="3" custScaleX="113999">
        <dgm:presLayoutVars>
          <dgm:chPref val="3"/>
        </dgm:presLayoutVars>
      </dgm:prSet>
      <dgm:spPr/>
    </dgm:pt>
    <dgm:pt modelId="{33D5652D-6A6E-4A43-963A-989088E009DE}" type="pres">
      <dgm:prSet presAssocID="{73C803F0-4204-234D-8045-208822658C2D}" presName="rootConnector" presStyleLbl="node2" presStyleIdx="1" presStyleCnt="3"/>
      <dgm:spPr/>
    </dgm:pt>
    <dgm:pt modelId="{58B4522B-B85A-094D-8B6E-CDF8A4956D11}" type="pres">
      <dgm:prSet presAssocID="{73C803F0-4204-234D-8045-208822658C2D}" presName="hierChild4" presStyleCnt="0"/>
      <dgm:spPr/>
    </dgm:pt>
    <dgm:pt modelId="{3274E02A-D864-AD4B-B21F-599B39663B9F}" type="pres">
      <dgm:prSet presAssocID="{BB44D8AC-5391-F34B-A828-0A68D890EE32}" presName="Name37" presStyleLbl="parChTrans1D3" presStyleIdx="1" presStyleCnt="3"/>
      <dgm:spPr/>
    </dgm:pt>
    <dgm:pt modelId="{B106C2B6-8C93-DB44-A5FD-0A44FB1554A8}" type="pres">
      <dgm:prSet presAssocID="{8A71B225-25D4-794A-AA3A-74795B364379}" presName="hierRoot2" presStyleCnt="0">
        <dgm:presLayoutVars>
          <dgm:hierBranch val="init"/>
        </dgm:presLayoutVars>
      </dgm:prSet>
      <dgm:spPr/>
    </dgm:pt>
    <dgm:pt modelId="{7C8049DE-99FB-7B4B-AACE-F75128E1E67D}" type="pres">
      <dgm:prSet presAssocID="{8A71B225-25D4-794A-AA3A-74795B364379}" presName="rootComposite" presStyleCnt="0"/>
      <dgm:spPr/>
    </dgm:pt>
    <dgm:pt modelId="{2CCAD626-63BD-FD45-B154-5B932DBF09E1}" type="pres">
      <dgm:prSet presAssocID="{8A71B225-25D4-794A-AA3A-74795B364379}" presName="rootText" presStyleLbl="node3" presStyleIdx="1" presStyleCnt="3" custScaleX="160672" custScaleY="290626">
        <dgm:presLayoutVars>
          <dgm:chPref val="3"/>
        </dgm:presLayoutVars>
      </dgm:prSet>
      <dgm:spPr/>
    </dgm:pt>
    <dgm:pt modelId="{30B4BB44-3EB0-1B4B-88B0-0D5B9CE85BF5}" type="pres">
      <dgm:prSet presAssocID="{8A71B225-25D4-794A-AA3A-74795B364379}" presName="rootConnector" presStyleLbl="node3" presStyleIdx="1" presStyleCnt="3"/>
      <dgm:spPr/>
    </dgm:pt>
    <dgm:pt modelId="{B693D8D8-3FE1-0644-B112-B394CB95651A}" type="pres">
      <dgm:prSet presAssocID="{8A71B225-25D4-794A-AA3A-74795B364379}" presName="hierChild4" presStyleCnt="0"/>
      <dgm:spPr/>
    </dgm:pt>
    <dgm:pt modelId="{849D1CCC-DA28-854E-AEC1-77AA6744D9EE}" type="pres">
      <dgm:prSet presAssocID="{8A71B225-25D4-794A-AA3A-74795B364379}" presName="hierChild5" presStyleCnt="0"/>
      <dgm:spPr/>
    </dgm:pt>
    <dgm:pt modelId="{65EDB57D-04AD-6441-8956-8A6666F0C4F6}" type="pres">
      <dgm:prSet presAssocID="{73C803F0-4204-234D-8045-208822658C2D}" presName="hierChild5" presStyleCnt="0"/>
      <dgm:spPr/>
    </dgm:pt>
    <dgm:pt modelId="{28E31C9A-6B30-044F-9042-D50F0457645C}" type="pres">
      <dgm:prSet presAssocID="{11D67E8F-47EB-6242-B2F6-45DDAE427FC0}" presName="Name37" presStyleLbl="parChTrans1D2" presStyleIdx="2" presStyleCnt="3"/>
      <dgm:spPr/>
    </dgm:pt>
    <dgm:pt modelId="{92D19DBC-3750-2049-BD0A-D549A2E38700}" type="pres">
      <dgm:prSet presAssocID="{CFDE15B0-B6A7-BC42-9222-630E7DA571A0}" presName="hierRoot2" presStyleCnt="0">
        <dgm:presLayoutVars>
          <dgm:hierBranch val="init"/>
        </dgm:presLayoutVars>
      </dgm:prSet>
      <dgm:spPr/>
    </dgm:pt>
    <dgm:pt modelId="{4EB79726-46DF-EE4D-B9C8-2B06E0A30913}" type="pres">
      <dgm:prSet presAssocID="{CFDE15B0-B6A7-BC42-9222-630E7DA571A0}" presName="rootComposite" presStyleCnt="0"/>
      <dgm:spPr/>
    </dgm:pt>
    <dgm:pt modelId="{A6DAA1BD-88A4-B54E-B9BA-573384A36B24}" type="pres">
      <dgm:prSet presAssocID="{CFDE15B0-B6A7-BC42-9222-630E7DA571A0}" presName="rootText" presStyleLbl="node2" presStyleIdx="2" presStyleCnt="3" custScaleX="113999">
        <dgm:presLayoutVars>
          <dgm:chPref val="3"/>
        </dgm:presLayoutVars>
      </dgm:prSet>
      <dgm:spPr/>
    </dgm:pt>
    <dgm:pt modelId="{8F279395-B774-D94C-B3CB-39A66C016483}" type="pres">
      <dgm:prSet presAssocID="{CFDE15B0-B6A7-BC42-9222-630E7DA571A0}" presName="rootConnector" presStyleLbl="node2" presStyleIdx="2" presStyleCnt="3"/>
      <dgm:spPr/>
    </dgm:pt>
    <dgm:pt modelId="{59D37086-A6E6-DE4A-BB6F-BDBA3DA963FC}" type="pres">
      <dgm:prSet presAssocID="{CFDE15B0-B6A7-BC42-9222-630E7DA571A0}" presName="hierChild4" presStyleCnt="0"/>
      <dgm:spPr/>
    </dgm:pt>
    <dgm:pt modelId="{65BAACED-3B88-F64F-9222-5E8D8E98E0AA}" type="pres">
      <dgm:prSet presAssocID="{C0697C84-A6A0-A048-A546-E9878C6F29F5}" presName="Name37" presStyleLbl="parChTrans1D3" presStyleIdx="2" presStyleCnt="3"/>
      <dgm:spPr/>
    </dgm:pt>
    <dgm:pt modelId="{ACD1BC1A-418A-4E41-B67E-A1F9B5979168}" type="pres">
      <dgm:prSet presAssocID="{571E8A29-26CB-8849-A9E0-A3E3FA63B0AF}" presName="hierRoot2" presStyleCnt="0">
        <dgm:presLayoutVars>
          <dgm:hierBranch val="init"/>
        </dgm:presLayoutVars>
      </dgm:prSet>
      <dgm:spPr/>
    </dgm:pt>
    <dgm:pt modelId="{40CA2815-6714-A542-9A77-E94C5320486A}" type="pres">
      <dgm:prSet presAssocID="{571E8A29-26CB-8849-A9E0-A3E3FA63B0AF}" presName="rootComposite" presStyleCnt="0"/>
      <dgm:spPr/>
    </dgm:pt>
    <dgm:pt modelId="{F097BEDF-7192-8143-A3C6-BE11D8889665}" type="pres">
      <dgm:prSet presAssocID="{571E8A29-26CB-8849-A9E0-A3E3FA63B0AF}" presName="rootText" presStyleLbl="node3" presStyleIdx="2" presStyleCnt="3" custScaleX="127159" custScaleY="313562">
        <dgm:presLayoutVars>
          <dgm:chPref val="3"/>
        </dgm:presLayoutVars>
      </dgm:prSet>
      <dgm:spPr/>
    </dgm:pt>
    <dgm:pt modelId="{CFDB56D1-0E37-0D4F-86FF-1A972CCA43D9}" type="pres">
      <dgm:prSet presAssocID="{571E8A29-26CB-8849-A9E0-A3E3FA63B0AF}" presName="rootConnector" presStyleLbl="node3" presStyleIdx="2" presStyleCnt="3"/>
      <dgm:spPr/>
    </dgm:pt>
    <dgm:pt modelId="{C374C407-6B55-984F-AE59-40EC5EB0A0E0}" type="pres">
      <dgm:prSet presAssocID="{571E8A29-26CB-8849-A9E0-A3E3FA63B0AF}" presName="hierChild4" presStyleCnt="0"/>
      <dgm:spPr/>
    </dgm:pt>
    <dgm:pt modelId="{B42F9F18-4130-6244-9F97-20AA2D8AD7FA}" type="pres">
      <dgm:prSet presAssocID="{571E8A29-26CB-8849-A9E0-A3E3FA63B0AF}" presName="hierChild5" presStyleCnt="0"/>
      <dgm:spPr/>
    </dgm:pt>
    <dgm:pt modelId="{9F8F354A-C85E-FE49-9465-F708B344D525}" type="pres">
      <dgm:prSet presAssocID="{CFDE15B0-B6A7-BC42-9222-630E7DA571A0}" presName="hierChild5" presStyleCnt="0"/>
      <dgm:spPr/>
    </dgm:pt>
    <dgm:pt modelId="{21E147E8-1CE9-594E-8728-56AD1DCC9952}" type="pres">
      <dgm:prSet presAssocID="{6540115B-55A0-1C45-BF05-050D96AD2C71}" presName="hierChild3" presStyleCnt="0"/>
      <dgm:spPr/>
    </dgm:pt>
  </dgm:ptLst>
  <dgm:cxnLst>
    <dgm:cxn modelId="{09578303-9F88-5341-A633-496E727DFDC8}" srcId="{6540115B-55A0-1C45-BF05-050D96AD2C71}" destId="{73C803F0-4204-234D-8045-208822658C2D}" srcOrd="1" destOrd="0" parTransId="{2E5BA8C9-C766-3740-B748-142C37792A25}" sibTransId="{C1D524A1-FA4F-1043-AF47-7BD54E0CCB00}"/>
    <dgm:cxn modelId="{C9ED4408-2765-9B42-A8E6-63A8640B389B}" type="presOf" srcId="{A48F1B5A-7E4B-4744-907D-8264E494EE03}" destId="{809611CB-AA65-7C4F-BEA4-0BD7746B92DE}" srcOrd="0" destOrd="0" presId="urn:microsoft.com/office/officeart/2005/8/layout/orgChart1"/>
    <dgm:cxn modelId="{114CC80C-4DCA-4B44-904B-C2051D559342}" type="presOf" srcId="{1D53F0C9-4CBD-3848-A01F-AECBE3352638}" destId="{8B321C9B-3E73-BB47-B95E-25CB3AA4F8D7}" srcOrd="1" destOrd="0" presId="urn:microsoft.com/office/officeart/2005/8/layout/orgChart1"/>
    <dgm:cxn modelId="{A450020E-3EE4-EF45-B17D-9C4182E8D1C3}" type="presOf" srcId="{69729B11-4522-A24C-975A-528F72D5FF58}" destId="{A5820EAC-FF57-E844-91D3-11D4DA2F0B29}" srcOrd="1" destOrd="0" presId="urn:microsoft.com/office/officeart/2005/8/layout/orgChart1"/>
    <dgm:cxn modelId="{FCA80412-2EAB-7C48-BC10-D34DCA179C93}" type="presOf" srcId="{BB44D8AC-5391-F34B-A828-0A68D890EE32}" destId="{3274E02A-D864-AD4B-B21F-599B39663B9F}" srcOrd="0" destOrd="0" presId="urn:microsoft.com/office/officeart/2005/8/layout/orgChart1"/>
    <dgm:cxn modelId="{9C558514-CB33-364F-BF62-95B0930A83AF}" srcId="{6540115B-55A0-1C45-BF05-050D96AD2C71}" destId="{1D53F0C9-4CBD-3848-A01F-AECBE3352638}" srcOrd="0" destOrd="0" parTransId="{A48F1B5A-7E4B-4744-907D-8264E494EE03}" sibTransId="{D2674E14-834A-A94A-AA00-52A5F6F54B27}"/>
    <dgm:cxn modelId="{5C407423-43D5-C549-8E15-3BD0EF854F2D}" type="presOf" srcId="{6540115B-55A0-1C45-BF05-050D96AD2C71}" destId="{9CCBFDC4-D04D-4F4E-9173-492B66E9938E}" srcOrd="1" destOrd="0" presId="urn:microsoft.com/office/officeart/2005/8/layout/orgChart1"/>
    <dgm:cxn modelId="{7F509434-37EB-2844-B511-F552F6E419F8}" type="presOf" srcId="{8A71B225-25D4-794A-AA3A-74795B364379}" destId="{30B4BB44-3EB0-1B4B-88B0-0D5B9CE85BF5}" srcOrd="1" destOrd="0" presId="urn:microsoft.com/office/officeart/2005/8/layout/orgChart1"/>
    <dgm:cxn modelId="{97AEF73A-879A-414E-96C0-E5378204E4EA}" type="presOf" srcId="{E60D6470-D762-C84D-B208-AEA2C891B4B0}" destId="{76AD7BBC-8E68-1345-B7AC-3F042098543A}" srcOrd="0" destOrd="0" presId="urn:microsoft.com/office/officeart/2005/8/layout/orgChart1"/>
    <dgm:cxn modelId="{3D5CBE40-A594-AA4C-A6F7-5A242CE0121E}" type="presOf" srcId="{8A71B225-25D4-794A-AA3A-74795B364379}" destId="{2CCAD626-63BD-FD45-B154-5B932DBF09E1}" srcOrd="0" destOrd="0" presId="urn:microsoft.com/office/officeart/2005/8/layout/orgChart1"/>
    <dgm:cxn modelId="{97AACD4D-7EC2-C644-8383-C77F0311DBB4}" type="presOf" srcId="{69729B11-4522-A24C-975A-528F72D5FF58}" destId="{B99F6A89-F30E-204A-B75F-DED4F501C61A}" srcOrd="0" destOrd="0" presId="urn:microsoft.com/office/officeart/2005/8/layout/orgChart1"/>
    <dgm:cxn modelId="{C8FF204E-E7C7-F640-A257-B1A53B08C2C2}" type="presOf" srcId="{571E8A29-26CB-8849-A9E0-A3E3FA63B0AF}" destId="{CFDB56D1-0E37-0D4F-86FF-1A972CCA43D9}" srcOrd="1" destOrd="0" presId="urn:microsoft.com/office/officeart/2005/8/layout/orgChart1"/>
    <dgm:cxn modelId="{A1E64F4E-72E3-3D48-A2D1-3C29AEECCC5B}" srcId="{6540115B-55A0-1C45-BF05-050D96AD2C71}" destId="{CFDE15B0-B6A7-BC42-9222-630E7DA571A0}" srcOrd="2" destOrd="0" parTransId="{11D67E8F-47EB-6242-B2F6-45DDAE427FC0}" sibTransId="{C7746A8B-6393-0A4B-9707-2182732153A7}"/>
    <dgm:cxn modelId="{EE80EB54-C94C-6948-B72C-D7436582BB1C}" type="presOf" srcId="{73C803F0-4204-234D-8045-208822658C2D}" destId="{24080251-BD43-BB4A-A4DE-C44601C0BDEE}" srcOrd="0" destOrd="0" presId="urn:microsoft.com/office/officeart/2005/8/layout/orgChart1"/>
    <dgm:cxn modelId="{A7330255-EB5C-0849-A385-579A8761CC40}" type="presOf" srcId="{6540115B-55A0-1C45-BF05-050D96AD2C71}" destId="{F3231FE0-4A02-9641-86AB-DB7E98716228}" srcOrd="0" destOrd="0" presId="urn:microsoft.com/office/officeart/2005/8/layout/orgChart1"/>
    <dgm:cxn modelId="{7591735E-D3B1-D64B-9287-C2096E021853}" srcId="{CFDE15B0-B6A7-BC42-9222-630E7DA571A0}" destId="{571E8A29-26CB-8849-A9E0-A3E3FA63B0AF}" srcOrd="0" destOrd="0" parTransId="{C0697C84-A6A0-A048-A546-E9878C6F29F5}" sibTransId="{81D33ED2-A744-624C-A986-CAAC5475D26D}"/>
    <dgm:cxn modelId="{0B1E2582-D718-3B41-92B0-4C101567DC7C}" type="presOf" srcId="{571E8A29-26CB-8849-A9E0-A3E3FA63B0AF}" destId="{F097BEDF-7192-8143-A3C6-BE11D8889665}" srcOrd="0" destOrd="0" presId="urn:microsoft.com/office/officeart/2005/8/layout/orgChart1"/>
    <dgm:cxn modelId="{C769018D-5C0D-2D4F-B8A4-D013CD7BADC9}" type="presOf" srcId="{11D67E8F-47EB-6242-B2F6-45DDAE427FC0}" destId="{28E31C9A-6B30-044F-9042-D50F0457645C}" srcOrd="0" destOrd="0" presId="urn:microsoft.com/office/officeart/2005/8/layout/orgChart1"/>
    <dgm:cxn modelId="{5658A88E-6CD0-0744-A0BD-E140D076A07F}" type="presOf" srcId="{C0697C84-A6A0-A048-A546-E9878C6F29F5}" destId="{65BAACED-3B88-F64F-9222-5E8D8E98E0AA}" srcOrd="0" destOrd="0" presId="urn:microsoft.com/office/officeart/2005/8/layout/orgChart1"/>
    <dgm:cxn modelId="{07BCAC95-1331-2F4D-B1D8-2519A654CF70}" type="presOf" srcId="{2E5BA8C9-C766-3740-B748-142C37792A25}" destId="{2A6A4263-11DF-7C48-B773-E16BA9F5D107}" srcOrd="0" destOrd="0" presId="urn:microsoft.com/office/officeart/2005/8/layout/orgChart1"/>
    <dgm:cxn modelId="{09A58099-2772-824D-B7C1-891193B4BE38}" type="presOf" srcId="{489336A2-BE0D-B443-A6E8-F6BF229D13CC}" destId="{56E34A92-62F8-1842-8C4B-29F070103C9E}" srcOrd="0" destOrd="0" presId="urn:microsoft.com/office/officeart/2005/8/layout/orgChart1"/>
    <dgm:cxn modelId="{13CB309B-3445-614E-81B2-5945BBAAF7A4}" type="presOf" srcId="{CFDE15B0-B6A7-BC42-9222-630E7DA571A0}" destId="{A6DAA1BD-88A4-B54E-B9BA-573384A36B24}" srcOrd="0" destOrd="0" presId="urn:microsoft.com/office/officeart/2005/8/layout/orgChart1"/>
    <dgm:cxn modelId="{BF67C59B-810D-D549-B84E-42D0AEF22A1B}" srcId="{1D53F0C9-4CBD-3848-A01F-AECBE3352638}" destId="{69729B11-4522-A24C-975A-528F72D5FF58}" srcOrd="0" destOrd="0" parTransId="{E60D6470-D762-C84D-B208-AEA2C891B4B0}" sibTransId="{8FB24A41-5C4D-7944-9441-240C2CC96EFE}"/>
    <dgm:cxn modelId="{08753E9E-4F6D-3C4E-836A-33770A1D29CF}" srcId="{73C803F0-4204-234D-8045-208822658C2D}" destId="{8A71B225-25D4-794A-AA3A-74795B364379}" srcOrd="0" destOrd="0" parTransId="{BB44D8AC-5391-F34B-A828-0A68D890EE32}" sibTransId="{089A1B7B-009A-0C4F-A0AA-E9BE11B4EBBE}"/>
    <dgm:cxn modelId="{A1664DB1-6464-0943-91A4-98EF7EA38CBD}" type="presOf" srcId="{CFDE15B0-B6A7-BC42-9222-630E7DA571A0}" destId="{8F279395-B774-D94C-B3CB-39A66C016483}" srcOrd="1" destOrd="0" presId="urn:microsoft.com/office/officeart/2005/8/layout/orgChart1"/>
    <dgm:cxn modelId="{99D77BC4-0602-9C44-9E79-CA68AD8DFE00}" type="presOf" srcId="{1D53F0C9-4CBD-3848-A01F-AECBE3352638}" destId="{7162E440-BB52-C147-BD26-9B6F1B0A80D6}" srcOrd="0" destOrd="0" presId="urn:microsoft.com/office/officeart/2005/8/layout/orgChart1"/>
    <dgm:cxn modelId="{C9C201C6-97FA-8E4A-AA1E-4B755ACFEE7F}" type="presOf" srcId="{73C803F0-4204-234D-8045-208822658C2D}" destId="{33D5652D-6A6E-4A43-963A-989088E009DE}" srcOrd="1" destOrd="0" presId="urn:microsoft.com/office/officeart/2005/8/layout/orgChart1"/>
    <dgm:cxn modelId="{340DFBE0-675C-434D-903E-A354FC5DCA78}" srcId="{489336A2-BE0D-B443-A6E8-F6BF229D13CC}" destId="{6540115B-55A0-1C45-BF05-050D96AD2C71}" srcOrd="0" destOrd="0" parTransId="{CDD582DC-0672-F54B-9081-904046F289DB}" sibTransId="{FE1B3922-2AD2-5346-89FC-97D097897FCD}"/>
    <dgm:cxn modelId="{51E19181-443C-984D-99AB-0A83ABDBAA0E}" type="presParOf" srcId="{56E34A92-62F8-1842-8C4B-29F070103C9E}" destId="{67864D2E-2BD5-D642-B684-02DD58CA65ED}" srcOrd="0" destOrd="0" presId="urn:microsoft.com/office/officeart/2005/8/layout/orgChart1"/>
    <dgm:cxn modelId="{851C1255-FB14-8141-90AA-485A59DC75F7}" type="presParOf" srcId="{67864D2E-2BD5-D642-B684-02DD58CA65ED}" destId="{926E3AD5-2B9D-D94C-928A-520D01E38C3A}" srcOrd="0" destOrd="0" presId="urn:microsoft.com/office/officeart/2005/8/layout/orgChart1"/>
    <dgm:cxn modelId="{837AEBEE-785D-B54A-9101-C4F328784FF1}" type="presParOf" srcId="{926E3AD5-2B9D-D94C-928A-520D01E38C3A}" destId="{F3231FE0-4A02-9641-86AB-DB7E98716228}" srcOrd="0" destOrd="0" presId="urn:microsoft.com/office/officeart/2005/8/layout/orgChart1"/>
    <dgm:cxn modelId="{BE190626-34FD-5E47-9829-9E4430952234}" type="presParOf" srcId="{926E3AD5-2B9D-D94C-928A-520D01E38C3A}" destId="{9CCBFDC4-D04D-4F4E-9173-492B66E9938E}" srcOrd="1" destOrd="0" presId="urn:microsoft.com/office/officeart/2005/8/layout/orgChart1"/>
    <dgm:cxn modelId="{16DEB293-53F1-6040-96B9-205CC75F8D87}" type="presParOf" srcId="{67864D2E-2BD5-D642-B684-02DD58CA65ED}" destId="{CB015E7B-FF55-C14F-8850-487840E64DA3}" srcOrd="1" destOrd="0" presId="urn:microsoft.com/office/officeart/2005/8/layout/orgChart1"/>
    <dgm:cxn modelId="{1E631A0C-C011-0641-A656-366B19F1779F}" type="presParOf" srcId="{CB015E7B-FF55-C14F-8850-487840E64DA3}" destId="{809611CB-AA65-7C4F-BEA4-0BD7746B92DE}" srcOrd="0" destOrd="0" presId="urn:microsoft.com/office/officeart/2005/8/layout/orgChart1"/>
    <dgm:cxn modelId="{67EAAECB-A920-6148-82A7-78AB61E27C4E}" type="presParOf" srcId="{CB015E7B-FF55-C14F-8850-487840E64DA3}" destId="{24D21B9E-2D4C-0545-9B9A-9D9AE871A0B5}" srcOrd="1" destOrd="0" presId="urn:microsoft.com/office/officeart/2005/8/layout/orgChart1"/>
    <dgm:cxn modelId="{163B3B54-5A8B-644F-B871-85FD8E2C27C4}" type="presParOf" srcId="{24D21B9E-2D4C-0545-9B9A-9D9AE871A0B5}" destId="{A4B21D86-D4FD-314C-AB21-3FE492DA9608}" srcOrd="0" destOrd="0" presId="urn:microsoft.com/office/officeart/2005/8/layout/orgChart1"/>
    <dgm:cxn modelId="{31C42D75-45B0-3A47-A192-3151F3B7057C}" type="presParOf" srcId="{A4B21D86-D4FD-314C-AB21-3FE492DA9608}" destId="{7162E440-BB52-C147-BD26-9B6F1B0A80D6}" srcOrd="0" destOrd="0" presId="urn:microsoft.com/office/officeart/2005/8/layout/orgChart1"/>
    <dgm:cxn modelId="{6C733A00-53E3-8742-A6B6-E1DA8D40A8EE}" type="presParOf" srcId="{A4B21D86-D4FD-314C-AB21-3FE492DA9608}" destId="{8B321C9B-3E73-BB47-B95E-25CB3AA4F8D7}" srcOrd="1" destOrd="0" presId="urn:microsoft.com/office/officeart/2005/8/layout/orgChart1"/>
    <dgm:cxn modelId="{2957381E-9AF0-4E4A-97B5-B4869FD483E2}" type="presParOf" srcId="{24D21B9E-2D4C-0545-9B9A-9D9AE871A0B5}" destId="{C6FC1FB7-174D-224D-9EE4-FE7C23700C05}" srcOrd="1" destOrd="0" presId="urn:microsoft.com/office/officeart/2005/8/layout/orgChart1"/>
    <dgm:cxn modelId="{10E1CF42-1063-644A-93BF-4DBE582B53CF}" type="presParOf" srcId="{C6FC1FB7-174D-224D-9EE4-FE7C23700C05}" destId="{76AD7BBC-8E68-1345-B7AC-3F042098543A}" srcOrd="0" destOrd="0" presId="urn:microsoft.com/office/officeart/2005/8/layout/orgChart1"/>
    <dgm:cxn modelId="{068E2823-C393-1941-8846-8D6DF422C9E2}" type="presParOf" srcId="{C6FC1FB7-174D-224D-9EE4-FE7C23700C05}" destId="{4263888D-0161-1D42-B142-F26A7891E53A}" srcOrd="1" destOrd="0" presId="urn:microsoft.com/office/officeart/2005/8/layout/orgChart1"/>
    <dgm:cxn modelId="{EFA586F7-D72A-B040-815F-40218F2C6070}" type="presParOf" srcId="{4263888D-0161-1D42-B142-F26A7891E53A}" destId="{FB245446-2511-AE4D-9883-CDFB5BD7205D}" srcOrd="0" destOrd="0" presId="urn:microsoft.com/office/officeart/2005/8/layout/orgChart1"/>
    <dgm:cxn modelId="{89A099C1-E199-684A-A520-3619E992A42F}" type="presParOf" srcId="{FB245446-2511-AE4D-9883-CDFB5BD7205D}" destId="{B99F6A89-F30E-204A-B75F-DED4F501C61A}" srcOrd="0" destOrd="0" presId="urn:microsoft.com/office/officeart/2005/8/layout/orgChart1"/>
    <dgm:cxn modelId="{CFF6C3E0-4782-B44D-A201-8676984D9D67}" type="presParOf" srcId="{FB245446-2511-AE4D-9883-CDFB5BD7205D}" destId="{A5820EAC-FF57-E844-91D3-11D4DA2F0B29}" srcOrd="1" destOrd="0" presId="urn:microsoft.com/office/officeart/2005/8/layout/orgChart1"/>
    <dgm:cxn modelId="{6C91ABC0-25F8-6644-B793-69258B6445E8}" type="presParOf" srcId="{4263888D-0161-1D42-B142-F26A7891E53A}" destId="{44B39963-8CCF-EF40-B6FE-5BE75B9D166C}" srcOrd="1" destOrd="0" presId="urn:microsoft.com/office/officeart/2005/8/layout/orgChart1"/>
    <dgm:cxn modelId="{F993704A-725B-CE4F-92FA-137415E38B96}" type="presParOf" srcId="{4263888D-0161-1D42-B142-F26A7891E53A}" destId="{30389260-4CF7-D64F-906D-8B31A89FC3AD}" srcOrd="2" destOrd="0" presId="urn:microsoft.com/office/officeart/2005/8/layout/orgChart1"/>
    <dgm:cxn modelId="{20CFEF00-C4A7-3C46-97A7-C4CDF6B8F818}" type="presParOf" srcId="{24D21B9E-2D4C-0545-9B9A-9D9AE871A0B5}" destId="{DE18C38E-BE78-FE47-BFDC-C5E67934A464}" srcOrd="2" destOrd="0" presId="urn:microsoft.com/office/officeart/2005/8/layout/orgChart1"/>
    <dgm:cxn modelId="{2882DB6C-2437-8E4B-B47E-C2331D02F7FE}" type="presParOf" srcId="{CB015E7B-FF55-C14F-8850-487840E64DA3}" destId="{2A6A4263-11DF-7C48-B773-E16BA9F5D107}" srcOrd="2" destOrd="0" presId="urn:microsoft.com/office/officeart/2005/8/layout/orgChart1"/>
    <dgm:cxn modelId="{D685A3AE-B971-834B-8F7D-68B19B78468B}" type="presParOf" srcId="{CB015E7B-FF55-C14F-8850-487840E64DA3}" destId="{08010191-1D5A-8F44-B18E-4DD4C40C2047}" srcOrd="3" destOrd="0" presId="urn:microsoft.com/office/officeart/2005/8/layout/orgChart1"/>
    <dgm:cxn modelId="{9EEE0C5B-4919-714B-8318-FFAB9A600C5B}" type="presParOf" srcId="{08010191-1D5A-8F44-B18E-4DD4C40C2047}" destId="{25FA15B2-497C-BB41-AB70-6DF064A20E2C}" srcOrd="0" destOrd="0" presId="urn:microsoft.com/office/officeart/2005/8/layout/orgChart1"/>
    <dgm:cxn modelId="{21695527-01A4-3545-BC75-CBE2E4FC6C6E}" type="presParOf" srcId="{25FA15B2-497C-BB41-AB70-6DF064A20E2C}" destId="{24080251-BD43-BB4A-A4DE-C44601C0BDEE}" srcOrd="0" destOrd="0" presId="urn:microsoft.com/office/officeart/2005/8/layout/orgChart1"/>
    <dgm:cxn modelId="{6FB11AD3-1A26-DB48-B3E4-3346CA12F1C6}" type="presParOf" srcId="{25FA15B2-497C-BB41-AB70-6DF064A20E2C}" destId="{33D5652D-6A6E-4A43-963A-989088E009DE}" srcOrd="1" destOrd="0" presId="urn:microsoft.com/office/officeart/2005/8/layout/orgChart1"/>
    <dgm:cxn modelId="{AAC6CE29-B853-FC4F-92F7-0E5B82D9F8E4}" type="presParOf" srcId="{08010191-1D5A-8F44-B18E-4DD4C40C2047}" destId="{58B4522B-B85A-094D-8B6E-CDF8A4956D11}" srcOrd="1" destOrd="0" presId="urn:microsoft.com/office/officeart/2005/8/layout/orgChart1"/>
    <dgm:cxn modelId="{D745AE60-DE16-344D-8F5E-A0406C0D80FA}" type="presParOf" srcId="{58B4522B-B85A-094D-8B6E-CDF8A4956D11}" destId="{3274E02A-D864-AD4B-B21F-599B39663B9F}" srcOrd="0" destOrd="0" presId="urn:microsoft.com/office/officeart/2005/8/layout/orgChart1"/>
    <dgm:cxn modelId="{B0C54328-511E-3447-B856-3172653DF4E4}" type="presParOf" srcId="{58B4522B-B85A-094D-8B6E-CDF8A4956D11}" destId="{B106C2B6-8C93-DB44-A5FD-0A44FB1554A8}" srcOrd="1" destOrd="0" presId="urn:microsoft.com/office/officeart/2005/8/layout/orgChart1"/>
    <dgm:cxn modelId="{3DB36A12-7495-804B-AA6F-4FEDA22F39C4}" type="presParOf" srcId="{B106C2B6-8C93-DB44-A5FD-0A44FB1554A8}" destId="{7C8049DE-99FB-7B4B-AACE-F75128E1E67D}" srcOrd="0" destOrd="0" presId="urn:microsoft.com/office/officeart/2005/8/layout/orgChart1"/>
    <dgm:cxn modelId="{E08DABC8-3BA4-E847-B60F-E16F5705122F}" type="presParOf" srcId="{7C8049DE-99FB-7B4B-AACE-F75128E1E67D}" destId="{2CCAD626-63BD-FD45-B154-5B932DBF09E1}" srcOrd="0" destOrd="0" presId="urn:microsoft.com/office/officeart/2005/8/layout/orgChart1"/>
    <dgm:cxn modelId="{D927B829-5EBD-9B47-8712-0C633BD603D2}" type="presParOf" srcId="{7C8049DE-99FB-7B4B-AACE-F75128E1E67D}" destId="{30B4BB44-3EB0-1B4B-88B0-0D5B9CE85BF5}" srcOrd="1" destOrd="0" presId="urn:microsoft.com/office/officeart/2005/8/layout/orgChart1"/>
    <dgm:cxn modelId="{D60FEA93-FDE7-B94D-AFE5-550D5672EF18}" type="presParOf" srcId="{B106C2B6-8C93-DB44-A5FD-0A44FB1554A8}" destId="{B693D8D8-3FE1-0644-B112-B394CB95651A}" srcOrd="1" destOrd="0" presId="urn:microsoft.com/office/officeart/2005/8/layout/orgChart1"/>
    <dgm:cxn modelId="{2C2AFEC1-C411-5D44-A421-A2FD8F91B35A}" type="presParOf" srcId="{B106C2B6-8C93-DB44-A5FD-0A44FB1554A8}" destId="{849D1CCC-DA28-854E-AEC1-77AA6744D9EE}" srcOrd="2" destOrd="0" presId="urn:microsoft.com/office/officeart/2005/8/layout/orgChart1"/>
    <dgm:cxn modelId="{D7ACF5A6-ED3D-4643-A58C-94C0588F76C8}" type="presParOf" srcId="{08010191-1D5A-8F44-B18E-4DD4C40C2047}" destId="{65EDB57D-04AD-6441-8956-8A6666F0C4F6}" srcOrd="2" destOrd="0" presId="urn:microsoft.com/office/officeart/2005/8/layout/orgChart1"/>
    <dgm:cxn modelId="{5DD0DCEE-1300-BA41-902B-B474EEB52965}" type="presParOf" srcId="{CB015E7B-FF55-C14F-8850-487840E64DA3}" destId="{28E31C9A-6B30-044F-9042-D50F0457645C}" srcOrd="4" destOrd="0" presId="urn:microsoft.com/office/officeart/2005/8/layout/orgChart1"/>
    <dgm:cxn modelId="{5302EA73-F2C9-374E-A8AE-D8B587B72C20}" type="presParOf" srcId="{CB015E7B-FF55-C14F-8850-487840E64DA3}" destId="{92D19DBC-3750-2049-BD0A-D549A2E38700}" srcOrd="5" destOrd="0" presId="urn:microsoft.com/office/officeart/2005/8/layout/orgChart1"/>
    <dgm:cxn modelId="{1CDB8034-56C4-8F46-8C23-6A824105164A}" type="presParOf" srcId="{92D19DBC-3750-2049-BD0A-D549A2E38700}" destId="{4EB79726-46DF-EE4D-B9C8-2B06E0A30913}" srcOrd="0" destOrd="0" presId="urn:microsoft.com/office/officeart/2005/8/layout/orgChart1"/>
    <dgm:cxn modelId="{D99B7AF6-C425-3041-A189-5EF4D5D0E64A}" type="presParOf" srcId="{4EB79726-46DF-EE4D-B9C8-2B06E0A30913}" destId="{A6DAA1BD-88A4-B54E-B9BA-573384A36B24}" srcOrd="0" destOrd="0" presId="urn:microsoft.com/office/officeart/2005/8/layout/orgChart1"/>
    <dgm:cxn modelId="{11F0F590-3A03-0F4E-89FF-DB91AE7A5C10}" type="presParOf" srcId="{4EB79726-46DF-EE4D-B9C8-2B06E0A30913}" destId="{8F279395-B774-D94C-B3CB-39A66C016483}" srcOrd="1" destOrd="0" presId="urn:microsoft.com/office/officeart/2005/8/layout/orgChart1"/>
    <dgm:cxn modelId="{74402045-98ED-BC4F-9BB3-70B71EC704F0}" type="presParOf" srcId="{92D19DBC-3750-2049-BD0A-D549A2E38700}" destId="{59D37086-A6E6-DE4A-BB6F-BDBA3DA963FC}" srcOrd="1" destOrd="0" presId="urn:microsoft.com/office/officeart/2005/8/layout/orgChart1"/>
    <dgm:cxn modelId="{DB31705A-0922-B54C-909F-AD31674BA53A}" type="presParOf" srcId="{59D37086-A6E6-DE4A-BB6F-BDBA3DA963FC}" destId="{65BAACED-3B88-F64F-9222-5E8D8E98E0AA}" srcOrd="0" destOrd="0" presId="urn:microsoft.com/office/officeart/2005/8/layout/orgChart1"/>
    <dgm:cxn modelId="{C119A804-C610-3245-BA5C-7CCE478B4AF7}" type="presParOf" srcId="{59D37086-A6E6-DE4A-BB6F-BDBA3DA963FC}" destId="{ACD1BC1A-418A-4E41-B67E-A1F9B5979168}" srcOrd="1" destOrd="0" presId="urn:microsoft.com/office/officeart/2005/8/layout/orgChart1"/>
    <dgm:cxn modelId="{517A6DA1-D8FD-B44C-8F6C-5693F781681B}" type="presParOf" srcId="{ACD1BC1A-418A-4E41-B67E-A1F9B5979168}" destId="{40CA2815-6714-A542-9A77-E94C5320486A}" srcOrd="0" destOrd="0" presId="urn:microsoft.com/office/officeart/2005/8/layout/orgChart1"/>
    <dgm:cxn modelId="{813FE52D-B1CC-BB49-BCF4-71526CC648BE}" type="presParOf" srcId="{40CA2815-6714-A542-9A77-E94C5320486A}" destId="{F097BEDF-7192-8143-A3C6-BE11D8889665}" srcOrd="0" destOrd="0" presId="urn:microsoft.com/office/officeart/2005/8/layout/orgChart1"/>
    <dgm:cxn modelId="{CF0998B8-D5D2-2C4F-9F5A-44484C79AB79}" type="presParOf" srcId="{40CA2815-6714-A542-9A77-E94C5320486A}" destId="{CFDB56D1-0E37-0D4F-86FF-1A972CCA43D9}" srcOrd="1" destOrd="0" presId="urn:microsoft.com/office/officeart/2005/8/layout/orgChart1"/>
    <dgm:cxn modelId="{E4F27D2A-FB03-CD4A-8F1F-B62CE135ADC7}" type="presParOf" srcId="{ACD1BC1A-418A-4E41-B67E-A1F9B5979168}" destId="{C374C407-6B55-984F-AE59-40EC5EB0A0E0}" srcOrd="1" destOrd="0" presId="urn:microsoft.com/office/officeart/2005/8/layout/orgChart1"/>
    <dgm:cxn modelId="{763B14D9-C4CB-7A4E-9F19-187E171DC2F7}" type="presParOf" srcId="{ACD1BC1A-418A-4E41-B67E-A1F9B5979168}" destId="{B42F9F18-4130-6244-9F97-20AA2D8AD7FA}" srcOrd="2" destOrd="0" presId="urn:microsoft.com/office/officeart/2005/8/layout/orgChart1"/>
    <dgm:cxn modelId="{06768AEF-901D-284C-A1C6-CE1358B12BE2}" type="presParOf" srcId="{92D19DBC-3750-2049-BD0A-D549A2E38700}" destId="{9F8F354A-C85E-FE49-9465-F708B344D525}" srcOrd="2" destOrd="0" presId="urn:microsoft.com/office/officeart/2005/8/layout/orgChart1"/>
    <dgm:cxn modelId="{BA39A9F2-0229-7F40-9B73-1EE9B4509E56}" type="presParOf" srcId="{67864D2E-2BD5-D642-B684-02DD58CA65ED}" destId="{21E147E8-1CE9-594E-8728-56AD1DCC995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E5FD2E-5CAD-46E3-AB4B-C3C23C2A5474}"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89E6D76A-7DF6-4833-9C54-706035602FEF}">
      <dgm:prSet custT="1"/>
      <dgm:spPr/>
      <dgm:t>
        <a:bodyPr/>
        <a:lstStyle/>
        <a:p>
          <a:r>
            <a:rPr lang="en-US" sz="2800"/>
            <a:t>Qualify</a:t>
          </a:r>
        </a:p>
      </dgm:t>
    </dgm:pt>
    <dgm:pt modelId="{E3960B45-8B18-4D68-8DE7-D8265C98DBA3}" type="parTrans" cxnId="{EC2D1663-EEA9-4863-AF4B-80AFE1359A03}">
      <dgm:prSet/>
      <dgm:spPr/>
      <dgm:t>
        <a:bodyPr/>
        <a:lstStyle/>
        <a:p>
          <a:endParaRPr lang="en-US" sz="2400"/>
        </a:p>
      </dgm:t>
    </dgm:pt>
    <dgm:pt modelId="{5013C2F1-6319-4465-9453-42481F56669B}" type="sibTrans" cxnId="{EC2D1663-EEA9-4863-AF4B-80AFE1359A03}">
      <dgm:prSet/>
      <dgm:spPr/>
      <dgm:t>
        <a:bodyPr/>
        <a:lstStyle/>
        <a:p>
          <a:endParaRPr lang="en-US" sz="2400"/>
        </a:p>
      </dgm:t>
    </dgm:pt>
    <dgm:pt modelId="{13B9DEF8-02CB-4717-8516-0B581B4CB76A}">
      <dgm:prSet custT="1"/>
      <dgm:spPr/>
      <dgm:t>
        <a:bodyPr/>
        <a:lstStyle/>
        <a:p>
          <a:r>
            <a:rPr lang="en-US" sz="2000" dirty="0"/>
            <a:t>Qualify current customers for customer relationship management based on attractive levels of potential customer and company value</a:t>
          </a:r>
        </a:p>
      </dgm:t>
    </dgm:pt>
    <dgm:pt modelId="{05FE47C8-3C06-4618-9791-DB56D138909F}" type="parTrans" cxnId="{E04E61B4-D209-448F-9F80-D54979C26138}">
      <dgm:prSet/>
      <dgm:spPr/>
      <dgm:t>
        <a:bodyPr/>
        <a:lstStyle/>
        <a:p>
          <a:endParaRPr lang="en-US" sz="2400"/>
        </a:p>
      </dgm:t>
    </dgm:pt>
    <dgm:pt modelId="{84506AD8-1025-4B73-BC66-70EB94EE0240}" type="sibTrans" cxnId="{E04E61B4-D209-448F-9F80-D54979C26138}">
      <dgm:prSet/>
      <dgm:spPr/>
      <dgm:t>
        <a:bodyPr/>
        <a:lstStyle/>
        <a:p>
          <a:endParaRPr lang="en-US" sz="2400"/>
        </a:p>
      </dgm:t>
    </dgm:pt>
    <dgm:pt modelId="{BEE1DCAF-CCAA-44D7-9818-00C0DFA827A7}">
      <dgm:prSet custT="1"/>
      <dgm:spPr/>
      <dgm:t>
        <a:bodyPr/>
        <a:lstStyle/>
        <a:p>
          <a:r>
            <a:rPr lang="en-US" sz="2800"/>
            <a:t>Understand</a:t>
          </a:r>
        </a:p>
      </dgm:t>
    </dgm:pt>
    <dgm:pt modelId="{6C1B69AA-5925-48C8-B3A3-45DD3DF002ED}" type="parTrans" cxnId="{BB4EB8A0-BEBB-4665-AE41-2DA836C07DF1}">
      <dgm:prSet/>
      <dgm:spPr/>
      <dgm:t>
        <a:bodyPr/>
        <a:lstStyle/>
        <a:p>
          <a:endParaRPr lang="en-US" sz="2400"/>
        </a:p>
      </dgm:t>
    </dgm:pt>
    <dgm:pt modelId="{36E2BC99-50B5-41BD-8A9A-AF810132CD4E}" type="sibTrans" cxnId="{BB4EB8A0-BEBB-4665-AE41-2DA836C07DF1}">
      <dgm:prSet/>
      <dgm:spPr/>
      <dgm:t>
        <a:bodyPr/>
        <a:lstStyle/>
        <a:p>
          <a:endParaRPr lang="en-US" sz="2400"/>
        </a:p>
      </dgm:t>
    </dgm:pt>
    <dgm:pt modelId="{B8857395-32C1-45B0-A1DF-C98A4D4B9071}">
      <dgm:prSet custT="1"/>
      <dgm:spPr/>
      <dgm:t>
        <a:bodyPr/>
        <a:lstStyle/>
        <a:p>
          <a:r>
            <a:rPr lang="en-US" sz="2000" dirty="0"/>
            <a:t>Understand individual customer needs, product preferences, and usage behaviors</a:t>
          </a:r>
        </a:p>
      </dgm:t>
    </dgm:pt>
    <dgm:pt modelId="{C0012D51-44DA-4A2D-8831-C890B72ED58E}" type="parTrans" cxnId="{EF084A72-BBAD-4FC2-8D17-61ABE7DA1831}">
      <dgm:prSet/>
      <dgm:spPr/>
      <dgm:t>
        <a:bodyPr/>
        <a:lstStyle/>
        <a:p>
          <a:endParaRPr lang="en-US" sz="2400"/>
        </a:p>
      </dgm:t>
    </dgm:pt>
    <dgm:pt modelId="{99DF72A9-3972-46A6-B05D-C2868D624C79}" type="sibTrans" cxnId="{EF084A72-BBAD-4FC2-8D17-61ABE7DA1831}">
      <dgm:prSet/>
      <dgm:spPr/>
      <dgm:t>
        <a:bodyPr/>
        <a:lstStyle/>
        <a:p>
          <a:endParaRPr lang="en-US" sz="2400"/>
        </a:p>
      </dgm:t>
    </dgm:pt>
    <dgm:pt modelId="{62564952-93C2-4C22-AAD4-682E4AE6B857}">
      <dgm:prSet custT="1"/>
      <dgm:spPr/>
      <dgm:t>
        <a:bodyPr/>
        <a:lstStyle/>
        <a:p>
          <a:r>
            <a:rPr lang="en-US" sz="2800"/>
            <a:t>Create</a:t>
          </a:r>
        </a:p>
      </dgm:t>
    </dgm:pt>
    <dgm:pt modelId="{AC4D3B3A-8614-460F-BD1F-56219CCDB535}" type="parTrans" cxnId="{E03D11E7-DA9B-402A-8138-50A93BA32C23}">
      <dgm:prSet/>
      <dgm:spPr/>
      <dgm:t>
        <a:bodyPr/>
        <a:lstStyle/>
        <a:p>
          <a:endParaRPr lang="en-US" sz="2400"/>
        </a:p>
      </dgm:t>
    </dgm:pt>
    <dgm:pt modelId="{4828F370-FCDC-4E1B-9883-A772A4C0CAC4}" type="sibTrans" cxnId="{E03D11E7-DA9B-402A-8138-50A93BA32C23}">
      <dgm:prSet/>
      <dgm:spPr/>
      <dgm:t>
        <a:bodyPr/>
        <a:lstStyle/>
        <a:p>
          <a:endParaRPr lang="en-US" sz="2400"/>
        </a:p>
      </dgm:t>
    </dgm:pt>
    <dgm:pt modelId="{DF868572-B365-414E-B75A-3A913008C84F}">
      <dgm:prSet custT="1"/>
      <dgm:spPr/>
      <dgm:t>
        <a:bodyPr/>
        <a:lstStyle/>
        <a:p>
          <a:r>
            <a:rPr lang="en-US" sz="2000" dirty="0"/>
            <a:t>Create individualized customer solutions based on the customer’s unique needs and establish customer touch points that will serve to build and sustain the relationship</a:t>
          </a:r>
        </a:p>
      </dgm:t>
    </dgm:pt>
    <dgm:pt modelId="{4A4DA214-A95E-46B6-9A14-FC8A92F61EA4}" type="parTrans" cxnId="{BB174AD6-1288-4780-8BCB-18183C103710}">
      <dgm:prSet/>
      <dgm:spPr/>
      <dgm:t>
        <a:bodyPr/>
        <a:lstStyle/>
        <a:p>
          <a:endParaRPr lang="en-US" sz="2400"/>
        </a:p>
      </dgm:t>
    </dgm:pt>
    <dgm:pt modelId="{60CC1277-30FA-4C7D-AF02-E0AE73A03AA6}" type="sibTrans" cxnId="{BB174AD6-1288-4780-8BCB-18183C103710}">
      <dgm:prSet/>
      <dgm:spPr/>
      <dgm:t>
        <a:bodyPr/>
        <a:lstStyle/>
        <a:p>
          <a:endParaRPr lang="en-US" sz="2400"/>
        </a:p>
      </dgm:t>
    </dgm:pt>
    <dgm:pt modelId="{DFF4BA3B-268F-49D1-94C6-CC3142C0A9A3}">
      <dgm:prSet custT="1"/>
      <dgm:spPr/>
      <dgm:t>
        <a:bodyPr/>
        <a:lstStyle/>
        <a:p>
          <a:r>
            <a:rPr lang="en-US" sz="2800"/>
            <a:t>Track</a:t>
          </a:r>
        </a:p>
      </dgm:t>
    </dgm:pt>
    <dgm:pt modelId="{F2DF94D5-C089-4BA0-9ED0-3D84EC8BBDC8}" type="parTrans" cxnId="{B001FCCD-D1C3-4BD4-918F-A52B96A03B8A}">
      <dgm:prSet/>
      <dgm:spPr/>
      <dgm:t>
        <a:bodyPr/>
        <a:lstStyle/>
        <a:p>
          <a:endParaRPr lang="en-US" sz="2400"/>
        </a:p>
      </dgm:t>
    </dgm:pt>
    <dgm:pt modelId="{D07E5B63-B088-4C19-AD99-9171CD471B9C}" type="sibTrans" cxnId="{B001FCCD-D1C3-4BD4-918F-A52B96A03B8A}">
      <dgm:prSet/>
      <dgm:spPr/>
      <dgm:t>
        <a:bodyPr/>
        <a:lstStyle/>
        <a:p>
          <a:endParaRPr lang="en-US" sz="2400"/>
        </a:p>
      </dgm:t>
    </dgm:pt>
    <dgm:pt modelId="{03D56613-0D38-4669-A94A-5DA5562F3CF3}">
      <dgm:prSet custT="1"/>
      <dgm:spPr/>
      <dgm:t>
        <a:bodyPr/>
        <a:lstStyle/>
        <a:p>
          <a:r>
            <a:rPr lang="en-US" sz="2000" dirty="0"/>
            <a:t>Track customer experiences and all aspects of customer satisfaction to ensure that high levels of customer satisfaction and customer loyalty are achieved</a:t>
          </a:r>
        </a:p>
      </dgm:t>
    </dgm:pt>
    <dgm:pt modelId="{5E939CA7-7EB8-4FC1-91F3-EA8B214AD973}" type="parTrans" cxnId="{9BAA568A-D9FB-42B9-AC88-B85CE6183D6F}">
      <dgm:prSet/>
      <dgm:spPr/>
      <dgm:t>
        <a:bodyPr/>
        <a:lstStyle/>
        <a:p>
          <a:endParaRPr lang="en-US" sz="2400"/>
        </a:p>
      </dgm:t>
    </dgm:pt>
    <dgm:pt modelId="{C646BCB2-805B-4A97-BC2C-545A16106A33}" type="sibTrans" cxnId="{9BAA568A-D9FB-42B9-AC88-B85CE6183D6F}">
      <dgm:prSet/>
      <dgm:spPr/>
      <dgm:t>
        <a:bodyPr/>
        <a:lstStyle/>
        <a:p>
          <a:endParaRPr lang="en-US" sz="2400"/>
        </a:p>
      </dgm:t>
    </dgm:pt>
    <dgm:pt modelId="{BED522A5-E792-BB4B-9030-AD8549FE8685}" type="pres">
      <dgm:prSet presAssocID="{69E5FD2E-5CAD-46E3-AB4B-C3C23C2A5474}" presName="Name0" presStyleCnt="0">
        <dgm:presLayoutVars>
          <dgm:dir/>
          <dgm:animLvl val="lvl"/>
          <dgm:resizeHandles val="exact"/>
        </dgm:presLayoutVars>
      </dgm:prSet>
      <dgm:spPr/>
    </dgm:pt>
    <dgm:pt modelId="{9FEEDB1D-BAC5-1949-8A37-E0DC13407158}" type="pres">
      <dgm:prSet presAssocID="{89E6D76A-7DF6-4833-9C54-706035602FEF}" presName="linNode" presStyleCnt="0"/>
      <dgm:spPr/>
    </dgm:pt>
    <dgm:pt modelId="{89E00EC6-3748-344E-B6B1-3680CCC23FA1}" type="pres">
      <dgm:prSet presAssocID="{89E6D76A-7DF6-4833-9C54-706035602FEF}" presName="parentText" presStyleLbl="alignNode1" presStyleIdx="0" presStyleCnt="4">
        <dgm:presLayoutVars>
          <dgm:chMax val="1"/>
          <dgm:bulletEnabled/>
        </dgm:presLayoutVars>
      </dgm:prSet>
      <dgm:spPr/>
    </dgm:pt>
    <dgm:pt modelId="{FAB91AD1-93CF-E248-877C-591A73B2ACC9}" type="pres">
      <dgm:prSet presAssocID="{89E6D76A-7DF6-4833-9C54-706035602FEF}" presName="descendantText" presStyleLbl="alignAccFollowNode1" presStyleIdx="0" presStyleCnt="4">
        <dgm:presLayoutVars>
          <dgm:bulletEnabled/>
        </dgm:presLayoutVars>
      </dgm:prSet>
      <dgm:spPr/>
    </dgm:pt>
    <dgm:pt modelId="{AE3865AA-9E8E-D54A-B6AB-0C24D0F9DF24}" type="pres">
      <dgm:prSet presAssocID="{5013C2F1-6319-4465-9453-42481F56669B}" presName="sp" presStyleCnt="0"/>
      <dgm:spPr/>
    </dgm:pt>
    <dgm:pt modelId="{E7BC7C2C-5891-2D40-BCB5-B5BC4F4626ED}" type="pres">
      <dgm:prSet presAssocID="{BEE1DCAF-CCAA-44D7-9818-00C0DFA827A7}" presName="linNode" presStyleCnt="0"/>
      <dgm:spPr/>
    </dgm:pt>
    <dgm:pt modelId="{ED3910F2-CD83-6646-85BE-92593F5D9A37}" type="pres">
      <dgm:prSet presAssocID="{BEE1DCAF-CCAA-44D7-9818-00C0DFA827A7}" presName="parentText" presStyleLbl="alignNode1" presStyleIdx="1" presStyleCnt="4">
        <dgm:presLayoutVars>
          <dgm:chMax val="1"/>
          <dgm:bulletEnabled/>
        </dgm:presLayoutVars>
      </dgm:prSet>
      <dgm:spPr/>
    </dgm:pt>
    <dgm:pt modelId="{BD26C72F-CE39-474C-96A0-C4702F10CF46}" type="pres">
      <dgm:prSet presAssocID="{BEE1DCAF-CCAA-44D7-9818-00C0DFA827A7}" presName="descendantText" presStyleLbl="alignAccFollowNode1" presStyleIdx="1" presStyleCnt="4">
        <dgm:presLayoutVars>
          <dgm:bulletEnabled/>
        </dgm:presLayoutVars>
      </dgm:prSet>
      <dgm:spPr/>
    </dgm:pt>
    <dgm:pt modelId="{ADA316ED-C24E-F341-82A8-A256D2F35372}" type="pres">
      <dgm:prSet presAssocID="{36E2BC99-50B5-41BD-8A9A-AF810132CD4E}" presName="sp" presStyleCnt="0"/>
      <dgm:spPr/>
    </dgm:pt>
    <dgm:pt modelId="{035A0F22-F3FE-6C49-9677-6FA40DAE4FD1}" type="pres">
      <dgm:prSet presAssocID="{62564952-93C2-4C22-AAD4-682E4AE6B857}" presName="linNode" presStyleCnt="0"/>
      <dgm:spPr/>
    </dgm:pt>
    <dgm:pt modelId="{D4D9D925-FEEF-9844-ABA7-59618422B4C9}" type="pres">
      <dgm:prSet presAssocID="{62564952-93C2-4C22-AAD4-682E4AE6B857}" presName="parentText" presStyleLbl="alignNode1" presStyleIdx="2" presStyleCnt="4">
        <dgm:presLayoutVars>
          <dgm:chMax val="1"/>
          <dgm:bulletEnabled/>
        </dgm:presLayoutVars>
      </dgm:prSet>
      <dgm:spPr/>
    </dgm:pt>
    <dgm:pt modelId="{076F9641-F2D6-6F47-B388-245D9F4A86E8}" type="pres">
      <dgm:prSet presAssocID="{62564952-93C2-4C22-AAD4-682E4AE6B857}" presName="descendantText" presStyleLbl="alignAccFollowNode1" presStyleIdx="2" presStyleCnt="4">
        <dgm:presLayoutVars>
          <dgm:bulletEnabled/>
        </dgm:presLayoutVars>
      </dgm:prSet>
      <dgm:spPr/>
    </dgm:pt>
    <dgm:pt modelId="{3E7F156B-2B64-CE47-9790-9B5A8F8FDA99}" type="pres">
      <dgm:prSet presAssocID="{4828F370-FCDC-4E1B-9883-A772A4C0CAC4}" presName="sp" presStyleCnt="0"/>
      <dgm:spPr/>
    </dgm:pt>
    <dgm:pt modelId="{EF22E734-01E5-A048-A901-701C69058140}" type="pres">
      <dgm:prSet presAssocID="{DFF4BA3B-268F-49D1-94C6-CC3142C0A9A3}" presName="linNode" presStyleCnt="0"/>
      <dgm:spPr/>
    </dgm:pt>
    <dgm:pt modelId="{0C7F47D3-D6CA-1842-923A-B5D3E8E70792}" type="pres">
      <dgm:prSet presAssocID="{DFF4BA3B-268F-49D1-94C6-CC3142C0A9A3}" presName="parentText" presStyleLbl="alignNode1" presStyleIdx="3" presStyleCnt="4">
        <dgm:presLayoutVars>
          <dgm:chMax val="1"/>
          <dgm:bulletEnabled/>
        </dgm:presLayoutVars>
      </dgm:prSet>
      <dgm:spPr/>
    </dgm:pt>
    <dgm:pt modelId="{88298E87-992A-B248-B05E-E4B722A61237}" type="pres">
      <dgm:prSet presAssocID="{DFF4BA3B-268F-49D1-94C6-CC3142C0A9A3}" presName="descendantText" presStyleLbl="alignAccFollowNode1" presStyleIdx="3" presStyleCnt="4">
        <dgm:presLayoutVars>
          <dgm:bulletEnabled/>
        </dgm:presLayoutVars>
      </dgm:prSet>
      <dgm:spPr/>
    </dgm:pt>
  </dgm:ptLst>
  <dgm:cxnLst>
    <dgm:cxn modelId="{0CA19014-6325-AA4B-93B1-AB5D0202C9AD}" type="presOf" srcId="{89E6D76A-7DF6-4833-9C54-706035602FEF}" destId="{89E00EC6-3748-344E-B6B1-3680CCC23FA1}" srcOrd="0" destOrd="0" presId="urn:microsoft.com/office/officeart/2016/7/layout/VerticalSolidActionList"/>
    <dgm:cxn modelId="{C1E7603D-36C0-DD46-9396-2965B792ACDC}" type="presOf" srcId="{62564952-93C2-4C22-AAD4-682E4AE6B857}" destId="{D4D9D925-FEEF-9844-ABA7-59618422B4C9}" srcOrd="0" destOrd="0" presId="urn:microsoft.com/office/officeart/2016/7/layout/VerticalSolidActionList"/>
    <dgm:cxn modelId="{51527643-3E6F-6645-9951-9876693ADC7D}" type="presOf" srcId="{69E5FD2E-5CAD-46E3-AB4B-C3C23C2A5474}" destId="{BED522A5-E792-BB4B-9030-AD8549FE8685}" srcOrd="0" destOrd="0" presId="urn:microsoft.com/office/officeart/2016/7/layout/VerticalSolidActionList"/>
    <dgm:cxn modelId="{DE6B514D-6981-864E-9F69-68810949797E}" type="presOf" srcId="{DFF4BA3B-268F-49D1-94C6-CC3142C0A9A3}" destId="{0C7F47D3-D6CA-1842-923A-B5D3E8E70792}" srcOrd="0" destOrd="0" presId="urn:microsoft.com/office/officeart/2016/7/layout/VerticalSolidActionList"/>
    <dgm:cxn modelId="{EC2D1663-EEA9-4863-AF4B-80AFE1359A03}" srcId="{69E5FD2E-5CAD-46E3-AB4B-C3C23C2A5474}" destId="{89E6D76A-7DF6-4833-9C54-706035602FEF}" srcOrd="0" destOrd="0" parTransId="{E3960B45-8B18-4D68-8DE7-D8265C98DBA3}" sibTransId="{5013C2F1-6319-4465-9453-42481F56669B}"/>
    <dgm:cxn modelId="{EF084A72-BBAD-4FC2-8D17-61ABE7DA1831}" srcId="{BEE1DCAF-CCAA-44D7-9818-00C0DFA827A7}" destId="{B8857395-32C1-45B0-A1DF-C98A4D4B9071}" srcOrd="0" destOrd="0" parTransId="{C0012D51-44DA-4A2D-8831-C890B72ED58E}" sibTransId="{99DF72A9-3972-46A6-B05D-C2868D624C79}"/>
    <dgm:cxn modelId="{9BAA568A-D9FB-42B9-AC88-B85CE6183D6F}" srcId="{DFF4BA3B-268F-49D1-94C6-CC3142C0A9A3}" destId="{03D56613-0D38-4669-A94A-5DA5562F3CF3}" srcOrd="0" destOrd="0" parTransId="{5E939CA7-7EB8-4FC1-91F3-EA8B214AD973}" sibTransId="{C646BCB2-805B-4A97-BC2C-545A16106A33}"/>
    <dgm:cxn modelId="{187B0F8F-CDDD-314B-8434-9C175B951BDE}" type="presOf" srcId="{BEE1DCAF-CCAA-44D7-9818-00C0DFA827A7}" destId="{ED3910F2-CD83-6646-85BE-92593F5D9A37}" srcOrd="0" destOrd="0" presId="urn:microsoft.com/office/officeart/2016/7/layout/VerticalSolidActionList"/>
    <dgm:cxn modelId="{A75F9D9C-20AA-1D48-9936-A5C9311F0215}" type="presOf" srcId="{03D56613-0D38-4669-A94A-5DA5562F3CF3}" destId="{88298E87-992A-B248-B05E-E4B722A61237}" srcOrd="0" destOrd="0" presId="urn:microsoft.com/office/officeart/2016/7/layout/VerticalSolidActionList"/>
    <dgm:cxn modelId="{BB4EB8A0-BEBB-4665-AE41-2DA836C07DF1}" srcId="{69E5FD2E-5CAD-46E3-AB4B-C3C23C2A5474}" destId="{BEE1DCAF-CCAA-44D7-9818-00C0DFA827A7}" srcOrd="1" destOrd="0" parTransId="{6C1B69AA-5925-48C8-B3A3-45DD3DF002ED}" sibTransId="{36E2BC99-50B5-41BD-8A9A-AF810132CD4E}"/>
    <dgm:cxn modelId="{A3D855AD-C566-B441-9AC5-0AC3569379D1}" type="presOf" srcId="{DF868572-B365-414E-B75A-3A913008C84F}" destId="{076F9641-F2D6-6F47-B388-245D9F4A86E8}" srcOrd="0" destOrd="0" presId="urn:microsoft.com/office/officeart/2016/7/layout/VerticalSolidActionList"/>
    <dgm:cxn modelId="{E04E61B4-D209-448F-9F80-D54979C26138}" srcId="{89E6D76A-7DF6-4833-9C54-706035602FEF}" destId="{13B9DEF8-02CB-4717-8516-0B581B4CB76A}" srcOrd="0" destOrd="0" parTransId="{05FE47C8-3C06-4618-9791-DB56D138909F}" sibTransId="{84506AD8-1025-4B73-BC66-70EB94EE0240}"/>
    <dgm:cxn modelId="{CC7BBEC2-F9B6-9A4B-ACD0-19B1FDDE19ED}" type="presOf" srcId="{13B9DEF8-02CB-4717-8516-0B581B4CB76A}" destId="{FAB91AD1-93CF-E248-877C-591A73B2ACC9}" srcOrd="0" destOrd="0" presId="urn:microsoft.com/office/officeart/2016/7/layout/VerticalSolidActionList"/>
    <dgm:cxn modelId="{B001FCCD-D1C3-4BD4-918F-A52B96A03B8A}" srcId="{69E5FD2E-5CAD-46E3-AB4B-C3C23C2A5474}" destId="{DFF4BA3B-268F-49D1-94C6-CC3142C0A9A3}" srcOrd="3" destOrd="0" parTransId="{F2DF94D5-C089-4BA0-9ED0-3D84EC8BBDC8}" sibTransId="{D07E5B63-B088-4C19-AD99-9171CD471B9C}"/>
    <dgm:cxn modelId="{F8C361D5-35A5-3D44-9727-6C40265809E6}" type="presOf" srcId="{B8857395-32C1-45B0-A1DF-C98A4D4B9071}" destId="{BD26C72F-CE39-474C-96A0-C4702F10CF46}" srcOrd="0" destOrd="0" presId="urn:microsoft.com/office/officeart/2016/7/layout/VerticalSolidActionList"/>
    <dgm:cxn modelId="{BB174AD6-1288-4780-8BCB-18183C103710}" srcId="{62564952-93C2-4C22-AAD4-682E4AE6B857}" destId="{DF868572-B365-414E-B75A-3A913008C84F}" srcOrd="0" destOrd="0" parTransId="{4A4DA214-A95E-46B6-9A14-FC8A92F61EA4}" sibTransId="{60CC1277-30FA-4C7D-AF02-E0AE73A03AA6}"/>
    <dgm:cxn modelId="{E03D11E7-DA9B-402A-8138-50A93BA32C23}" srcId="{69E5FD2E-5CAD-46E3-AB4B-C3C23C2A5474}" destId="{62564952-93C2-4C22-AAD4-682E4AE6B857}" srcOrd="2" destOrd="0" parTransId="{AC4D3B3A-8614-460F-BD1F-56219CCDB535}" sibTransId="{4828F370-FCDC-4E1B-9883-A772A4C0CAC4}"/>
    <dgm:cxn modelId="{870BA0F1-4668-1B43-AE0C-790D7429CF26}" type="presParOf" srcId="{BED522A5-E792-BB4B-9030-AD8549FE8685}" destId="{9FEEDB1D-BAC5-1949-8A37-E0DC13407158}" srcOrd="0" destOrd="0" presId="urn:microsoft.com/office/officeart/2016/7/layout/VerticalSolidActionList"/>
    <dgm:cxn modelId="{A8D474BE-353C-CA4A-BC00-192B3B64E174}" type="presParOf" srcId="{9FEEDB1D-BAC5-1949-8A37-E0DC13407158}" destId="{89E00EC6-3748-344E-B6B1-3680CCC23FA1}" srcOrd="0" destOrd="0" presId="urn:microsoft.com/office/officeart/2016/7/layout/VerticalSolidActionList"/>
    <dgm:cxn modelId="{132FD775-24D3-9F46-BC57-6EFD879942CE}" type="presParOf" srcId="{9FEEDB1D-BAC5-1949-8A37-E0DC13407158}" destId="{FAB91AD1-93CF-E248-877C-591A73B2ACC9}" srcOrd="1" destOrd="0" presId="urn:microsoft.com/office/officeart/2016/7/layout/VerticalSolidActionList"/>
    <dgm:cxn modelId="{F7327A3B-183B-C940-B3DF-09630963FD95}" type="presParOf" srcId="{BED522A5-E792-BB4B-9030-AD8549FE8685}" destId="{AE3865AA-9E8E-D54A-B6AB-0C24D0F9DF24}" srcOrd="1" destOrd="0" presId="urn:microsoft.com/office/officeart/2016/7/layout/VerticalSolidActionList"/>
    <dgm:cxn modelId="{102B3776-010F-5D46-BD82-30E16118815D}" type="presParOf" srcId="{BED522A5-E792-BB4B-9030-AD8549FE8685}" destId="{E7BC7C2C-5891-2D40-BCB5-B5BC4F4626ED}" srcOrd="2" destOrd="0" presId="urn:microsoft.com/office/officeart/2016/7/layout/VerticalSolidActionList"/>
    <dgm:cxn modelId="{E03402B7-23AD-6E41-9B7F-4981E9DE5B67}" type="presParOf" srcId="{E7BC7C2C-5891-2D40-BCB5-B5BC4F4626ED}" destId="{ED3910F2-CD83-6646-85BE-92593F5D9A37}" srcOrd="0" destOrd="0" presId="urn:microsoft.com/office/officeart/2016/7/layout/VerticalSolidActionList"/>
    <dgm:cxn modelId="{A4816ECE-34BD-3247-8DCB-FAC531D71823}" type="presParOf" srcId="{E7BC7C2C-5891-2D40-BCB5-B5BC4F4626ED}" destId="{BD26C72F-CE39-474C-96A0-C4702F10CF46}" srcOrd="1" destOrd="0" presId="urn:microsoft.com/office/officeart/2016/7/layout/VerticalSolidActionList"/>
    <dgm:cxn modelId="{7C8B2327-2BAD-6A4B-916E-AFEB5BEF5F66}" type="presParOf" srcId="{BED522A5-E792-BB4B-9030-AD8549FE8685}" destId="{ADA316ED-C24E-F341-82A8-A256D2F35372}" srcOrd="3" destOrd="0" presId="urn:microsoft.com/office/officeart/2016/7/layout/VerticalSolidActionList"/>
    <dgm:cxn modelId="{D28EAEE6-91E7-EE46-B5F3-311F9CDE6FE0}" type="presParOf" srcId="{BED522A5-E792-BB4B-9030-AD8549FE8685}" destId="{035A0F22-F3FE-6C49-9677-6FA40DAE4FD1}" srcOrd="4" destOrd="0" presId="urn:microsoft.com/office/officeart/2016/7/layout/VerticalSolidActionList"/>
    <dgm:cxn modelId="{EC8BF9DE-5316-2141-8ED2-E705F9F10972}" type="presParOf" srcId="{035A0F22-F3FE-6C49-9677-6FA40DAE4FD1}" destId="{D4D9D925-FEEF-9844-ABA7-59618422B4C9}" srcOrd="0" destOrd="0" presId="urn:microsoft.com/office/officeart/2016/7/layout/VerticalSolidActionList"/>
    <dgm:cxn modelId="{F54BCA2F-7E22-AA42-9B98-445C089F3572}" type="presParOf" srcId="{035A0F22-F3FE-6C49-9677-6FA40DAE4FD1}" destId="{076F9641-F2D6-6F47-B388-245D9F4A86E8}" srcOrd="1" destOrd="0" presId="urn:microsoft.com/office/officeart/2016/7/layout/VerticalSolidActionList"/>
    <dgm:cxn modelId="{8E0BDD3E-17C3-0941-B35A-A081B4E3A03B}" type="presParOf" srcId="{BED522A5-E792-BB4B-9030-AD8549FE8685}" destId="{3E7F156B-2B64-CE47-9790-9B5A8F8FDA99}" srcOrd="5" destOrd="0" presId="urn:microsoft.com/office/officeart/2016/7/layout/VerticalSolidActionList"/>
    <dgm:cxn modelId="{C6495CEA-7F62-5E4F-AF28-9E8746858EE7}" type="presParOf" srcId="{BED522A5-E792-BB4B-9030-AD8549FE8685}" destId="{EF22E734-01E5-A048-A901-701C69058140}" srcOrd="6" destOrd="0" presId="urn:microsoft.com/office/officeart/2016/7/layout/VerticalSolidActionList"/>
    <dgm:cxn modelId="{CE2B2D6F-139D-FB4F-AB44-819BB90D5E6A}" type="presParOf" srcId="{EF22E734-01E5-A048-A901-701C69058140}" destId="{0C7F47D3-D6CA-1842-923A-B5D3E8E70792}" srcOrd="0" destOrd="0" presId="urn:microsoft.com/office/officeart/2016/7/layout/VerticalSolidActionList"/>
    <dgm:cxn modelId="{5DA412A4-6C6A-4147-9803-D88125EC7D99}" type="presParOf" srcId="{EF22E734-01E5-A048-A901-701C69058140}" destId="{88298E87-992A-B248-B05E-E4B722A61237}"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6412A5-A4DC-4801-8C1E-559A396CA4C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9E1FC0B-AB82-4F04-8D90-FD475633ACBB}">
      <dgm:prSet/>
      <dgm:spPr/>
      <dgm:t>
        <a:bodyPr/>
        <a:lstStyle/>
        <a:p>
          <a:r>
            <a:rPr lang="en-US"/>
            <a:t>Do their needs require and justify a distinct offer?</a:t>
          </a:r>
        </a:p>
      </dgm:t>
    </dgm:pt>
    <dgm:pt modelId="{82309D2F-2D9A-4600-BC1F-3F131E3C6A34}" type="parTrans" cxnId="{1E5A93BD-FD9E-4152-8080-328DA2EF6777}">
      <dgm:prSet/>
      <dgm:spPr/>
      <dgm:t>
        <a:bodyPr/>
        <a:lstStyle/>
        <a:p>
          <a:endParaRPr lang="en-US"/>
        </a:p>
      </dgm:t>
    </dgm:pt>
    <dgm:pt modelId="{A353DF4F-353F-4AB1-8C5C-3F43DEB51414}" type="sibTrans" cxnId="{1E5A93BD-FD9E-4152-8080-328DA2EF6777}">
      <dgm:prSet/>
      <dgm:spPr/>
      <dgm:t>
        <a:bodyPr/>
        <a:lstStyle/>
        <a:p>
          <a:endParaRPr lang="en-US"/>
        </a:p>
      </dgm:t>
    </dgm:pt>
    <dgm:pt modelId="{8D213B34-51DF-4E97-B709-79F92B0E8DE2}">
      <dgm:prSet/>
      <dgm:spPr/>
      <dgm:t>
        <a:bodyPr/>
        <a:lstStyle/>
        <a:p>
          <a:r>
            <a:rPr lang="en-US"/>
            <a:t>Are they reached through separate distribution channels?</a:t>
          </a:r>
        </a:p>
      </dgm:t>
    </dgm:pt>
    <dgm:pt modelId="{224C0153-C9C0-4704-A085-AC251FBCE78B}" type="parTrans" cxnId="{3CEE12D6-4F7F-4CFB-96B5-0758B5087581}">
      <dgm:prSet/>
      <dgm:spPr/>
      <dgm:t>
        <a:bodyPr/>
        <a:lstStyle/>
        <a:p>
          <a:endParaRPr lang="en-US"/>
        </a:p>
      </dgm:t>
    </dgm:pt>
    <dgm:pt modelId="{81990B4C-6308-474E-B0CD-775634863B56}" type="sibTrans" cxnId="{3CEE12D6-4F7F-4CFB-96B5-0758B5087581}">
      <dgm:prSet/>
      <dgm:spPr/>
      <dgm:t>
        <a:bodyPr/>
        <a:lstStyle/>
        <a:p>
          <a:endParaRPr lang="en-US"/>
        </a:p>
      </dgm:t>
    </dgm:pt>
    <dgm:pt modelId="{11CBC311-D4B1-4A0B-9CBA-04A83FD4D7A4}">
      <dgm:prSet/>
      <dgm:spPr/>
      <dgm:t>
        <a:bodyPr/>
        <a:lstStyle/>
        <a:p>
          <a:r>
            <a:rPr lang="en-US"/>
            <a:t>Do they require different types of relationships?</a:t>
          </a:r>
        </a:p>
      </dgm:t>
    </dgm:pt>
    <dgm:pt modelId="{AF5D991A-5EEB-4761-B802-B883D4C3700D}" type="parTrans" cxnId="{9110EEAF-B2C1-447C-AB57-C925CCB25DC0}">
      <dgm:prSet/>
      <dgm:spPr/>
      <dgm:t>
        <a:bodyPr/>
        <a:lstStyle/>
        <a:p>
          <a:endParaRPr lang="en-US"/>
        </a:p>
      </dgm:t>
    </dgm:pt>
    <dgm:pt modelId="{4A3CD04A-C7C4-40EA-837D-9724FEB80892}" type="sibTrans" cxnId="{9110EEAF-B2C1-447C-AB57-C925CCB25DC0}">
      <dgm:prSet/>
      <dgm:spPr/>
      <dgm:t>
        <a:bodyPr/>
        <a:lstStyle/>
        <a:p>
          <a:endParaRPr lang="en-US"/>
        </a:p>
      </dgm:t>
    </dgm:pt>
    <dgm:pt modelId="{8CA033D1-BA48-4707-A506-147CC959BBC8}">
      <dgm:prSet/>
      <dgm:spPr/>
      <dgm:t>
        <a:bodyPr/>
        <a:lstStyle/>
        <a:p>
          <a:r>
            <a:rPr lang="en-US"/>
            <a:t>Do they have substantially different profitability levels?</a:t>
          </a:r>
        </a:p>
      </dgm:t>
    </dgm:pt>
    <dgm:pt modelId="{187AD24D-42B3-4373-BAD0-58A94EEF6F1D}" type="parTrans" cxnId="{BABC16BE-F4DC-4E93-B6B1-3C13106A0930}">
      <dgm:prSet/>
      <dgm:spPr/>
      <dgm:t>
        <a:bodyPr/>
        <a:lstStyle/>
        <a:p>
          <a:endParaRPr lang="en-US"/>
        </a:p>
      </dgm:t>
    </dgm:pt>
    <dgm:pt modelId="{B8BCEAFD-E48F-44E3-8D15-61655E91EE21}" type="sibTrans" cxnId="{BABC16BE-F4DC-4E93-B6B1-3C13106A0930}">
      <dgm:prSet/>
      <dgm:spPr/>
      <dgm:t>
        <a:bodyPr/>
        <a:lstStyle/>
        <a:p>
          <a:endParaRPr lang="en-US"/>
        </a:p>
      </dgm:t>
    </dgm:pt>
    <dgm:pt modelId="{3239380C-FC7C-4F5E-9298-6B092F2768C2}">
      <dgm:prSet/>
      <dgm:spPr/>
      <dgm:t>
        <a:bodyPr/>
        <a:lstStyle/>
        <a:p>
          <a:r>
            <a:rPr lang="en-US" dirty="0"/>
            <a:t>Are they willing to pay for different aspects of the offer?</a:t>
          </a:r>
        </a:p>
      </dgm:t>
    </dgm:pt>
    <dgm:pt modelId="{F444B018-60FF-4F08-ADF0-642DBC6DF3DE}" type="parTrans" cxnId="{18BCA388-C475-44FF-A6DC-732EF35EBBD8}">
      <dgm:prSet/>
      <dgm:spPr/>
      <dgm:t>
        <a:bodyPr/>
        <a:lstStyle/>
        <a:p>
          <a:endParaRPr lang="en-US"/>
        </a:p>
      </dgm:t>
    </dgm:pt>
    <dgm:pt modelId="{85A479E7-0083-4056-BAA0-EA0B46365E89}" type="sibTrans" cxnId="{18BCA388-C475-44FF-A6DC-732EF35EBBD8}">
      <dgm:prSet/>
      <dgm:spPr/>
      <dgm:t>
        <a:bodyPr/>
        <a:lstStyle/>
        <a:p>
          <a:endParaRPr lang="en-US"/>
        </a:p>
      </dgm:t>
    </dgm:pt>
    <dgm:pt modelId="{2D7F97D8-8A31-0B4D-8B34-13E6CB4C481A}" type="pres">
      <dgm:prSet presAssocID="{8C6412A5-A4DC-4801-8C1E-559A396CA4CC}" presName="vert0" presStyleCnt="0">
        <dgm:presLayoutVars>
          <dgm:dir/>
          <dgm:animOne val="branch"/>
          <dgm:animLvl val="lvl"/>
        </dgm:presLayoutVars>
      </dgm:prSet>
      <dgm:spPr/>
    </dgm:pt>
    <dgm:pt modelId="{FB0BEAAC-D85D-104D-88AE-19E8E4382B83}" type="pres">
      <dgm:prSet presAssocID="{29E1FC0B-AB82-4F04-8D90-FD475633ACBB}" presName="thickLine" presStyleLbl="alignNode1" presStyleIdx="0" presStyleCnt="5"/>
      <dgm:spPr/>
    </dgm:pt>
    <dgm:pt modelId="{5FEDC1C1-4AB0-014C-84E9-44FABB051BD6}" type="pres">
      <dgm:prSet presAssocID="{29E1FC0B-AB82-4F04-8D90-FD475633ACBB}" presName="horz1" presStyleCnt="0"/>
      <dgm:spPr/>
    </dgm:pt>
    <dgm:pt modelId="{3515320B-D4E8-7D4A-87B8-A43CBD94CF1C}" type="pres">
      <dgm:prSet presAssocID="{29E1FC0B-AB82-4F04-8D90-FD475633ACBB}" presName="tx1" presStyleLbl="revTx" presStyleIdx="0" presStyleCnt="5"/>
      <dgm:spPr/>
    </dgm:pt>
    <dgm:pt modelId="{8C6503CB-22F8-314B-AF83-E45201C06254}" type="pres">
      <dgm:prSet presAssocID="{29E1FC0B-AB82-4F04-8D90-FD475633ACBB}" presName="vert1" presStyleCnt="0"/>
      <dgm:spPr/>
    </dgm:pt>
    <dgm:pt modelId="{AD80BA10-6CF2-1D41-86A0-29092ED1AE78}" type="pres">
      <dgm:prSet presAssocID="{8D213B34-51DF-4E97-B709-79F92B0E8DE2}" presName="thickLine" presStyleLbl="alignNode1" presStyleIdx="1" presStyleCnt="5"/>
      <dgm:spPr/>
    </dgm:pt>
    <dgm:pt modelId="{EF0226CA-0773-0044-9178-22B0D712C28D}" type="pres">
      <dgm:prSet presAssocID="{8D213B34-51DF-4E97-B709-79F92B0E8DE2}" presName="horz1" presStyleCnt="0"/>
      <dgm:spPr/>
    </dgm:pt>
    <dgm:pt modelId="{9FA6FE50-AEB1-9945-9CFD-BD8AA673591E}" type="pres">
      <dgm:prSet presAssocID="{8D213B34-51DF-4E97-B709-79F92B0E8DE2}" presName="tx1" presStyleLbl="revTx" presStyleIdx="1" presStyleCnt="5"/>
      <dgm:spPr/>
    </dgm:pt>
    <dgm:pt modelId="{2D5C3D1F-A350-5449-93B2-ACC0C2E87AEA}" type="pres">
      <dgm:prSet presAssocID="{8D213B34-51DF-4E97-B709-79F92B0E8DE2}" presName="vert1" presStyleCnt="0"/>
      <dgm:spPr/>
    </dgm:pt>
    <dgm:pt modelId="{429BCD3B-4328-2649-9264-72754588530F}" type="pres">
      <dgm:prSet presAssocID="{11CBC311-D4B1-4A0B-9CBA-04A83FD4D7A4}" presName="thickLine" presStyleLbl="alignNode1" presStyleIdx="2" presStyleCnt="5"/>
      <dgm:spPr/>
    </dgm:pt>
    <dgm:pt modelId="{5FD6784F-2B26-1047-A9AB-A2F723686C88}" type="pres">
      <dgm:prSet presAssocID="{11CBC311-D4B1-4A0B-9CBA-04A83FD4D7A4}" presName="horz1" presStyleCnt="0"/>
      <dgm:spPr/>
    </dgm:pt>
    <dgm:pt modelId="{F1C50874-91AE-B542-80FC-A34AB990890E}" type="pres">
      <dgm:prSet presAssocID="{11CBC311-D4B1-4A0B-9CBA-04A83FD4D7A4}" presName="tx1" presStyleLbl="revTx" presStyleIdx="2" presStyleCnt="5"/>
      <dgm:spPr/>
    </dgm:pt>
    <dgm:pt modelId="{36FC4BCD-EBC6-0944-9C45-E15210AEDB3C}" type="pres">
      <dgm:prSet presAssocID="{11CBC311-D4B1-4A0B-9CBA-04A83FD4D7A4}" presName="vert1" presStyleCnt="0"/>
      <dgm:spPr/>
    </dgm:pt>
    <dgm:pt modelId="{7E85CFD7-D862-0A42-802E-67D466CF1FB9}" type="pres">
      <dgm:prSet presAssocID="{8CA033D1-BA48-4707-A506-147CC959BBC8}" presName="thickLine" presStyleLbl="alignNode1" presStyleIdx="3" presStyleCnt="5"/>
      <dgm:spPr/>
    </dgm:pt>
    <dgm:pt modelId="{9D4ABE2C-10EF-B646-9C9D-8A52231DDEA0}" type="pres">
      <dgm:prSet presAssocID="{8CA033D1-BA48-4707-A506-147CC959BBC8}" presName="horz1" presStyleCnt="0"/>
      <dgm:spPr/>
    </dgm:pt>
    <dgm:pt modelId="{A7E2D457-FA9C-E740-B68E-2B31334710A1}" type="pres">
      <dgm:prSet presAssocID="{8CA033D1-BA48-4707-A506-147CC959BBC8}" presName="tx1" presStyleLbl="revTx" presStyleIdx="3" presStyleCnt="5"/>
      <dgm:spPr/>
    </dgm:pt>
    <dgm:pt modelId="{CAFD3C7E-509C-6548-8692-08241B04296F}" type="pres">
      <dgm:prSet presAssocID="{8CA033D1-BA48-4707-A506-147CC959BBC8}" presName="vert1" presStyleCnt="0"/>
      <dgm:spPr/>
    </dgm:pt>
    <dgm:pt modelId="{E170BD30-168B-6A47-A7D9-2145BD9B2638}" type="pres">
      <dgm:prSet presAssocID="{3239380C-FC7C-4F5E-9298-6B092F2768C2}" presName="thickLine" presStyleLbl="alignNode1" presStyleIdx="4" presStyleCnt="5"/>
      <dgm:spPr/>
    </dgm:pt>
    <dgm:pt modelId="{BEC3C876-7A6E-5A48-A746-FCBB031C09D1}" type="pres">
      <dgm:prSet presAssocID="{3239380C-FC7C-4F5E-9298-6B092F2768C2}" presName="horz1" presStyleCnt="0"/>
      <dgm:spPr/>
    </dgm:pt>
    <dgm:pt modelId="{B6F47F05-3DDA-C94D-A258-FEF3F365AFA7}" type="pres">
      <dgm:prSet presAssocID="{3239380C-FC7C-4F5E-9298-6B092F2768C2}" presName="tx1" presStyleLbl="revTx" presStyleIdx="4" presStyleCnt="5"/>
      <dgm:spPr/>
    </dgm:pt>
    <dgm:pt modelId="{4508B4CF-DB75-3C4A-8810-4EE302BA1D9E}" type="pres">
      <dgm:prSet presAssocID="{3239380C-FC7C-4F5E-9298-6B092F2768C2}" presName="vert1" presStyleCnt="0"/>
      <dgm:spPr/>
    </dgm:pt>
  </dgm:ptLst>
  <dgm:cxnLst>
    <dgm:cxn modelId="{8E3B2C06-3A6F-934A-AC23-98FF5419AAC2}" type="presOf" srcId="{11CBC311-D4B1-4A0B-9CBA-04A83FD4D7A4}" destId="{F1C50874-91AE-B542-80FC-A34AB990890E}" srcOrd="0" destOrd="0" presId="urn:microsoft.com/office/officeart/2008/layout/LinedList"/>
    <dgm:cxn modelId="{311AF685-36AC-E541-B51A-5A5340111FD5}" type="presOf" srcId="{8C6412A5-A4DC-4801-8C1E-559A396CA4CC}" destId="{2D7F97D8-8A31-0B4D-8B34-13E6CB4C481A}" srcOrd="0" destOrd="0" presId="urn:microsoft.com/office/officeart/2008/layout/LinedList"/>
    <dgm:cxn modelId="{18BCA388-C475-44FF-A6DC-732EF35EBBD8}" srcId="{8C6412A5-A4DC-4801-8C1E-559A396CA4CC}" destId="{3239380C-FC7C-4F5E-9298-6B092F2768C2}" srcOrd="4" destOrd="0" parTransId="{F444B018-60FF-4F08-ADF0-642DBC6DF3DE}" sibTransId="{85A479E7-0083-4056-BAA0-EA0B46365E89}"/>
    <dgm:cxn modelId="{FE63DE9C-6AC7-6041-9805-521BDB353F18}" type="presOf" srcId="{8D213B34-51DF-4E97-B709-79F92B0E8DE2}" destId="{9FA6FE50-AEB1-9945-9CFD-BD8AA673591E}" srcOrd="0" destOrd="0" presId="urn:microsoft.com/office/officeart/2008/layout/LinedList"/>
    <dgm:cxn modelId="{9110EEAF-B2C1-447C-AB57-C925CCB25DC0}" srcId="{8C6412A5-A4DC-4801-8C1E-559A396CA4CC}" destId="{11CBC311-D4B1-4A0B-9CBA-04A83FD4D7A4}" srcOrd="2" destOrd="0" parTransId="{AF5D991A-5EEB-4761-B802-B883D4C3700D}" sibTransId="{4A3CD04A-C7C4-40EA-837D-9724FEB80892}"/>
    <dgm:cxn modelId="{1CF8F8B4-385D-7540-84A2-045CE41DF5CE}" type="presOf" srcId="{29E1FC0B-AB82-4F04-8D90-FD475633ACBB}" destId="{3515320B-D4E8-7D4A-87B8-A43CBD94CF1C}" srcOrd="0" destOrd="0" presId="urn:microsoft.com/office/officeart/2008/layout/LinedList"/>
    <dgm:cxn modelId="{1E5A93BD-FD9E-4152-8080-328DA2EF6777}" srcId="{8C6412A5-A4DC-4801-8C1E-559A396CA4CC}" destId="{29E1FC0B-AB82-4F04-8D90-FD475633ACBB}" srcOrd="0" destOrd="0" parTransId="{82309D2F-2D9A-4600-BC1F-3F131E3C6A34}" sibTransId="{A353DF4F-353F-4AB1-8C5C-3F43DEB51414}"/>
    <dgm:cxn modelId="{BABC16BE-F4DC-4E93-B6B1-3C13106A0930}" srcId="{8C6412A5-A4DC-4801-8C1E-559A396CA4CC}" destId="{8CA033D1-BA48-4707-A506-147CC959BBC8}" srcOrd="3" destOrd="0" parTransId="{187AD24D-42B3-4373-BAD0-58A94EEF6F1D}" sibTransId="{B8BCEAFD-E48F-44E3-8D15-61655E91EE21}"/>
    <dgm:cxn modelId="{AADC60D4-9E83-8744-A9BA-FC05E110EBB6}" type="presOf" srcId="{3239380C-FC7C-4F5E-9298-6B092F2768C2}" destId="{B6F47F05-3DDA-C94D-A258-FEF3F365AFA7}" srcOrd="0" destOrd="0" presId="urn:microsoft.com/office/officeart/2008/layout/LinedList"/>
    <dgm:cxn modelId="{14D4E3D5-3C22-FE4C-9711-39FF70CDDF46}" type="presOf" srcId="{8CA033D1-BA48-4707-A506-147CC959BBC8}" destId="{A7E2D457-FA9C-E740-B68E-2B31334710A1}" srcOrd="0" destOrd="0" presId="urn:microsoft.com/office/officeart/2008/layout/LinedList"/>
    <dgm:cxn modelId="{3CEE12D6-4F7F-4CFB-96B5-0758B5087581}" srcId="{8C6412A5-A4DC-4801-8C1E-559A396CA4CC}" destId="{8D213B34-51DF-4E97-B709-79F92B0E8DE2}" srcOrd="1" destOrd="0" parTransId="{224C0153-C9C0-4704-A085-AC251FBCE78B}" sibTransId="{81990B4C-6308-474E-B0CD-775634863B56}"/>
    <dgm:cxn modelId="{5979801B-004F-A84E-A918-16CD631CB896}" type="presParOf" srcId="{2D7F97D8-8A31-0B4D-8B34-13E6CB4C481A}" destId="{FB0BEAAC-D85D-104D-88AE-19E8E4382B83}" srcOrd="0" destOrd="0" presId="urn:microsoft.com/office/officeart/2008/layout/LinedList"/>
    <dgm:cxn modelId="{F4A12B98-EE60-F047-A674-A3663DED5CA5}" type="presParOf" srcId="{2D7F97D8-8A31-0B4D-8B34-13E6CB4C481A}" destId="{5FEDC1C1-4AB0-014C-84E9-44FABB051BD6}" srcOrd="1" destOrd="0" presId="urn:microsoft.com/office/officeart/2008/layout/LinedList"/>
    <dgm:cxn modelId="{C53B826B-76C1-B049-9933-BFA745A37846}" type="presParOf" srcId="{5FEDC1C1-4AB0-014C-84E9-44FABB051BD6}" destId="{3515320B-D4E8-7D4A-87B8-A43CBD94CF1C}" srcOrd="0" destOrd="0" presId="urn:microsoft.com/office/officeart/2008/layout/LinedList"/>
    <dgm:cxn modelId="{9626BA8C-3D85-6947-8955-7AFFFA4F291D}" type="presParOf" srcId="{5FEDC1C1-4AB0-014C-84E9-44FABB051BD6}" destId="{8C6503CB-22F8-314B-AF83-E45201C06254}" srcOrd="1" destOrd="0" presId="urn:microsoft.com/office/officeart/2008/layout/LinedList"/>
    <dgm:cxn modelId="{C5BBA3B8-0044-F14B-A6F8-CF381145C9EB}" type="presParOf" srcId="{2D7F97D8-8A31-0B4D-8B34-13E6CB4C481A}" destId="{AD80BA10-6CF2-1D41-86A0-29092ED1AE78}" srcOrd="2" destOrd="0" presId="urn:microsoft.com/office/officeart/2008/layout/LinedList"/>
    <dgm:cxn modelId="{88E65CEE-843E-3A42-B874-694A8FE99926}" type="presParOf" srcId="{2D7F97D8-8A31-0B4D-8B34-13E6CB4C481A}" destId="{EF0226CA-0773-0044-9178-22B0D712C28D}" srcOrd="3" destOrd="0" presId="urn:microsoft.com/office/officeart/2008/layout/LinedList"/>
    <dgm:cxn modelId="{75191892-7B15-FB48-AA52-3A2E9C8B3245}" type="presParOf" srcId="{EF0226CA-0773-0044-9178-22B0D712C28D}" destId="{9FA6FE50-AEB1-9945-9CFD-BD8AA673591E}" srcOrd="0" destOrd="0" presId="urn:microsoft.com/office/officeart/2008/layout/LinedList"/>
    <dgm:cxn modelId="{C80E3F64-D196-F247-B7F6-927EE0BB18B5}" type="presParOf" srcId="{EF0226CA-0773-0044-9178-22B0D712C28D}" destId="{2D5C3D1F-A350-5449-93B2-ACC0C2E87AEA}" srcOrd="1" destOrd="0" presId="urn:microsoft.com/office/officeart/2008/layout/LinedList"/>
    <dgm:cxn modelId="{C1864CAA-BF25-1749-9B94-9B6AD847E633}" type="presParOf" srcId="{2D7F97D8-8A31-0B4D-8B34-13E6CB4C481A}" destId="{429BCD3B-4328-2649-9264-72754588530F}" srcOrd="4" destOrd="0" presId="urn:microsoft.com/office/officeart/2008/layout/LinedList"/>
    <dgm:cxn modelId="{820B718A-7C55-544F-A46C-5B970DB50D04}" type="presParOf" srcId="{2D7F97D8-8A31-0B4D-8B34-13E6CB4C481A}" destId="{5FD6784F-2B26-1047-A9AB-A2F723686C88}" srcOrd="5" destOrd="0" presId="urn:microsoft.com/office/officeart/2008/layout/LinedList"/>
    <dgm:cxn modelId="{B5102D0D-8FD4-EE4F-A6E8-297A3C529A23}" type="presParOf" srcId="{5FD6784F-2B26-1047-A9AB-A2F723686C88}" destId="{F1C50874-91AE-B542-80FC-A34AB990890E}" srcOrd="0" destOrd="0" presId="urn:microsoft.com/office/officeart/2008/layout/LinedList"/>
    <dgm:cxn modelId="{F6C9492B-439A-EE4C-8F91-06C439EFF3CB}" type="presParOf" srcId="{5FD6784F-2B26-1047-A9AB-A2F723686C88}" destId="{36FC4BCD-EBC6-0944-9C45-E15210AEDB3C}" srcOrd="1" destOrd="0" presId="urn:microsoft.com/office/officeart/2008/layout/LinedList"/>
    <dgm:cxn modelId="{1E6FA1F4-346A-8A40-9D64-DF107D65AD17}" type="presParOf" srcId="{2D7F97D8-8A31-0B4D-8B34-13E6CB4C481A}" destId="{7E85CFD7-D862-0A42-802E-67D466CF1FB9}" srcOrd="6" destOrd="0" presId="urn:microsoft.com/office/officeart/2008/layout/LinedList"/>
    <dgm:cxn modelId="{F073E9A2-BE11-A44D-BA6E-71C5FADB103A}" type="presParOf" srcId="{2D7F97D8-8A31-0B4D-8B34-13E6CB4C481A}" destId="{9D4ABE2C-10EF-B646-9C9D-8A52231DDEA0}" srcOrd="7" destOrd="0" presId="urn:microsoft.com/office/officeart/2008/layout/LinedList"/>
    <dgm:cxn modelId="{BA679D24-E54B-864A-B67A-654962FD002E}" type="presParOf" srcId="{9D4ABE2C-10EF-B646-9C9D-8A52231DDEA0}" destId="{A7E2D457-FA9C-E740-B68E-2B31334710A1}" srcOrd="0" destOrd="0" presId="urn:microsoft.com/office/officeart/2008/layout/LinedList"/>
    <dgm:cxn modelId="{D2EC832B-546E-B74B-AE62-3A52056468DE}" type="presParOf" srcId="{9D4ABE2C-10EF-B646-9C9D-8A52231DDEA0}" destId="{CAFD3C7E-509C-6548-8692-08241B04296F}" srcOrd="1" destOrd="0" presId="urn:microsoft.com/office/officeart/2008/layout/LinedList"/>
    <dgm:cxn modelId="{49373629-DC7D-634C-A597-2808C9D69E59}" type="presParOf" srcId="{2D7F97D8-8A31-0B4D-8B34-13E6CB4C481A}" destId="{E170BD30-168B-6A47-A7D9-2145BD9B2638}" srcOrd="8" destOrd="0" presId="urn:microsoft.com/office/officeart/2008/layout/LinedList"/>
    <dgm:cxn modelId="{F7AF8016-4199-DA4F-8745-A753D77B5DFF}" type="presParOf" srcId="{2D7F97D8-8A31-0B4D-8B34-13E6CB4C481A}" destId="{BEC3C876-7A6E-5A48-A746-FCBB031C09D1}" srcOrd="9" destOrd="0" presId="urn:microsoft.com/office/officeart/2008/layout/LinedList"/>
    <dgm:cxn modelId="{175F8EC5-096E-2145-8610-22AD83472041}" type="presParOf" srcId="{BEC3C876-7A6E-5A48-A746-FCBB031C09D1}" destId="{B6F47F05-3DDA-C94D-A258-FEF3F365AFA7}" srcOrd="0" destOrd="0" presId="urn:microsoft.com/office/officeart/2008/layout/LinedList"/>
    <dgm:cxn modelId="{F882A507-0160-1C49-BEF6-E23270BE8BD5}" type="presParOf" srcId="{BEC3C876-7A6E-5A48-A746-FCBB031C09D1}" destId="{4508B4CF-DB75-3C4A-8810-4EE302BA1D9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D43F0B-ED32-4F70-A317-65FA2F6AA385}"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7BA44CFD-20A1-477A-BCA7-822EE1B11868}">
      <dgm:prSet/>
      <dgm:spPr/>
      <dgm:t>
        <a:bodyPr/>
        <a:lstStyle/>
        <a:p>
          <a:r>
            <a:rPr lang="en-US" dirty="0"/>
            <a:t>Individually consider who the Brown’s current customer segments are – 1 min</a:t>
          </a:r>
        </a:p>
      </dgm:t>
    </dgm:pt>
    <dgm:pt modelId="{DE4C7522-BCA8-48B0-A4B6-F30514B29A36}" type="parTrans" cxnId="{B78663FA-01D3-4453-850E-62EB7E7E599A}">
      <dgm:prSet/>
      <dgm:spPr/>
      <dgm:t>
        <a:bodyPr/>
        <a:lstStyle/>
        <a:p>
          <a:endParaRPr lang="en-US"/>
        </a:p>
      </dgm:t>
    </dgm:pt>
    <dgm:pt modelId="{2BFFC444-8B71-4BC9-B1F3-31E1F4133270}" type="sibTrans" cxnId="{B78663FA-01D3-4453-850E-62EB7E7E599A}">
      <dgm:prSet phldrT="01" phldr="0"/>
      <dgm:spPr/>
      <dgm:t>
        <a:bodyPr/>
        <a:lstStyle/>
        <a:p>
          <a:r>
            <a:rPr lang="en-US"/>
            <a:t>01</a:t>
          </a:r>
        </a:p>
      </dgm:t>
    </dgm:pt>
    <dgm:pt modelId="{8A80FDD4-6A33-401D-B97B-91C96374CA85}">
      <dgm:prSet/>
      <dgm:spPr/>
      <dgm:t>
        <a:bodyPr/>
        <a:lstStyle/>
        <a:p>
          <a:r>
            <a:rPr lang="en-US" dirty="0"/>
            <a:t>Brainstorm the Brown’s customer segments in your group – 2 min</a:t>
          </a:r>
        </a:p>
      </dgm:t>
    </dgm:pt>
    <dgm:pt modelId="{DC6B0C9F-BC01-4F75-A0D3-B4BC2A24438D}" type="parTrans" cxnId="{09ABD049-6D90-4E87-A4CE-926DEE413BED}">
      <dgm:prSet/>
      <dgm:spPr/>
      <dgm:t>
        <a:bodyPr/>
        <a:lstStyle/>
        <a:p>
          <a:endParaRPr lang="en-US"/>
        </a:p>
      </dgm:t>
    </dgm:pt>
    <dgm:pt modelId="{21A9571C-9BD7-4A45-AE77-176418D5E3BF}" type="sibTrans" cxnId="{09ABD049-6D90-4E87-A4CE-926DEE413BED}">
      <dgm:prSet phldrT="02" phldr="0"/>
      <dgm:spPr/>
      <dgm:t>
        <a:bodyPr/>
        <a:lstStyle/>
        <a:p>
          <a:r>
            <a:rPr lang="en-US"/>
            <a:t>02</a:t>
          </a:r>
        </a:p>
      </dgm:t>
    </dgm:pt>
    <dgm:pt modelId="{BF97F3DF-0849-4C34-A6AE-860BF1B53880}">
      <dgm:prSet/>
      <dgm:spPr/>
      <dgm:t>
        <a:bodyPr/>
        <a:lstStyle/>
        <a:p>
          <a:r>
            <a:rPr lang="en-US" dirty="0"/>
            <a:t>List or use </a:t>
          </a:r>
          <a:r>
            <a:rPr lang="en-US" dirty="0" err="1"/>
            <a:t>post-its</a:t>
          </a:r>
          <a:r>
            <a:rPr lang="en-US" dirty="0"/>
            <a:t> to demarcate each segment on the BMC – 7 min</a:t>
          </a:r>
        </a:p>
      </dgm:t>
    </dgm:pt>
    <dgm:pt modelId="{D8BDCC7E-92C4-4BD4-8F35-DD6B25E9DD6F}" type="parTrans" cxnId="{DDA9F68D-32BC-45E2-9F21-877E81D4F46B}">
      <dgm:prSet/>
      <dgm:spPr/>
      <dgm:t>
        <a:bodyPr/>
        <a:lstStyle/>
        <a:p>
          <a:endParaRPr lang="en-US"/>
        </a:p>
      </dgm:t>
    </dgm:pt>
    <dgm:pt modelId="{B3CF4F29-24DD-4807-9D7D-2870AF081838}" type="sibTrans" cxnId="{DDA9F68D-32BC-45E2-9F21-877E81D4F46B}">
      <dgm:prSet phldrT="03" phldr="0"/>
      <dgm:spPr/>
      <dgm:t>
        <a:bodyPr/>
        <a:lstStyle/>
        <a:p>
          <a:r>
            <a:rPr lang="en-US"/>
            <a:t>03</a:t>
          </a:r>
        </a:p>
      </dgm:t>
    </dgm:pt>
    <dgm:pt modelId="{2108747A-CEED-8A4B-951B-9BEB40052388}" type="pres">
      <dgm:prSet presAssocID="{B0D43F0B-ED32-4F70-A317-65FA2F6AA385}" presName="Name0" presStyleCnt="0">
        <dgm:presLayoutVars>
          <dgm:animLvl val="lvl"/>
          <dgm:resizeHandles val="exact"/>
        </dgm:presLayoutVars>
      </dgm:prSet>
      <dgm:spPr/>
    </dgm:pt>
    <dgm:pt modelId="{C700B1FB-EA92-0041-B187-68DADDA8E3E1}" type="pres">
      <dgm:prSet presAssocID="{7BA44CFD-20A1-477A-BCA7-822EE1B11868}" presName="compositeNode" presStyleCnt="0">
        <dgm:presLayoutVars>
          <dgm:bulletEnabled val="1"/>
        </dgm:presLayoutVars>
      </dgm:prSet>
      <dgm:spPr/>
    </dgm:pt>
    <dgm:pt modelId="{B57C42B6-B078-094C-93D6-A5939DBE5346}" type="pres">
      <dgm:prSet presAssocID="{7BA44CFD-20A1-477A-BCA7-822EE1B11868}" presName="bgRect" presStyleLbl="alignNode1" presStyleIdx="0" presStyleCnt="3"/>
      <dgm:spPr/>
    </dgm:pt>
    <dgm:pt modelId="{D2280C42-8C9A-F243-8149-D85F904AA0F2}" type="pres">
      <dgm:prSet presAssocID="{2BFFC444-8B71-4BC9-B1F3-31E1F4133270}" presName="sibTransNodeRect" presStyleLbl="alignNode1" presStyleIdx="0" presStyleCnt="3">
        <dgm:presLayoutVars>
          <dgm:chMax val="0"/>
          <dgm:bulletEnabled val="1"/>
        </dgm:presLayoutVars>
      </dgm:prSet>
      <dgm:spPr/>
    </dgm:pt>
    <dgm:pt modelId="{D9B46717-B63F-2140-9C23-329B34A6A6BF}" type="pres">
      <dgm:prSet presAssocID="{7BA44CFD-20A1-477A-BCA7-822EE1B11868}" presName="nodeRect" presStyleLbl="alignNode1" presStyleIdx="0" presStyleCnt="3">
        <dgm:presLayoutVars>
          <dgm:bulletEnabled val="1"/>
        </dgm:presLayoutVars>
      </dgm:prSet>
      <dgm:spPr/>
    </dgm:pt>
    <dgm:pt modelId="{CA282468-729E-D144-BC6F-7168F1E99421}" type="pres">
      <dgm:prSet presAssocID="{2BFFC444-8B71-4BC9-B1F3-31E1F4133270}" presName="sibTrans" presStyleCnt="0"/>
      <dgm:spPr/>
    </dgm:pt>
    <dgm:pt modelId="{05322592-3A6E-6A48-8908-20C2E916BCE4}" type="pres">
      <dgm:prSet presAssocID="{8A80FDD4-6A33-401D-B97B-91C96374CA85}" presName="compositeNode" presStyleCnt="0">
        <dgm:presLayoutVars>
          <dgm:bulletEnabled val="1"/>
        </dgm:presLayoutVars>
      </dgm:prSet>
      <dgm:spPr/>
    </dgm:pt>
    <dgm:pt modelId="{E51E2295-3936-7E4C-82A4-6FDCBC4A3083}" type="pres">
      <dgm:prSet presAssocID="{8A80FDD4-6A33-401D-B97B-91C96374CA85}" presName="bgRect" presStyleLbl="alignNode1" presStyleIdx="1" presStyleCnt="3"/>
      <dgm:spPr/>
    </dgm:pt>
    <dgm:pt modelId="{3063B8F5-249F-5242-8A39-83E22B0476CB}" type="pres">
      <dgm:prSet presAssocID="{21A9571C-9BD7-4A45-AE77-176418D5E3BF}" presName="sibTransNodeRect" presStyleLbl="alignNode1" presStyleIdx="1" presStyleCnt="3">
        <dgm:presLayoutVars>
          <dgm:chMax val="0"/>
          <dgm:bulletEnabled val="1"/>
        </dgm:presLayoutVars>
      </dgm:prSet>
      <dgm:spPr/>
    </dgm:pt>
    <dgm:pt modelId="{B741A20A-2168-A74E-A037-6A6FD985C57A}" type="pres">
      <dgm:prSet presAssocID="{8A80FDD4-6A33-401D-B97B-91C96374CA85}" presName="nodeRect" presStyleLbl="alignNode1" presStyleIdx="1" presStyleCnt="3">
        <dgm:presLayoutVars>
          <dgm:bulletEnabled val="1"/>
        </dgm:presLayoutVars>
      </dgm:prSet>
      <dgm:spPr/>
    </dgm:pt>
    <dgm:pt modelId="{1C85FACC-B7A5-9F4F-BAFA-5ACBD46C1A8C}" type="pres">
      <dgm:prSet presAssocID="{21A9571C-9BD7-4A45-AE77-176418D5E3BF}" presName="sibTrans" presStyleCnt="0"/>
      <dgm:spPr/>
    </dgm:pt>
    <dgm:pt modelId="{A48D92E9-D764-FC4D-9806-01E4E8490E55}" type="pres">
      <dgm:prSet presAssocID="{BF97F3DF-0849-4C34-A6AE-860BF1B53880}" presName="compositeNode" presStyleCnt="0">
        <dgm:presLayoutVars>
          <dgm:bulletEnabled val="1"/>
        </dgm:presLayoutVars>
      </dgm:prSet>
      <dgm:spPr/>
    </dgm:pt>
    <dgm:pt modelId="{D766B8D0-0992-E74F-91FE-1E593E0F91B8}" type="pres">
      <dgm:prSet presAssocID="{BF97F3DF-0849-4C34-A6AE-860BF1B53880}" presName="bgRect" presStyleLbl="alignNode1" presStyleIdx="2" presStyleCnt="3"/>
      <dgm:spPr/>
    </dgm:pt>
    <dgm:pt modelId="{4BF44A92-7365-3E40-B1F3-9DF163363DEC}" type="pres">
      <dgm:prSet presAssocID="{B3CF4F29-24DD-4807-9D7D-2870AF081838}" presName="sibTransNodeRect" presStyleLbl="alignNode1" presStyleIdx="2" presStyleCnt="3">
        <dgm:presLayoutVars>
          <dgm:chMax val="0"/>
          <dgm:bulletEnabled val="1"/>
        </dgm:presLayoutVars>
      </dgm:prSet>
      <dgm:spPr/>
    </dgm:pt>
    <dgm:pt modelId="{D3D3B8B0-4541-824D-B2F8-66620C4FA08F}" type="pres">
      <dgm:prSet presAssocID="{BF97F3DF-0849-4C34-A6AE-860BF1B53880}" presName="nodeRect" presStyleLbl="alignNode1" presStyleIdx="2" presStyleCnt="3">
        <dgm:presLayoutVars>
          <dgm:bulletEnabled val="1"/>
        </dgm:presLayoutVars>
      </dgm:prSet>
      <dgm:spPr/>
    </dgm:pt>
  </dgm:ptLst>
  <dgm:cxnLst>
    <dgm:cxn modelId="{AED5C00B-288E-804B-94DF-8739211EB52A}" type="presOf" srcId="{2BFFC444-8B71-4BC9-B1F3-31E1F4133270}" destId="{D2280C42-8C9A-F243-8149-D85F904AA0F2}" srcOrd="0" destOrd="0" presId="urn:microsoft.com/office/officeart/2016/7/layout/LinearBlockProcessNumbered"/>
    <dgm:cxn modelId="{54B48124-3751-C041-8B0B-3EDF748FD025}" type="presOf" srcId="{8A80FDD4-6A33-401D-B97B-91C96374CA85}" destId="{E51E2295-3936-7E4C-82A4-6FDCBC4A3083}" srcOrd="0" destOrd="0" presId="urn:microsoft.com/office/officeart/2016/7/layout/LinearBlockProcessNumbered"/>
    <dgm:cxn modelId="{09ABD049-6D90-4E87-A4CE-926DEE413BED}" srcId="{B0D43F0B-ED32-4F70-A317-65FA2F6AA385}" destId="{8A80FDD4-6A33-401D-B97B-91C96374CA85}" srcOrd="1" destOrd="0" parTransId="{DC6B0C9F-BC01-4F75-A0D3-B4BC2A24438D}" sibTransId="{21A9571C-9BD7-4A45-AE77-176418D5E3BF}"/>
    <dgm:cxn modelId="{F674CA6E-8EAA-D94D-9B89-CA64C162B021}" type="presOf" srcId="{BF97F3DF-0849-4C34-A6AE-860BF1B53880}" destId="{D3D3B8B0-4541-824D-B2F8-66620C4FA08F}" srcOrd="1" destOrd="0" presId="urn:microsoft.com/office/officeart/2016/7/layout/LinearBlockProcessNumbered"/>
    <dgm:cxn modelId="{DDA9F68D-32BC-45E2-9F21-877E81D4F46B}" srcId="{B0D43F0B-ED32-4F70-A317-65FA2F6AA385}" destId="{BF97F3DF-0849-4C34-A6AE-860BF1B53880}" srcOrd="2" destOrd="0" parTransId="{D8BDCC7E-92C4-4BD4-8F35-DD6B25E9DD6F}" sibTransId="{B3CF4F29-24DD-4807-9D7D-2870AF081838}"/>
    <dgm:cxn modelId="{3B170A96-7CB4-CC41-8F18-156657DCE085}" type="presOf" srcId="{B0D43F0B-ED32-4F70-A317-65FA2F6AA385}" destId="{2108747A-CEED-8A4B-951B-9BEB40052388}" srcOrd="0" destOrd="0" presId="urn:microsoft.com/office/officeart/2016/7/layout/LinearBlockProcessNumbered"/>
    <dgm:cxn modelId="{1464AE98-F0B3-FC43-BF05-C38711F0D696}" type="presOf" srcId="{21A9571C-9BD7-4A45-AE77-176418D5E3BF}" destId="{3063B8F5-249F-5242-8A39-83E22B0476CB}" srcOrd="0" destOrd="0" presId="urn:microsoft.com/office/officeart/2016/7/layout/LinearBlockProcessNumbered"/>
    <dgm:cxn modelId="{1CA57BA7-BC87-0A46-AC47-54011A730534}" type="presOf" srcId="{B3CF4F29-24DD-4807-9D7D-2870AF081838}" destId="{4BF44A92-7365-3E40-B1F3-9DF163363DEC}" srcOrd="0" destOrd="0" presId="urn:microsoft.com/office/officeart/2016/7/layout/LinearBlockProcessNumbered"/>
    <dgm:cxn modelId="{38D7C1A7-6A51-E94F-95C2-D647FA9CB48F}" type="presOf" srcId="{7BA44CFD-20A1-477A-BCA7-822EE1B11868}" destId="{B57C42B6-B078-094C-93D6-A5939DBE5346}" srcOrd="0" destOrd="0" presId="urn:microsoft.com/office/officeart/2016/7/layout/LinearBlockProcessNumbered"/>
    <dgm:cxn modelId="{B0BFFCB1-CEA5-274E-AFD4-63A953609450}" type="presOf" srcId="{7BA44CFD-20A1-477A-BCA7-822EE1B11868}" destId="{D9B46717-B63F-2140-9C23-329B34A6A6BF}" srcOrd="1" destOrd="0" presId="urn:microsoft.com/office/officeart/2016/7/layout/LinearBlockProcessNumbered"/>
    <dgm:cxn modelId="{5B5B4ECB-8E1F-6A40-B327-1C3CBD94D884}" type="presOf" srcId="{BF97F3DF-0849-4C34-A6AE-860BF1B53880}" destId="{D766B8D0-0992-E74F-91FE-1E593E0F91B8}" srcOrd="0" destOrd="0" presId="urn:microsoft.com/office/officeart/2016/7/layout/LinearBlockProcessNumbered"/>
    <dgm:cxn modelId="{D78091EF-E374-2748-A8C9-38F10BC701EC}" type="presOf" srcId="{8A80FDD4-6A33-401D-B97B-91C96374CA85}" destId="{B741A20A-2168-A74E-A037-6A6FD985C57A}" srcOrd="1" destOrd="0" presId="urn:microsoft.com/office/officeart/2016/7/layout/LinearBlockProcessNumbered"/>
    <dgm:cxn modelId="{B78663FA-01D3-4453-850E-62EB7E7E599A}" srcId="{B0D43F0B-ED32-4F70-A317-65FA2F6AA385}" destId="{7BA44CFD-20A1-477A-BCA7-822EE1B11868}" srcOrd="0" destOrd="0" parTransId="{DE4C7522-BCA8-48B0-A4B6-F30514B29A36}" sibTransId="{2BFFC444-8B71-4BC9-B1F3-31E1F4133270}"/>
    <dgm:cxn modelId="{7A64BBC3-BB69-4F4F-8BE7-101B9394FB6A}" type="presParOf" srcId="{2108747A-CEED-8A4B-951B-9BEB40052388}" destId="{C700B1FB-EA92-0041-B187-68DADDA8E3E1}" srcOrd="0" destOrd="0" presId="urn:microsoft.com/office/officeart/2016/7/layout/LinearBlockProcessNumbered"/>
    <dgm:cxn modelId="{ED258360-B908-B04F-A973-B7ACEDF46114}" type="presParOf" srcId="{C700B1FB-EA92-0041-B187-68DADDA8E3E1}" destId="{B57C42B6-B078-094C-93D6-A5939DBE5346}" srcOrd="0" destOrd="0" presId="urn:microsoft.com/office/officeart/2016/7/layout/LinearBlockProcessNumbered"/>
    <dgm:cxn modelId="{B84DAE60-D6BD-1348-AE10-ACBAFFB07B4A}" type="presParOf" srcId="{C700B1FB-EA92-0041-B187-68DADDA8E3E1}" destId="{D2280C42-8C9A-F243-8149-D85F904AA0F2}" srcOrd="1" destOrd="0" presId="urn:microsoft.com/office/officeart/2016/7/layout/LinearBlockProcessNumbered"/>
    <dgm:cxn modelId="{44D56C3F-186E-0046-8905-D89527898397}" type="presParOf" srcId="{C700B1FB-EA92-0041-B187-68DADDA8E3E1}" destId="{D9B46717-B63F-2140-9C23-329B34A6A6BF}" srcOrd="2" destOrd="0" presId="urn:microsoft.com/office/officeart/2016/7/layout/LinearBlockProcessNumbered"/>
    <dgm:cxn modelId="{B5BBBA2F-E0F2-114A-9D25-4C5DE5730369}" type="presParOf" srcId="{2108747A-CEED-8A4B-951B-9BEB40052388}" destId="{CA282468-729E-D144-BC6F-7168F1E99421}" srcOrd="1" destOrd="0" presId="urn:microsoft.com/office/officeart/2016/7/layout/LinearBlockProcessNumbered"/>
    <dgm:cxn modelId="{0FE61D30-9A97-EA4F-9603-1FA9F9E2ED2F}" type="presParOf" srcId="{2108747A-CEED-8A4B-951B-9BEB40052388}" destId="{05322592-3A6E-6A48-8908-20C2E916BCE4}" srcOrd="2" destOrd="0" presId="urn:microsoft.com/office/officeart/2016/7/layout/LinearBlockProcessNumbered"/>
    <dgm:cxn modelId="{EE6B61BF-90DE-5B49-BF9C-74BA10CD49B7}" type="presParOf" srcId="{05322592-3A6E-6A48-8908-20C2E916BCE4}" destId="{E51E2295-3936-7E4C-82A4-6FDCBC4A3083}" srcOrd="0" destOrd="0" presId="urn:microsoft.com/office/officeart/2016/7/layout/LinearBlockProcessNumbered"/>
    <dgm:cxn modelId="{92C2759F-CD47-A544-9624-F559E7A35C52}" type="presParOf" srcId="{05322592-3A6E-6A48-8908-20C2E916BCE4}" destId="{3063B8F5-249F-5242-8A39-83E22B0476CB}" srcOrd="1" destOrd="0" presId="urn:microsoft.com/office/officeart/2016/7/layout/LinearBlockProcessNumbered"/>
    <dgm:cxn modelId="{149377B2-D5DD-C046-9C7B-C8569DA91B6D}" type="presParOf" srcId="{05322592-3A6E-6A48-8908-20C2E916BCE4}" destId="{B741A20A-2168-A74E-A037-6A6FD985C57A}" srcOrd="2" destOrd="0" presId="urn:microsoft.com/office/officeart/2016/7/layout/LinearBlockProcessNumbered"/>
    <dgm:cxn modelId="{F81A73D9-2633-E940-B0ED-5F4F2981A2C3}" type="presParOf" srcId="{2108747A-CEED-8A4B-951B-9BEB40052388}" destId="{1C85FACC-B7A5-9F4F-BAFA-5ACBD46C1A8C}" srcOrd="3" destOrd="0" presId="urn:microsoft.com/office/officeart/2016/7/layout/LinearBlockProcessNumbered"/>
    <dgm:cxn modelId="{AA69C802-DC96-3749-B784-FFE335109B1B}" type="presParOf" srcId="{2108747A-CEED-8A4B-951B-9BEB40052388}" destId="{A48D92E9-D764-FC4D-9806-01E4E8490E55}" srcOrd="4" destOrd="0" presId="urn:microsoft.com/office/officeart/2016/7/layout/LinearBlockProcessNumbered"/>
    <dgm:cxn modelId="{24DD7122-F371-7743-9918-D6395B20B38D}" type="presParOf" srcId="{A48D92E9-D764-FC4D-9806-01E4E8490E55}" destId="{D766B8D0-0992-E74F-91FE-1E593E0F91B8}" srcOrd="0" destOrd="0" presId="urn:microsoft.com/office/officeart/2016/7/layout/LinearBlockProcessNumbered"/>
    <dgm:cxn modelId="{12A54457-C854-3746-B725-B4F24871D9A0}" type="presParOf" srcId="{A48D92E9-D764-FC4D-9806-01E4E8490E55}" destId="{4BF44A92-7365-3E40-B1F3-9DF163363DEC}" srcOrd="1" destOrd="0" presId="urn:microsoft.com/office/officeart/2016/7/layout/LinearBlockProcessNumbered"/>
    <dgm:cxn modelId="{3A125601-2686-1648-83B3-31AFA9CEF2BB}" type="presParOf" srcId="{A48D92E9-D764-FC4D-9806-01E4E8490E55}" destId="{D3D3B8B0-4541-824D-B2F8-66620C4FA08F}"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4AFD9-AEF1-4C2B-9CD4-766CFB0B20B7}">
      <dsp:nvSpPr>
        <dsp:cNvPr id="0" name=""/>
        <dsp:cNvSpPr/>
      </dsp:nvSpPr>
      <dsp:spPr>
        <a:xfrm>
          <a:off x="76191" y="1071093"/>
          <a:ext cx="1043718" cy="104371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EBDBC-5846-46DC-90B9-49AFF59AD578}">
      <dsp:nvSpPr>
        <dsp:cNvPr id="0" name=""/>
        <dsp:cNvSpPr/>
      </dsp:nvSpPr>
      <dsp:spPr>
        <a:xfrm>
          <a:off x="295371" y="1290274"/>
          <a:ext cx="605356" cy="6053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34BB47-4F1C-4127-BC2B-BC499EE99411}">
      <dsp:nvSpPr>
        <dsp:cNvPr id="0" name=""/>
        <dsp:cNvSpPr/>
      </dsp:nvSpPr>
      <dsp:spPr>
        <a:xfrm>
          <a:off x="1343563" y="1071093"/>
          <a:ext cx="2460193" cy="1043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b="0" i="0" kern="1200" dirty="0"/>
            <a:t>What jobs do our customers need to get done and how can we help?</a:t>
          </a:r>
          <a:endParaRPr lang="en-US" sz="2200" kern="1200" dirty="0"/>
        </a:p>
      </dsp:txBody>
      <dsp:txXfrm>
        <a:off x="1343563" y="1071093"/>
        <a:ext cx="2460193" cy="1043718"/>
      </dsp:txXfrm>
    </dsp:sp>
    <dsp:sp modelId="{02DFAF38-6081-45F7-95CA-144D50034581}">
      <dsp:nvSpPr>
        <dsp:cNvPr id="0" name=""/>
        <dsp:cNvSpPr/>
      </dsp:nvSpPr>
      <dsp:spPr>
        <a:xfrm>
          <a:off x="4232426" y="1071093"/>
          <a:ext cx="1043718" cy="104371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E87D30-F767-45B3-B216-883B7FC7692D}">
      <dsp:nvSpPr>
        <dsp:cNvPr id="0" name=""/>
        <dsp:cNvSpPr/>
      </dsp:nvSpPr>
      <dsp:spPr>
        <a:xfrm>
          <a:off x="4451607" y="1290274"/>
          <a:ext cx="605356" cy="605356"/>
        </a:xfrm>
        <a:prstGeom prst="hear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2D08C1-7106-4F01-8FDE-B7BD55CBCB1B}">
      <dsp:nvSpPr>
        <dsp:cNvPr id="0" name=""/>
        <dsp:cNvSpPr/>
      </dsp:nvSpPr>
      <dsp:spPr>
        <a:xfrm>
          <a:off x="5499798" y="1071093"/>
          <a:ext cx="2460193" cy="1043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b="0" i="0" kern="1200" dirty="0"/>
            <a:t>What are our customers aspirations and how can we help them live up to them?</a:t>
          </a:r>
          <a:endParaRPr lang="en-US" sz="2200" kern="1200" dirty="0"/>
        </a:p>
      </dsp:txBody>
      <dsp:txXfrm>
        <a:off x="5499798" y="1071093"/>
        <a:ext cx="2460193" cy="1043718"/>
      </dsp:txXfrm>
    </dsp:sp>
    <dsp:sp modelId="{04469FAB-59B8-4323-AC69-FA65C407BF94}">
      <dsp:nvSpPr>
        <dsp:cNvPr id="0" name=""/>
        <dsp:cNvSpPr/>
      </dsp:nvSpPr>
      <dsp:spPr>
        <a:xfrm>
          <a:off x="8388661" y="1071093"/>
          <a:ext cx="1043718" cy="104371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5FBA1-B3E9-44B3-8CE4-A4183DB77FE1}">
      <dsp:nvSpPr>
        <dsp:cNvPr id="0" name=""/>
        <dsp:cNvSpPr/>
      </dsp:nvSpPr>
      <dsp:spPr>
        <a:xfrm>
          <a:off x="8607842" y="1290274"/>
          <a:ext cx="605356" cy="60535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030026-E96D-42E4-9EC0-C8185801C3F5}">
      <dsp:nvSpPr>
        <dsp:cNvPr id="0" name=""/>
        <dsp:cNvSpPr/>
      </dsp:nvSpPr>
      <dsp:spPr>
        <a:xfrm>
          <a:off x="9656033" y="1071093"/>
          <a:ext cx="2460193" cy="1043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b="0" i="0" kern="1200"/>
            <a:t>How do our customers prefer to be addressed? </a:t>
          </a:r>
          <a:endParaRPr lang="en-US" sz="2200" kern="1200"/>
        </a:p>
      </dsp:txBody>
      <dsp:txXfrm>
        <a:off x="9656033" y="1071093"/>
        <a:ext cx="2460193" cy="1043718"/>
      </dsp:txXfrm>
    </dsp:sp>
    <dsp:sp modelId="{78867451-AE5D-40D0-924B-864088896FE9}">
      <dsp:nvSpPr>
        <dsp:cNvPr id="0" name=""/>
        <dsp:cNvSpPr/>
      </dsp:nvSpPr>
      <dsp:spPr>
        <a:xfrm>
          <a:off x="76191" y="2981120"/>
          <a:ext cx="1043718" cy="104371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718C4-A386-4296-8564-BD6FF97AF5F6}">
      <dsp:nvSpPr>
        <dsp:cNvPr id="0" name=""/>
        <dsp:cNvSpPr/>
      </dsp:nvSpPr>
      <dsp:spPr>
        <a:xfrm>
          <a:off x="295371" y="3200301"/>
          <a:ext cx="605356" cy="6053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777F72-FEE5-4CB3-9D37-A80A23D37B85}">
      <dsp:nvSpPr>
        <dsp:cNvPr id="0" name=""/>
        <dsp:cNvSpPr/>
      </dsp:nvSpPr>
      <dsp:spPr>
        <a:xfrm>
          <a:off x="1343563" y="2981120"/>
          <a:ext cx="2460193" cy="1043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b="0" i="0" kern="1200"/>
            <a:t>How do we, as a business, best fit into their routines?</a:t>
          </a:r>
          <a:endParaRPr lang="en-US" sz="2200" kern="1200"/>
        </a:p>
      </dsp:txBody>
      <dsp:txXfrm>
        <a:off x="1343563" y="2981120"/>
        <a:ext cx="2460193" cy="1043718"/>
      </dsp:txXfrm>
    </dsp:sp>
    <dsp:sp modelId="{125CCC11-C800-457F-91CB-3CE82E295D10}">
      <dsp:nvSpPr>
        <dsp:cNvPr id="0" name=""/>
        <dsp:cNvSpPr/>
      </dsp:nvSpPr>
      <dsp:spPr>
        <a:xfrm>
          <a:off x="4232426" y="2981120"/>
          <a:ext cx="1043718" cy="104371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85D7F2-ACE3-4E1F-9F27-F3D25D43905D}">
      <dsp:nvSpPr>
        <dsp:cNvPr id="0" name=""/>
        <dsp:cNvSpPr/>
      </dsp:nvSpPr>
      <dsp:spPr>
        <a:xfrm>
          <a:off x="4451607" y="3200301"/>
          <a:ext cx="605356" cy="60535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49B4C4-36AC-405C-9317-E6CEDAE5DAC0}">
      <dsp:nvSpPr>
        <dsp:cNvPr id="0" name=""/>
        <dsp:cNvSpPr/>
      </dsp:nvSpPr>
      <dsp:spPr>
        <a:xfrm>
          <a:off x="5499798" y="2981120"/>
          <a:ext cx="2460193" cy="1043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b="0" i="0" kern="1200" dirty="0"/>
            <a:t>For what value are customers truly willing to pay?</a:t>
          </a:r>
          <a:endParaRPr lang="en-US" sz="2200" kern="1200" dirty="0"/>
        </a:p>
      </dsp:txBody>
      <dsp:txXfrm>
        <a:off x="5499798" y="2981120"/>
        <a:ext cx="2460193" cy="1043718"/>
      </dsp:txXfrm>
    </dsp:sp>
    <dsp:sp modelId="{B4691678-9082-4D03-B173-1432B6114016}">
      <dsp:nvSpPr>
        <dsp:cNvPr id="0" name=""/>
        <dsp:cNvSpPr/>
      </dsp:nvSpPr>
      <dsp:spPr>
        <a:xfrm>
          <a:off x="8388661" y="2981120"/>
          <a:ext cx="1043718" cy="104371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C83239-FB76-4887-8A75-8D53DCF4AA4D}">
      <dsp:nvSpPr>
        <dsp:cNvPr id="0" name=""/>
        <dsp:cNvSpPr/>
      </dsp:nvSpPr>
      <dsp:spPr>
        <a:xfrm>
          <a:off x="8607842" y="3200301"/>
          <a:ext cx="605356" cy="6053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6237E2-1F87-45A0-B065-F107226555C6}">
      <dsp:nvSpPr>
        <dsp:cNvPr id="0" name=""/>
        <dsp:cNvSpPr/>
      </dsp:nvSpPr>
      <dsp:spPr>
        <a:xfrm>
          <a:off x="9656033" y="2981120"/>
          <a:ext cx="2460193" cy="1043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b="0" i="0" kern="1200" dirty="0"/>
            <a:t>What relationship do our customers expect us to establish with them?</a:t>
          </a:r>
          <a:endParaRPr lang="en-US" sz="2200" kern="1200" dirty="0"/>
        </a:p>
      </dsp:txBody>
      <dsp:txXfrm>
        <a:off x="9656033" y="2981120"/>
        <a:ext cx="2460193" cy="1043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AACED-3B88-F64F-9222-5E8D8E98E0AA}">
      <dsp:nvSpPr>
        <dsp:cNvPr id="0" name=""/>
        <dsp:cNvSpPr/>
      </dsp:nvSpPr>
      <dsp:spPr>
        <a:xfrm>
          <a:off x="5347957" y="3419063"/>
          <a:ext cx="324901" cy="1536573"/>
        </a:xfrm>
        <a:custGeom>
          <a:avLst/>
          <a:gdLst/>
          <a:ahLst/>
          <a:cxnLst/>
          <a:rect l="0" t="0" r="0" b="0"/>
          <a:pathLst>
            <a:path>
              <a:moveTo>
                <a:pt x="0" y="0"/>
              </a:moveTo>
              <a:lnTo>
                <a:pt x="0" y="1536573"/>
              </a:lnTo>
              <a:lnTo>
                <a:pt x="324901" y="1536573"/>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31C9A-6B30-044F-9042-D50F0457645C}">
      <dsp:nvSpPr>
        <dsp:cNvPr id="0" name=""/>
        <dsp:cNvSpPr/>
      </dsp:nvSpPr>
      <dsp:spPr>
        <a:xfrm>
          <a:off x="3649346" y="2070046"/>
          <a:ext cx="2565014" cy="399005"/>
        </a:xfrm>
        <a:custGeom>
          <a:avLst/>
          <a:gdLst/>
          <a:ahLst/>
          <a:cxnLst/>
          <a:rect l="0" t="0" r="0" b="0"/>
          <a:pathLst>
            <a:path>
              <a:moveTo>
                <a:pt x="0" y="0"/>
              </a:moveTo>
              <a:lnTo>
                <a:pt x="0" y="199502"/>
              </a:lnTo>
              <a:lnTo>
                <a:pt x="2565014" y="199502"/>
              </a:lnTo>
              <a:lnTo>
                <a:pt x="2565014" y="399005"/>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74E02A-D864-AD4B-B21F-599B39663B9F}">
      <dsp:nvSpPr>
        <dsp:cNvPr id="0" name=""/>
        <dsp:cNvSpPr/>
      </dsp:nvSpPr>
      <dsp:spPr>
        <a:xfrm>
          <a:off x="2782942" y="3419063"/>
          <a:ext cx="324901" cy="1536949"/>
        </a:xfrm>
        <a:custGeom>
          <a:avLst/>
          <a:gdLst/>
          <a:ahLst/>
          <a:cxnLst/>
          <a:rect l="0" t="0" r="0" b="0"/>
          <a:pathLst>
            <a:path>
              <a:moveTo>
                <a:pt x="0" y="0"/>
              </a:moveTo>
              <a:lnTo>
                <a:pt x="0" y="1536949"/>
              </a:lnTo>
              <a:lnTo>
                <a:pt x="324901" y="1536949"/>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6A4263-11DF-7C48-B773-E16BA9F5D107}">
      <dsp:nvSpPr>
        <dsp:cNvPr id="0" name=""/>
        <dsp:cNvSpPr/>
      </dsp:nvSpPr>
      <dsp:spPr>
        <a:xfrm>
          <a:off x="3603626" y="2070046"/>
          <a:ext cx="91440" cy="399005"/>
        </a:xfrm>
        <a:custGeom>
          <a:avLst/>
          <a:gdLst/>
          <a:ahLst/>
          <a:cxnLst/>
          <a:rect l="0" t="0" r="0" b="0"/>
          <a:pathLst>
            <a:path>
              <a:moveTo>
                <a:pt x="45720" y="0"/>
              </a:moveTo>
              <a:lnTo>
                <a:pt x="45720" y="399005"/>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AD7BBC-8E68-1345-B7AC-3F042098543A}">
      <dsp:nvSpPr>
        <dsp:cNvPr id="0" name=""/>
        <dsp:cNvSpPr/>
      </dsp:nvSpPr>
      <dsp:spPr>
        <a:xfrm>
          <a:off x="217928" y="3419063"/>
          <a:ext cx="324901" cy="1538654"/>
        </a:xfrm>
        <a:custGeom>
          <a:avLst/>
          <a:gdLst/>
          <a:ahLst/>
          <a:cxnLst/>
          <a:rect l="0" t="0" r="0" b="0"/>
          <a:pathLst>
            <a:path>
              <a:moveTo>
                <a:pt x="0" y="0"/>
              </a:moveTo>
              <a:lnTo>
                <a:pt x="0" y="1538654"/>
              </a:lnTo>
              <a:lnTo>
                <a:pt x="324901" y="1538654"/>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9611CB-AA65-7C4F-BEA4-0BD7746B92DE}">
      <dsp:nvSpPr>
        <dsp:cNvPr id="0" name=""/>
        <dsp:cNvSpPr/>
      </dsp:nvSpPr>
      <dsp:spPr>
        <a:xfrm>
          <a:off x="1084332" y="2070046"/>
          <a:ext cx="2565014" cy="399005"/>
        </a:xfrm>
        <a:custGeom>
          <a:avLst/>
          <a:gdLst/>
          <a:ahLst/>
          <a:cxnLst/>
          <a:rect l="0" t="0" r="0" b="0"/>
          <a:pathLst>
            <a:path>
              <a:moveTo>
                <a:pt x="2565014" y="0"/>
              </a:moveTo>
              <a:lnTo>
                <a:pt x="2565014" y="199502"/>
              </a:lnTo>
              <a:lnTo>
                <a:pt x="0" y="199502"/>
              </a:lnTo>
              <a:lnTo>
                <a:pt x="0" y="399005"/>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231FE0-4A02-9641-86AB-DB7E98716228}">
      <dsp:nvSpPr>
        <dsp:cNvPr id="0" name=""/>
        <dsp:cNvSpPr/>
      </dsp:nvSpPr>
      <dsp:spPr>
        <a:xfrm>
          <a:off x="1752599" y="760634"/>
          <a:ext cx="3793494" cy="130941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t>Consumer Market Customer Needs</a:t>
          </a:r>
        </a:p>
      </dsp:txBody>
      <dsp:txXfrm>
        <a:off x="1752599" y="760634"/>
        <a:ext cx="3793494" cy="1309411"/>
      </dsp:txXfrm>
    </dsp:sp>
    <dsp:sp modelId="{7162E440-BB52-C147-BD26-9B6F1B0A80D6}">
      <dsp:nvSpPr>
        <dsp:cNvPr id="0" name=""/>
        <dsp:cNvSpPr/>
      </dsp:nvSpPr>
      <dsp:spPr>
        <a:xfrm>
          <a:off x="1327" y="2469051"/>
          <a:ext cx="2166009" cy="950012"/>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Demographic Influences</a:t>
          </a:r>
        </a:p>
      </dsp:txBody>
      <dsp:txXfrm>
        <a:off x="1327" y="2469051"/>
        <a:ext cx="2166009" cy="950012"/>
      </dsp:txXfrm>
    </dsp:sp>
    <dsp:sp modelId="{B99F6A89-F30E-204A-B75F-DED4F501C61A}">
      <dsp:nvSpPr>
        <dsp:cNvPr id="0" name=""/>
        <dsp:cNvSpPr/>
      </dsp:nvSpPr>
      <dsp:spPr>
        <a:xfrm>
          <a:off x="542829" y="3818069"/>
          <a:ext cx="1900024" cy="227929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Age</a:t>
          </a:r>
        </a:p>
        <a:p>
          <a:pPr marL="0" lvl="0" indent="0" algn="ctr" defTabSz="800100">
            <a:lnSpc>
              <a:spcPct val="90000"/>
            </a:lnSpc>
            <a:spcBef>
              <a:spcPct val="0"/>
            </a:spcBef>
            <a:spcAft>
              <a:spcPct val="35000"/>
            </a:spcAft>
            <a:buNone/>
          </a:pPr>
          <a:r>
            <a:rPr lang="en-US" sz="1800" b="1" kern="1200" dirty="0"/>
            <a:t>Income</a:t>
          </a:r>
        </a:p>
        <a:p>
          <a:pPr marL="0" lvl="0" indent="0" algn="ctr" defTabSz="800100">
            <a:lnSpc>
              <a:spcPct val="90000"/>
            </a:lnSpc>
            <a:spcBef>
              <a:spcPct val="0"/>
            </a:spcBef>
            <a:spcAft>
              <a:spcPct val="35000"/>
            </a:spcAft>
            <a:buNone/>
          </a:pPr>
          <a:r>
            <a:rPr lang="en-US" sz="1800" b="1" kern="1200" dirty="0"/>
            <a:t>Marital status</a:t>
          </a:r>
        </a:p>
        <a:p>
          <a:pPr marL="0" lvl="0" indent="0" algn="ctr" defTabSz="800100">
            <a:lnSpc>
              <a:spcPct val="90000"/>
            </a:lnSpc>
            <a:spcBef>
              <a:spcPct val="0"/>
            </a:spcBef>
            <a:spcAft>
              <a:spcPct val="35000"/>
            </a:spcAft>
            <a:buNone/>
          </a:pPr>
          <a:r>
            <a:rPr lang="en-US" sz="1800" b="1" kern="1200" dirty="0"/>
            <a:t>Education</a:t>
          </a:r>
        </a:p>
        <a:p>
          <a:pPr marL="0" lvl="0" indent="0" algn="ctr" defTabSz="800100">
            <a:lnSpc>
              <a:spcPct val="90000"/>
            </a:lnSpc>
            <a:spcBef>
              <a:spcPct val="0"/>
            </a:spcBef>
            <a:spcAft>
              <a:spcPct val="35000"/>
            </a:spcAft>
            <a:buNone/>
          </a:pPr>
          <a:r>
            <a:rPr lang="en-US" sz="1800" b="1" kern="1200" dirty="0"/>
            <a:t>Occupation</a:t>
          </a:r>
        </a:p>
      </dsp:txBody>
      <dsp:txXfrm>
        <a:off x="542829" y="3818069"/>
        <a:ext cx="1900024" cy="2279298"/>
      </dsp:txXfrm>
    </dsp:sp>
    <dsp:sp modelId="{24080251-BD43-BB4A-A4DE-C44601C0BDEE}">
      <dsp:nvSpPr>
        <dsp:cNvPr id="0" name=""/>
        <dsp:cNvSpPr/>
      </dsp:nvSpPr>
      <dsp:spPr>
        <a:xfrm>
          <a:off x="2566341" y="2469051"/>
          <a:ext cx="2166009" cy="950012"/>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Lifestyle</a:t>
          </a:r>
        </a:p>
        <a:p>
          <a:pPr marL="0" lvl="0" indent="0" algn="ctr" defTabSz="1066800">
            <a:lnSpc>
              <a:spcPct val="90000"/>
            </a:lnSpc>
            <a:spcBef>
              <a:spcPct val="0"/>
            </a:spcBef>
            <a:spcAft>
              <a:spcPct val="35000"/>
            </a:spcAft>
            <a:buNone/>
          </a:pPr>
          <a:r>
            <a:rPr lang="en-US" sz="2400" b="1" kern="1200" dirty="0"/>
            <a:t>Influences</a:t>
          </a:r>
        </a:p>
      </dsp:txBody>
      <dsp:txXfrm>
        <a:off x="2566341" y="2469051"/>
        <a:ext cx="2166009" cy="950012"/>
      </dsp:txXfrm>
    </dsp:sp>
    <dsp:sp modelId="{2CCAD626-63BD-FD45-B154-5B932DBF09E1}">
      <dsp:nvSpPr>
        <dsp:cNvPr id="0" name=""/>
        <dsp:cNvSpPr/>
      </dsp:nvSpPr>
      <dsp:spPr>
        <a:xfrm>
          <a:off x="3107844" y="3818069"/>
          <a:ext cx="1900024" cy="227588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Attitudes</a:t>
          </a:r>
        </a:p>
        <a:p>
          <a:pPr marL="0" lvl="0" indent="0" algn="ctr" defTabSz="800100">
            <a:lnSpc>
              <a:spcPct val="90000"/>
            </a:lnSpc>
            <a:spcBef>
              <a:spcPct val="0"/>
            </a:spcBef>
            <a:spcAft>
              <a:spcPct val="35000"/>
            </a:spcAft>
            <a:buNone/>
          </a:pPr>
          <a:r>
            <a:rPr lang="en-US" sz="1800" b="1" kern="1200" dirty="0"/>
            <a:t>Values</a:t>
          </a:r>
        </a:p>
        <a:p>
          <a:pPr marL="0" lvl="0" indent="0" algn="ctr" defTabSz="800100">
            <a:lnSpc>
              <a:spcPct val="90000"/>
            </a:lnSpc>
            <a:spcBef>
              <a:spcPct val="0"/>
            </a:spcBef>
            <a:spcAft>
              <a:spcPct val="35000"/>
            </a:spcAft>
            <a:buNone/>
          </a:pPr>
          <a:r>
            <a:rPr lang="en-US" sz="1800" b="1" kern="1200" dirty="0"/>
            <a:t>Activities</a:t>
          </a:r>
        </a:p>
        <a:p>
          <a:pPr marL="0" lvl="0" indent="0" algn="ctr" defTabSz="800100">
            <a:lnSpc>
              <a:spcPct val="90000"/>
            </a:lnSpc>
            <a:spcBef>
              <a:spcPct val="0"/>
            </a:spcBef>
            <a:spcAft>
              <a:spcPct val="35000"/>
            </a:spcAft>
            <a:buNone/>
          </a:pPr>
          <a:r>
            <a:rPr lang="en-US" sz="1800" b="1" kern="1200" dirty="0"/>
            <a:t>Interests</a:t>
          </a:r>
        </a:p>
        <a:p>
          <a:pPr marL="0" lvl="0" indent="0" algn="ctr" defTabSz="800100">
            <a:lnSpc>
              <a:spcPct val="90000"/>
            </a:lnSpc>
            <a:spcBef>
              <a:spcPct val="0"/>
            </a:spcBef>
            <a:spcAft>
              <a:spcPct val="35000"/>
            </a:spcAft>
            <a:buNone/>
          </a:pPr>
          <a:r>
            <a:rPr lang="en-US" sz="1800" b="1" kern="1200" dirty="0"/>
            <a:t>Political views</a:t>
          </a:r>
        </a:p>
      </dsp:txBody>
      <dsp:txXfrm>
        <a:off x="3107844" y="3818069"/>
        <a:ext cx="1900024" cy="2275887"/>
      </dsp:txXfrm>
    </dsp:sp>
    <dsp:sp modelId="{A6DAA1BD-88A4-B54E-B9BA-573384A36B24}">
      <dsp:nvSpPr>
        <dsp:cNvPr id="0" name=""/>
        <dsp:cNvSpPr/>
      </dsp:nvSpPr>
      <dsp:spPr>
        <a:xfrm>
          <a:off x="5131356" y="2469051"/>
          <a:ext cx="2166009" cy="950012"/>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Usage</a:t>
          </a:r>
        </a:p>
        <a:p>
          <a:pPr marL="0" lvl="0" indent="0" algn="ctr" defTabSz="1066800">
            <a:lnSpc>
              <a:spcPct val="90000"/>
            </a:lnSpc>
            <a:spcBef>
              <a:spcPct val="0"/>
            </a:spcBef>
            <a:spcAft>
              <a:spcPct val="35000"/>
            </a:spcAft>
            <a:buNone/>
          </a:pPr>
          <a:r>
            <a:rPr lang="en-US" sz="2400" b="1" kern="1200" dirty="0"/>
            <a:t>Behaviors</a:t>
          </a:r>
        </a:p>
      </dsp:txBody>
      <dsp:txXfrm>
        <a:off x="5131356" y="2469051"/>
        <a:ext cx="2166009" cy="950012"/>
      </dsp:txXfrm>
    </dsp:sp>
    <dsp:sp modelId="{F097BEDF-7192-8143-A3C6-BE11D8889665}">
      <dsp:nvSpPr>
        <dsp:cNvPr id="0" name=""/>
        <dsp:cNvSpPr/>
      </dsp:nvSpPr>
      <dsp:spPr>
        <a:xfrm>
          <a:off x="5672858" y="3818069"/>
          <a:ext cx="1900024" cy="2275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Quantity</a:t>
          </a:r>
        </a:p>
        <a:p>
          <a:pPr marL="0" lvl="0" indent="0" algn="ctr" defTabSz="800100">
            <a:lnSpc>
              <a:spcPct val="90000"/>
            </a:lnSpc>
            <a:spcBef>
              <a:spcPct val="0"/>
            </a:spcBef>
            <a:spcAft>
              <a:spcPct val="35000"/>
            </a:spcAft>
            <a:buNone/>
          </a:pPr>
          <a:r>
            <a:rPr lang="en-US" sz="1800" b="1" kern="1200" dirty="0"/>
            <a:t>Time of use</a:t>
          </a:r>
        </a:p>
        <a:p>
          <a:pPr marL="0" lvl="0" indent="0" algn="ctr" defTabSz="800100">
            <a:lnSpc>
              <a:spcPct val="90000"/>
            </a:lnSpc>
            <a:spcBef>
              <a:spcPct val="0"/>
            </a:spcBef>
            <a:spcAft>
              <a:spcPct val="35000"/>
            </a:spcAft>
            <a:buNone/>
          </a:pPr>
          <a:r>
            <a:rPr lang="en-US" sz="1800" b="1" kern="1200" dirty="0"/>
            <a:t>Personality</a:t>
          </a:r>
        </a:p>
        <a:p>
          <a:pPr marL="0" lvl="0" indent="0" algn="ctr" defTabSz="800100">
            <a:lnSpc>
              <a:spcPct val="90000"/>
            </a:lnSpc>
            <a:spcBef>
              <a:spcPct val="0"/>
            </a:spcBef>
            <a:spcAft>
              <a:spcPct val="35000"/>
            </a:spcAft>
            <a:buNone/>
          </a:pPr>
          <a:r>
            <a:rPr lang="en-US" sz="1800" b="1" kern="1200" dirty="0"/>
            <a:t>Social</a:t>
          </a:r>
        </a:p>
        <a:p>
          <a:pPr marL="0" lvl="0" indent="0" algn="ctr" defTabSz="800100">
            <a:lnSpc>
              <a:spcPct val="90000"/>
            </a:lnSpc>
            <a:spcBef>
              <a:spcPct val="0"/>
            </a:spcBef>
            <a:spcAft>
              <a:spcPct val="35000"/>
            </a:spcAft>
            <a:buNone/>
          </a:pPr>
          <a:r>
            <a:rPr lang="en-US" sz="1800" b="1" kern="1200" dirty="0"/>
            <a:t>Frequency of use</a:t>
          </a:r>
        </a:p>
      </dsp:txBody>
      <dsp:txXfrm>
        <a:off x="5672858" y="3818069"/>
        <a:ext cx="1900024" cy="2275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AACED-3B88-F64F-9222-5E8D8E98E0AA}">
      <dsp:nvSpPr>
        <dsp:cNvPr id="0" name=""/>
        <dsp:cNvSpPr/>
      </dsp:nvSpPr>
      <dsp:spPr>
        <a:xfrm>
          <a:off x="5824388" y="3405664"/>
          <a:ext cx="261571" cy="1520350"/>
        </a:xfrm>
        <a:custGeom>
          <a:avLst/>
          <a:gdLst/>
          <a:ahLst/>
          <a:cxnLst/>
          <a:rect l="0" t="0" r="0" b="0"/>
          <a:pathLst>
            <a:path>
              <a:moveTo>
                <a:pt x="0" y="0"/>
              </a:moveTo>
              <a:lnTo>
                <a:pt x="0" y="1520350"/>
              </a:lnTo>
              <a:lnTo>
                <a:pt x="261571" y="1520350"/>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31C9A-6B30-044F-9042-D50F0457645C}">
      <dsp:nvSpPr>
        <dsp:cNvPr id="0" name=""/>
        <dsp:cNvSpPr/>
      </dsp:nvSpPr>
      <dsp:spPr>
        <a:xfrm>
          <a:off x="3697745" y="2319596"/>
          <a:ext cx="2824168" cy="321231"/>
        </a:xfrm>
        <a:custGeom>
          <a:avLst/>
          <a:gdLst/>
          <a:ahLst/>
          <a:cxnLst/>
          <a:rect l="0" t="0" r="0" b="0"/>
          <a:pathLst>
            <a:path>
              <a:moveTo>
                <a:pt x="0" y="0"/>
              </a:moveTo>
              <a:lnTo>
                <a:pt x="0" y="160615"/>
              </a:lnTo>
              <a:lnTo>
                <a:pt x="2824168" y="160615"/>
              </a:lnTo>
              <a:lnTo>
                <a:pt x="2824168" y="321231"/>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74E02A-D864-AD4B-B21F-599B39663B9F}">
      <dsp:nvSpPr>
        <dsp:cNvPr id="0" name=""/>
        <dsp:cNvSpPr/>
      </dsp:nvSpPr>
      <dsp:spPr>
        <a:xfrm>
          <a:off x="3045399" y="3405664"/>
          <a:ext cx="261571" cy="1432639"/>
        </a:xfrm>
        <a:custGeom>
          <a:avLst/>
          <a:gdLst/>
          <a:ahLst/>
          <a:cxnLst/>
          <a:rect l="0" t="0" r="0" b="0"/>
          <a:pathLst>
            <a:path>
              <a:moveTo>
                <a:pt x="0" y="0"/>
              </a:moveTo>
              <a:lnTo>
                <a:pt x="0" y="1432639"/>
              </a:lnTo>
              <a:lnTo>
                <a:pt x="261571" y="1432639"/>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6A4263-11DF-7C48-B773-E16BA9F5D107}">
      <dsp:nvSpPr>
        <dsp:cNvPr id="0" name=""/>
        <dsp:cNvSpPr/>
      </dsp:nvSpPr>
      <dsp:spPr>
        <a:xfrm>
          <a:off x="3652025" y="2319596"/>
          <a:ext cx="91440" cy="321231"/>
        </a:xfrm>
        <a:custGeom>
          <a:avLst/>
          <a:gdLst/>
          <a:ahLst/>
          <a:cxnLst/>
          <a:rect l="0" t="0" r="0" b="0"/>
          <a:pathLst>
            <a:path>
              <a:moveTo>
                <a:pt x="45720" y="0"/>
              </a:moveTo>
              <a:lnTo>
                <a:pt x="45720" y="160615"/>
              </a:lnTo>
              <a:lnTo>
                <a:pt x="90898" y="160615"/>
              </a:lnTo>
              <a:lnTo>
                <a:pt x="90898" y="321231"/>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AD7BBC-8E68-1345-B7AC-3F042098543A}">
      <dsp:nvSpPr>
        <dsp:cNvPr id="0" name=""/>
        <dsp:cNvSpPr/>
      </dsp:nvSpPr>
      <dsp:spPr>
        <a:xfrm>
          <a:off x="256482" y="3405664"/>
          <a:ext cx="382217" cy="1567414"/>
        </a:xfrm>
        <a:custGeom>
          <a:avLst/>
          <a:gdLst/>
          <a:ahLst/>
          <a:cxnLst/>
          <a:rect l="0" t="0" r="0" b="0"/>
          <a:pathLst>
            <a:path>
              <a:moveTo>
                <a:pt x="0" y="0"/>
              </a:moveTo>
              <a:lnTo>
                <a:pt x="0" y="1567414"/>
              </a:lnTo>
              <a:lnTo>
                <a:pt x="382217" y="1567414"/>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9611CB-AA65-7C4F-BEA4-0BD7746B92DE}">
      <dsp:nvSpPr>
        <dsp:cNvPr id="0" name=""/>
        <dsp:cNvSpPr/>
      </dsp:nvSpPr>
      <dsp:spPr>
        <a:xfrm>
          <a:off x="1275728" y="2319596"/>
          <a:ext cx="2422017" cy="321231"/>
        </a:xfrm>
        <a:custGeom>
          <a:avLst/>
          <a:gdLst/>
          <a:ahLst/>
          <a:cxnLst/>
          <a:rect l="0" t="0" r="0" b="0"/>
          <a:pathLst>
            <a:path>
              <a:moveTo>
                <a:pt x="2422017" y="0"/>
              </a:moveTo>
              <a:lnTo>
                <a:pt x="2422017" y="160615"/>
              </a:lnTo>
              <a:lnTo>
                <a:pt x="0" y="160615"/>
              </a:lnTo>
              <a:lnTo>
                <a:pt x="0" y="321231"/>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231FE0-4A02-9641-86AB-DB7E98716228}">
      <dsp:nvSpPr>
        <dsp:cNvPr id="0" name=""/>
        <dsp:cNvSpPr/>
      </dsp:nvSpPr>
      <dsp:spPr>
        <a:xfrm>
          <a:off x="1495894" y="638736"/>
          <a:ext cx="4403702" cy="168085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t>Business-to-Business</a:t>
          </a:r>
        </a:p>
        <a:p>
          <a:pPr marL="0" lvl="0" indent="0" algn="ctr" defTabSz="1422400">
            <a:lnSpc>
              <a:spcPct val="90000"/>
            </a:lnSpc>
            <a:spcBef>
              <a:spcPct val="0"/>
            </a:spcBef>
            <a:spcAft>
              <a:spcPct val="35000"/>
            </a:spcAft>
            <a:buNone/>
          </a:pPr>
          <a:r>
            <a:rPr lang="en-US" sz="3200" b="1" kern="1200" dirty="0"/>
            <a:t>Customer Needs</a:t>
          </a:r>
        </a:p>
      </dsp:txBody>
      <dsp:txXfrm>
        <a:off x="1495894" y="638736"/>
        <a:ext cx="4403702" cy="1680859"/>
      </dsp:txXfrm>
    </dsp:sp>
    <dsp:sp modelId="{7162E440-BB52-C147-BD26-9B6F1B0A80D6}">
      <dsp:nvSpPr>
        <dsp:cNvPr id="0" name=""/>
        <dsp:cNvSpPr/>
      </dsp:nvSpPr>
      <dsp:spPr>
        <a:xfrm>
          <a:off x="1670" y="2640827"/>
          <a:ext cx="2548115" cy="76483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Firm Demographics</a:t>
          </a:r>
        </a:p>
      </dsp:txBody>
      <dsp:txXfrm>
        <a:off x="1670" y="2640827"/>
        <a:ext cx="2548115" cy="764837"/>
      </dsp:txXfrm>
    </dsp:sp>
    <dsp:sp modelId="{B99F6A89-F30E-204A-B75F-DED4F501C61A}">
      <dsp:nvSpPr>
        <dsp:cNvPr id="0" name=""/>
        <dsp:cNvSpPr/>
      </dsp:nvSpPr>
      <dsp:spPr>
        <a:xfrm>
          <a:off x="638699" y="3726896"/>
          <a:ext cx="2179877" cy="24923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Number of employees</a:t>
          </a:r>
        </a:p>
        <a:p>
          <a:pPr marL="0" lvl="0" indent="0" algn="ctr" defTabSz="800100">
            <a:lnSpc>
              <a:spcPct val="90000"/>
            </a:lnSpc>
            <a:spcBef>
              <a:spcPct val="0"/>
            </a:spcBef>
            <a:spcAft>
              <a:spcPct val="35000"/>
            </a:spcAft>
            <a:buNone/>
          </a:pPr>
          <a:r>
            <a:rPr lang="en-US" sz="1800" b="1" kern="1200" dirty="0"/>
            <a:t>Sales Volume</a:t>
          </a:r>
        </a:p>
        <a:p>
          <a:pPr marL="0" lvl="0" indent="0" algn="ctr" defTabSz="800100">
            <a:lnSpc>
              <a:spcPct val="90000"/>
            </a:lnSpc>
            <a:spcBef>
              <a:spcPct val="0"/>
            </a:spcBef>
            <a:spcAft>
              <a:spcPct val="35000"/>
            </a:spcAft>
            <a:buNone/>
          </a:pPr>
          <a:r>
            <a:rPr lang="en-US" sz="1800" b="1" kern="1200" dirty="0"/>
            <a:t>Number of Locations</a:t>
          </a:r>
        </a:p>
        <a:p>
          <a:pPr marL="0" lvl="0" indent="0" algn="ctr" defTabSz="800100">
            <a:lnSpc>
              <a:spcPct val="90000"/>
            </a:lnSpc>
            <a:spcBef>
              <a:spcPct val="0"/>
            </a:spcBef>
            <a:spcAft>
              <a:spcPct val="35000"/>
            </a:spcAft>
            <a:buNone/>
          </a:pPr>
          <a:r>
            <a:rPr lang="en-US" sz="1800" b="1" kern="1200" dirty="0"/>
            <a:t>Years in business</a:t>
          </a:r>
        </a:p>
        <a:p>
          <a:pPr marL="0" lvl="0" indent="0" algn="ctr" defTabSz="800100">
            <a:lnSpc>
              <a:spcPct val="90000"/>
            </a:lnSpc>
            <a:spcBef>
              <a:spcPct val="0"/>
            </a:spcBef>
            <a:spcAft>
              <a:spcPct val="35000"/>
            </a:spcAft>
            <a:buNone/>
          </a:pPr>
          <a:r>
            <a:rPr lang="en-US" sz="1800" b="1" kern="1200" dirty="0"/>
            <a:t>Financial situation</a:t>
          </a:r>
        </a:p>
      </dsp:txBody>
      <dsp:txXfrm>
        <a:off x="638699" y="3726896"/>
        <a:ext cx="2179877" cy="2492366"/>
      </dsp:txXfrm>
    </dsp:sp>
    <dsp:sp modelId="{24080251-BD43-BB4A-A4DE-C44601C0BDEE}">
      <dsp:nvSpPr>
        <dsp:cNvPr id="0" name=""/>
        <dsp:cNvSpPr/>
      </dsp:nvSpPr>
      <dsp:spPr>
        <a:xfrm>
          <a:off x="2871018" y="2640827"/>
          <a:ext cx="1743813" cy="76483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Company Culture</a:t>
          </a:r>
        </a:p>
      </dsp:txBody>
      <dsp:txXfrm>
        <a:off x="2871018" y="2640827"/>
        <a:ext cx="1743813" cy="764837"/>
      </dsp:txXfrm>
    </dsp:sp>
    <dsp:sp modelId="{2CCAD626-63BD-FD45-B154-5B932DBF09E1}">
      <dsp:nvSpPr>
        <dsp:cNvPr id="0" name=""/>
        <dsp:cNvSpPr/>
      </dsp:nvSpPr>
      <dsp:spPr>
        <a:xfrm>
          <a:off x="3306971" y="3726896"/>
          <a:ext cx="2457757" cy="222281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Business sophistication</a:t>
          </a:r>
        </a:p>
        <a:p>
          <a:pPr marL="0" lvl="0" indent="0" algn="ctr" defTabSz="800100">
            <a:lnSpc>
              <a:spcPct val="90000"/>
            </a:lnSpc>
            <a:spcBef>
              <a:spcPct val="0"/>
            </a:spcBef>
            <a:spcAft>
              <a:spcPct val="35000"/>
            </a:spcAft>
            <a:buNone/>
          </a:pPr>
          <a:r>
            <a:rPr lang="en-US" sz="1800" b="1" kern="1200" dirty="0"/>
            <a:t>Growth orientation</a:t>
          </a:r>
        </a:p>
        <a:p>
          <a:pPr marL="0" lvl="0" indent="0" algn="ctr" defTabSz="800100">
            <a:lnSpc>
              <a:spcPct val="90000"/>
            </a:lnSpc>
            <a:spcBef>
              <a:spcPct val="0"/>
            </a:spcBef>
            <a:spcAft>
              <a:spcPct val="35000"/>
            </a:spcAft>
            <a:buNone/>
          </a:pPr>
          <a:r>
            <a:rPr lang="en-US" sz="1800" b="1" kern="1200" dirty="0"/>
            <a:t>Innovativeness</a:t>
          </a:r>
        </a:p>
        <a:p>
          <a:pPr marL="0" lvl="0" indent="0" algn="ctr" defTabSz="800100">
            <a:lnSpc>
              <a:spcPct val="90000"/>
            </a:lnSpc>
            <a:spcBef>
              <a:spcPct val="0"/>
            </a:spcBef>
            <a:spcAft>
              <a:spcPct val="35000"/>
            </a:spcAft>
            <a:buNone/>
          </a:pPr>
          <a:r>
            <a:rPr lang="en-US" sz="1800" b="1" kern="1200" dirty="0"/>
            <a:t>Technology</a:t>
          </a:r>
        </a:p>
        <a:p>
          <a:pPr marL="0" lvl="0" indent="0" algn="ctr" defTabSz="800100">
            <a:lnSpc>
              <a:spcPct val="90000"/>
            </a:lnSpc>
            <a:spcBef>
              <a:spcPct val="0"/>
            </a:spcBef>
            <a:spcAft>
              <a:spcPct val="35000"/>
            </a:spcAft>
            <a:buNone/>
          </a:pPr>
          <a:r>
            <a:rPr lang="en-US" sz="1800" b="1" kern="1200" dirty="0"/>
            <a:t>Decision making</a:t>
          </a:r>
        </a:p>
      </dsp:txBody>
      <dsp:txXfrm>
        <a:off x="3306971" y="3726896"/>
        <a:ext cx="2457757" cy="2222815"/>
      </dsp:txXfrm>
    </dsp:sp>
    <dsp:sp modelId="{A6DAA1BD-88A4-B54E-B9BA-573384A36B24}">
      <dsp:nvSpPr>
        <dsp:cNvPr id="0" name=""/>
        <dsp:cNvSpPr/>
      </dsp:nvSpPr>
      <dsp:spPr>
        <a:xfrm>
          <a:off x="5650007" y="2640827"/>
          <a:ext cx="1743813" cy="76483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Usage Behaviors</a:t>
          </a:r>
        </a:p>
      </dsp:txBody>
      <dsp:txXfrm>
        <a:off x="5650007" y="2640827"/>
        <a:ext cx="1743813" cy="764837"/>
      </dsp:txXfrm>
    </dsp:sp>
    <dsp:sp modelId="{F097BEDF-7192-8143-A3C6-BE11D8889665}">
      <dsp:nvSpPr>
        <dsp:cNvPr id="0" name=""/>
        <dsp:cNvSpPr/>
      </dsp:nvSpPr>
      <dsp:spPr>
        <a:xfrm>
          <a:off x="6085960" y="3726896"/>
          <a:ext cx="1945118" cy="239823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Application</a:t>
          </a:r>
        </a:p>
        <a:p>
          <a:pPr marL="0" lvl="0" indent="0" algn="ctr" defTabSz="800100">
            <a:lnSpc>
              <a:spcPct val="90000"/>
            </a:lnSpc>
            <a:spcBef>
              <a:spcPct val="0"/>
            </a:spcBef>
            <a:spcAft>
              <a:spcPct val="35000"/>
            </a:spcAft>
            <a:buNone/>
          </a:pPr>
          <a:r>
            <a:rPr lang="en-US" sz="1800" b="1" kern="1200" dirty="0"/>
            <a:t>Quantity</a:t>
          </a:r>
        </a:p>
        <a:p>
          <a:pPr marL="0" lvl="0" indent="0" algn="ctr" defTabSz="800100">
            <a:lnSpc>
              <a:spcPct val="90000"/>
            </a:lnSpc>
            <a:spcBef>
              <a:spcPct val="0"/>
            </a:spcBef>
            <a:spcAft>
              <a:spcPct val="35000"/>
            </a:spcAft>
            <a:buNone/>
          </a:pPr>
          <a:r>
            <a:rPr lang="en-US" sz="1800" b="1" kern="1200" dirty="0"/>
            <a:t>Time</a:t>
          </a:r>
          <a:r>
            <a:rPr lang="en-US" sz="1800" b="1" kern="1200" baseline="0" dirty="0"/>
            <a:t> of purchase</a:t>
          </a:r>
        </a:p>
        <a:p>
          <a:pPr marL="0" lvl="0" indent="0" algn="ctr" defTabSz="800100">
            <a:lnSpc>
              <a:spcPct val="90000"/>
            </a:lnSpc>
            <a:spcBef>
              <a:spcPct val="0"/>
            </a:spcBef>
            <a:spcAft>
              <a:spcPct val="35000"/>
            </a:spcAft>
            <a:buNone/>
          </a:pPr>
          <a:r>
            <a:rPr lang="en-US" sz="1800" b="1" kern="1200" baseline="0" dirty="0"/>
            <a:t>Frequency of purchase</a:t>
          </a:r>
        </a:p>
        <a:p>
          <a:pPr marL="0" lvl="0" indent="0" algn="ctr" defTabSz="800100">
            <a:lnSpc>
              <a:spcPct val="90000"/>
            </a:lnSpc>
            <a:spcBef>
              <a:spcPct val="0"/>
            </a:spcBef>
            <a:spcAft>
              <a:spcPct val="35000"/>
            </a:spcAft>
            <a:buNone/>
          </a:pPr>
          <a:r>
            <a:rPr lang="en-US" sz="1800" b="1" kern="1200" baseline="0" dirty="0"/>
            <a:t>Users</a:t>
          </a:r>
          <a:endParaRPr lang="en-US" sz="1800" b="1" kern="1200" dirty="0"/>
        </a:p>
      </dsp:txBody>
      <dsp:txXfrm>
        <a:off x="6085960" y="3726896"/>
        <a:ext cx="1945118" cy="23982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91AD1-93CF-E248-877C-591A73B2ACC9}">
      <dsp:nvSpPr>
        <dsp:cNvPr id="0" name=""/>
        <dsp:cNvSpPr/>
      </dsp:nvSpPr>
      <dsp:spPr>
        <a:xfrm>
          <a:off x="2249011" y="2194"/>
          <a:ext cx="8996044" cy="113678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548" tIns="288744" rIns="174548" bIns="288744" numCol="1" spcCol="1270" anchor="ctr" anchorCtr="0">
          <a:noAutofit/>
        </a:bodyPr>
        <a:lstStyle/>
        <a:p>
          <a:pPr marL="0" lvl="0" indent="0" algn="l" defTabSz="889000">
            <a:lnSpc>
              <a:spcPct val="90000"/>
            </a:lnSpc>
            <a:spcBef>
              <a:spcPct val="0"/>
            </a:spcBef>
            <a:spcAft>
              <a:spcPct val="35000"/>
            </a:spcAft>
            <a:buNone/>
          </a:pPr>
          <a:r>
            <a:rPr lang="en-US" sz="2000" kern="1200" dirty="0"/>
            <a:t>Qualify current customers for customer relationship management based on attractive levels of potential customer and company value</a:t>
          </a:r>
        </a:p>
      </dsp:txBody>
      <dsp:txXfrm>
        <a:off x="2249011" y="2194"/>
        <a:ext cx="8996044" cy="1136787"/>
      </dsp:txXfrm>
    </dsp:sp>
    <dsp:sp modelId="{89E00EC6-3748-344E-B6B1-3680CCC23FA1}">
      <dsp:nvSpPr>
        <dsp:cNvPr id="0" name=""/>
        <dsp:cNvSpPr/>
      </dsp:nvSpPr>
      <dsp:spPr>
        <a:xfrm>
          <a:off x="0" y="2194"/>
          <a:ext cx="2249011" cy="113678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010" tIns="112289" rIns="119010" bIns="112289" numCol="1" spcCol="1270" anchor="ctr" anchorCtr="0">
          <a:noAutofit/>
        </a:bodyPr>
        <a:lstStyle/>
        <a:p>
          <a:pPr marL="0" lvl="0" indent="0" algn="ctr" defTabSz="1244600">
            <a:lnSpc>
              <a:spcPct val="90000"/>
            </a:lnSpc>
            <a:spcBef>
              <a:spcPct val="0"/>
            </a:spcBef>
            <a:spcAft>
              <a:spcPct val="35000"/>
            </a:spcAft>
            <a:buNone/>
          </a:pPr>
          <a:r>
            <a:rPr lang="en-US" sz="2800" kern="1200"/>
            <a:t>Qualify</a:t>
          </a:r>
        </a:p>
      </dsp:txBody>
      <dsp:txXfrm>
        <a:off x="0" y="2194"/>
        <a:ext cx="2249011" cy="1136787"/>
      </dsp:txXfrm>
    </dsp:sp>
    <dsp:sp modelId="{BD26C72F-CE39-474C-96A0-C4702F10CF46}">
      <dsp:nvSpPr>
        <dsp:cNvPr id="0" name=""/>
        <dsp:cNvSpPr/>
      </dsp:nvSpPr>
      <dsp:spPr>
        <a:xfrm>
          <a:off x="2249011" y="1207188"/>
          <a:ext cx="8996044" cy="113678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548" tIns="288744" rIns="174548" bIns="288744" numCol="1" spcCol="1270" anchor="ctr" anchorCtr="0">
          <a:noAutofit/>
        </a:bodyPr>
        <a:lstStyle/>
        <a:p>
          <a:pPr marL="0" lvl="0" indent="0" algn="l" defTabSz="889000">
            <a:lnSpc>
              <a:spcPct val="90000"/>
            </a:lnSpc>
            <a:spcBef>
              <a:spcPct val="0"/>
            </a:spcBef>
            <a:spcAft>
              <a:spcPct val="35000"/>
            </a:spcAft>
            <a:buNone/>
          </a:pPr>
          <a:r>
            <a:rPr lang="en-US" sz="2000" kern="1200" dirty="0"/>
            <a:t>Understand individual customer needs, product preferences, and usage behaviors</a:t>
          </a:r>
        </a:p>
      </dsp:txBody>
      <dsp:txXfrm>
        <a:off x="2249011" y="1207188"/>
        <a:ext cx="8996044" cy="1136787"/>
      </dsp:txXfrm>
    </dsp:sp>
    <dsp:sp modelId="{ED3910F2-CD83-6646-85BE-92593F5D9A37}">
      <dsp:nvSpPr>
        <dsp:cNvPr id="0" name=""/>
        <dsp:cNvSpPr/>
      </dsp:nvSpPr>
      <dsp:spPr>
        <a:xfrm>
          <a:off x="0" y="1207188"/>
          <a:ext cx="2249011" cy="113678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010" tIns="112289" rIns="119010" bIns="112289" numCol="1" spcCol="1270" anchor="ctr" anchorCtr="0">
          <a:noAutofit/>
        </a:bodyPr>
        <a:lstStyle/>
        <a:p>
          <a:pPr marL="0" lvl="0" indent="0" algn="ctr" defTabSz="1244600">
            <a:lnSpc>
              <a:spcPct val="90000"/>
            </a:lnSpc>
            <a:spcBef>
              <a:spcPct val="0"/>
            </a:spcBef>
            <a:spcAft>
              <a:spcPct val="35000"/>
            </a:spcAft>
            <a:buNone/>
          </a:pPr>
          <a:r>
            <a:rPr lang="en-US" sz="2800" kern="1200"/>
            <a:t>Understand</a:t>
          </a:r>
        </a:p>
      </dsp:txBody>
      <dsp:txXfrm>
        <a:off x="0" y="1207188"/>
        <a:ext cx="2249011" cy="1136787"/>
      </dsp:txXfrm>
    </dsp:sp>
    <dsp:sp modelId="{076F9641-F2D6-6F47-B388-245D9F4A86E8}">
      <dsp:nvSpPr>
        <dsp:cNvPr id="0" name=""/>
        <dsp:cNvSpPr/>
      </dsp:nvSpPr>
      <dsp:spPr>
        <a:xfrm>
          <a:off x="2249011" y="2412183"/>
          <a:ext cx="8996044" cy="113678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548" tIns="288744" rIns="174548" bIns="288744" numCol="1" spcCol="1270" anchor="ctr" anchorCtr="0">
          <a:noAutofit/>
        </a:bodyPr>
        <a:lstStyle/>
        <a:p>
          <a:pPr marL="0" lvl="0" indent="0" algn="l" defTabSz="889000">
            <a:lnSpc>
              <a:spcPct val="90000"/>
            </a:lnSpc>
            <a:spcBef>
              <a:spcPct val="0"/>
            </a:spcBef>
            <a:spcAft>
              <a:spcPct val="35000"/>
            </a:spcAft>
            <a:buNone/>
          </a:pPr>
          <a:r>
            <a:rPr lang="en-US" sz="2000" kern="1200" dirty="0"/>
            <a:t>Create individualized customer solutions based on the customer’s unique needs and establish customer touch points that will serve to build and sustain the relationship</a:t>
          </a:r>
        </a:p>
      </dsp:txBody>
      <dsp:txXfrm>
        <a:off x="2249011" y="2412183"/>
        <a:ext cx="8996044" cy="1136787"/>
      </dsp:txXfrm>
    </dsp:sp>
    <dsp:sp modelId="{D4D9D925-FEEF-9844-ABA7-59618422B4C9}">
      <dsp:nvSpPr>
        <dsp:cNvPr id="0" name=""/>
        <dsp:cNvSpPr/>
      </dsp:nvSpPr>
      <dsp:spPr>
        <a:xfrm>
          <a:off x="0" y="2412183"/>
          <a:ext cx="2249011" cy="113678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010" tIns="112289" rIns="119010" bIns="112289" numCol="1" spcCol="1270" anchor="ctr" anchorCtr="0">
          <a:noAutofit/>
        </a:bodyPr>
        <a:lstStyle/>
        <a:p>
          <a:pPr marL="0" lvl="0" indent="0" algn="ctr" defTabSz="1244600">
            <a:lnSpc>
              <a:spcPct val="90000"/>
            </a:lnSpc>
            <a:spcBef>
              <a:spcPct val="0"/>
            </a:spcBef>
            <a:spcAft>
              <a:spcPct val="35000"/>
            </a:spcAft>
            <a:buNone/>
          </a:pPr>
          <a:r>
            <a:rPr lang="en-US" sz="2800" kern="1200"/>
            <a:t>Create</a:t>
          </a:r>
        </a:p>
      </dsp:txBody>
      <dsp:txXfrm>
        <a:off x="0" y="2412183"/>
        <a:ext cx="2249011" cy="1136787"/>
      </dsp:txXfrm>
    </dsp:sp>
    <dsp:sp modelId="{88298E87-992A-B248-B05E-E4B722A61237}">
      <dsp:nvSpPr>
        <dsp:cNvPr id="0" name=""/>
        <dsp:cNvSpPr/>
      </dsp:nvSpPr>
      <dsp:spPr>
        <a:xfrm>
          <a:off x="2249011" y="3617177"/>
          <a:ext cx="8996044" cy="113678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548" tIns="288744" rIns="174548" bIns="288744" numCol="1" spcCol="1270" anchor="ctr" anchorCtr="0">
          <a:noAutofit/>
        </a:bodyPr>
        <a:lstStyle/>
        <a:p>
          <a:pPr marL="0" lvl="0" indent="0" algn="l" defTabSz="889000">
            <a:lnSpc>
              <a:spcPct val="90000"/>
            </a:lnSpc>
            <a:spcBef>
              <a:spcPct val="0"/>
            </a:spcBef>
            <a:spcAft>
              <a:spcPct val="35000"/>
            </a:spcAft>
            <a:buNone/>
          </a:pPr>
          <a:r>
            <a:rPr lang="en-US" sz="2000" kern="1200" dirty="0"/>
            <a:t>Track customer experiences and all aspects of customer satisfaction to ensure that high levels of customer satisfaction and customer loyalty are achieved</a:t>
          </a:r>
        </a:p>
      </dsp:txBody>
      <dsp:txXfrm>
        <a:off x="2249011" y="3617177"/>
        <a:ext cx="8996044" cy="1136787"/>
      </dsp:txXfrm>
    </dsp:sp>
    <dsp:sp modelId="{0C7F47D3-D6CA-1842-923A-B5D3E8E70792}">
      <dsp:nvSpPr>
        <dsp:cNvPr id="0" name=""/>
        <dsp:cNvSpPr/>
      </dsp:nvSpPr>
      <dsp:spPr>
        <a:xfrm>
          <a:off x="0" y="3617177"/>
          <a:ext cx="2249011" cy="113678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010" tIns="112289" rIns="119010" bIns="112289" numCol="1" spcCol="1270" anchor="ctr" anchorCtr="0">
          <a:noAutofit/>
        </a:bodyPr>
        <a:lstStyle/>
        <a:p>
          <a:pPr marL="0" lvl="0" indent="0" algn="ctr" defTabSz="1244600">
            <a:lnSpc>
              <a:spcPct val="90000"/>
            </a:lnSpc>
            <a:spcBef>
              <a:spcPct val="0"/>
            </a:spcBef>
            <a:spcAft>
              <a:spcPct val="35000"/>
            </a:spcAft>
            <a:buNone/>
          </a:pPr>
          <a:r>
            <a:rPr lang="en-US" sz="2800" kern="1200"/>
            <a:t>Track</a:t>
          </a:r>
        </a:p>
      </dsp:txBody>
      <dsp:txXfrm>
        <a:off x="0" y="3617177"/>
        <a:ext cx="2249011" cy="1136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BEAAC-D85D-104D-88AE-19E8E4382B83}">
      <dsp:nvSpPr>
        <dsp:cNvPr id="0" name=""/>
        <dsp:cNvSpPr/>
      </dsp:nvSpPr>
      <dsp:spPr>
        <a:xfrm>
          <a:off x="0" y="604"/>
          <a:ext cx="578726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15320B-D4E8-7D4A-87B8-A43CBD94CF1C}">
      <dsp:nvSpPr>
        <dsp:cNvPr id="0" name=""/>
        <dsp:cNvSpPr/>
      </dsp:nvSpPr>
      <dsp:spPr>
        <a:xfrm>
          <a:off x="0" y="604"/>
          <a:ext cx="5787263" cy="99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Do their needs require and justify a distinct offer?</a:t>
          </a:r>
        </a:p>
      </dsp:txBody>
      <dsp:txXfrm>
        <a:off x="0" y="604"/>
        <a:ext cx="5787263" cy="990315"/>
      </dsp:txXfrm>
    </dsp:sp>
    <dsp:sp modelId="{AD80BA10-6CF2-1D41-86A0-29092ED1AE78}">
      <dsp:nvSpPr>
        <dsp:cNvPr id="0" name=""/>
        <dsp:cNvSpPr/>
      </dsp:nvSpPr>
      <dsp:spPr>
        <a:xfrm>
          <a:off x="0" y="990920"/>
          <a:ext cx="578726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6FE50-AEB1-9945-9CFD-BD8AA673591E}">
      <dsp:nvSpPr>
        <dsp:cNvPr id="0" name=""/>
        <dsp:cNvSpPr/>
      </dsp:nvSpPr>
      <dsp:spPr>
        <a:xfrm>
          <a:off x="0" y="990920"/>
          <a:ext cx="5787263" cy="99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Are they reached through separate distribution channels?</a:t>
          </a:r>
        </a:p>
      </dsp:txBody>
      <dsp:txXfrm>
        <a:off x="0" y="990920"/>
        <a:ext cx="5787263" cy="990315"/>
      </dsp:txXfrm>
    </dsp:sp>
    <dsp:sp modelId="{429BCD3B-4328-2649-9264-72754588530F}">
      <dsp:nvSpPr>
        <dsp:cNvPr id="0" name=""/>
        <dsp:cNvSpPr/>
      </dsp:nvSpPr>
      <dsp:spPr>
        <a:xfrm>
          <a:off x="0" y="1981236"/>
          <a:ext cx="578726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C50874-91AE-B542-80FC-A34AB990890E}">
      <dsp:nvSpPr>
        <dsp:cNvPr id="0" name=""/>
        <dsp:cNvSpPr/>
      </dsp:nvSpPr>
      <dsp:spPr>
        <a:xfrm>
          <a:off x="0" y="1981236"/>
          <a:ext cx="5787263" cy="99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Do they require different types of relationships?</a:t>
          </a:r>
        </a:p>
      </dsp:txBody>
      <dsp:txXfrm>
        <a:off x="0" y="1981236"/>
        <a:ext cx="5787263" cy="990315"/>
      </dsp:txXfrm>
    </dsp:sp>
    <dsp:sp modelId="{7E85CFD7-D862-0A42-802E-67D466CF1FB9}">
      <dsp:nvSpPr>
        <dsp:cNvPr id="0" name=""/>
        <dsp:cNvSpPr/>
      </dsp:nvSpPr>
      <dsp:spPr>
        <a:xfrm>
          <a:off x="0" y="2971551"/>
          <a:ext cx="578726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E2D457-FA9C-E740-B68E-2B31334710A1}">
      <dsp:nvSpPr>
        <dsp:cNvPr id="0" name=""/>
        <dsp:cNvSpPr/>
      </dsp:nvSpPr>
      <dsp:spPr>
        <a:xfrm>
          <a:off x="0" y="2971551"/>
          <a:ext cx="5787263" cy="99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Do they have substantially different profitability levels?</a:t>
          </a:r>
        </a:p>
      </dsp:txBody>
      <dsp:txXfrm>
        <a:off x="0" y="2971551"/>
        <a:ext cx="5787263" cy="990315"/>
      </dsp:txXfrm>
    </dsp:sp>
    <dsp:sp modelId="{E170BD30-168B-6A47-A7D9-2145BD9B2638}">
      <dsp:nvSpPr>
        <dsp:cNvPr id="0" name=""/>
        <dsp:cNvSpPr/>
      </dsp:nvSpPr>
      <dsp:spPr>
        <a:xfrm>
          <a:off x="0" y="3961867"/>
          <a:ext cx="578726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47F05-3DDA-C94D-A258-FEF3F365AFA7}">
      <dsp:nvSpPr>
        <dsp:cNvPr id="0" name=""/>
        <dsp:cNvSpPr/>
      </dsp:nvSpPr>
      <dsp:spPr>
        <a:xfrm>
          <a:off x="0" y="3961867"/>
          <a:ext cx="5787263" cy="99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Are they willing to pay for different aspects of the offer?</a:t>
          </a:r>
        </a:p>
      </dsp:txBody>
      <dsp:txXfrm>
        <a:off x="0" y="3961867"/>
        <a:ext cx="5787263" cy="9903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C42B6-B078-094C-93D6-A5939DBE5346}">
      <dsp:nvSpPr>
        <dsp:cNvPr id="0" name=""/>
        <dsp:cNvSpPr/>
      </dsp:nvSpPr>
      <dsp:spPr>
        <a:xfrm>
          <a:off x="851" y="0"/>
          <a:ext cx="3447363" cy="3404277"/>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523" tIns="0" rIns="340523" bIns="330200" numCol="1" spcCol="1270" anchor="t" anchorCtr="0">
          <a:noAutofit/>
        </a:bodyPr>
        <a:lstStyle/>
        <a:p>
          <a:pPr marL="0" lvl="0" indent="0" algn="l" defTabSz="1022350">
            <a:lnSpc>
              <a:spcPct val="90000"/>
            </a:lnSpc>
            <a:spcBef>
              <a:spcPct val="0"/>
            </a:spcBef>
            <a:spcAft>
              <a:spcPct val="35000"/>
            </a:spcAft>
            <a:buNone/>
          </a:pPr>
          <a:r>
            <a:rPr lang="en-US" sz="2300" kern="1200" dirty="0"/>
            <a:t>Individually consider who the Brown’s current customer segments are – 1 min</a:t>
          </a:r>
        </a:p>
      </dsp:txBody>
      <dsp:txXfrm>
        <a:off x="851" y="1361710"/>
        <a:ext cx="3447363" cy="2042566"/>
      </dsp:txXfrm>
    </dsp:sp>
    <dsp:sp modelId="{D2280C42-8C9A-F243-8149-D85F904AA0F2}">
      <dsp:nvSpPr>
        <dsp:cNvPr id="0" name=""/>
        <dsp:cNvSpPr/>
      </dsp:nvSpPr>
      <dsp:spPr>
        <a:xfrm>
          <a:off x="851" y="0"/>
          <a:ext cx="3447363" cy="136171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523" tIns="165100" rIns="340523"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1" y="0"/>
        <a:ext cx="3447363" cy="1361710"/>
      </dsp:txXfrm>
    </dsp:sp>
    <dsp:sp modelId="{E51E2295-3936-7E4C-82A4-6FDCBC4A3083}">
      <dsp:nvSpPr>
        <dsp:cNvPr id="0" name=""/>
        <dsp:cNvSpPr/>
      </dsp:nvSpPr>
      <dsp:spPr>
        <a:xfrm>
          <a:off x="3724003" y="0"/>
          <a:ext cx="3447363" cy="3404277"/>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523" tIns="0" rIns="340523" bIns="330200" numCol="1" spcCol="1270" anchor="t" anchorCtr="0">
          <a:noAutofit/>
        </a:bodyPr>
        <a:lstStyle/>
        <a:p>
          <a:pPr marL="0" lvl="0" indent="0" algn="l" defTabSz="1022350">
            <a:lnSpc>
              <a:spcPct val="90000"/>
            </a:lnSpc>
            <a:spcBef>
              <a:spcPct val="0"/>
            </a:spcBef>
            <a:spcAft>
              <a:spcPct val="35000"/>
            </a:spcAft>
            <a:buNone/>
          </a:pPr>
          <a:r>
            <a:rPr lang="en-US" sz="2300" kern="1200" dirty="0"/>
            <a:t>Brainstorm the Brown’s customer segments in your group – 2 min</a:t>
          </a:r>
        </a:p>
      </dsp:txBody>
      <dsp:txXfrm>
        <a:off x="3724003" y="1361710"/>
        <a:ext cx="3447363" cy="2042566"/>
      </dsp:txXfrm>
    </dsp:sp>
    <dsp:sp modelId="{3063B8F5-249F-5242-8A39-83E22B0476CB}">
      <dsp:nvSpPr>
        <dsp:cNvPr id="0" name=""/>
        <dsp:cNvSpPr/>
      </dsp:nvSpPr>
      <dsp:spPr>
        <a:xfrm>
          <a:off x="3724003" y="0"/>
          <a:ext cx="3447363" cy="136171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523" tIns="165100" rIns="340523"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24003" y="0"/>
        <a:ext cx="3447363" cy="1361710"/>
      </dsp:txXfrm>
    </dsp:sp>
    <dsp:sp modelId="{D766B8D0-0992-E74F-91FE-1E593E0F91B8}">
      <dsp:nvSpPr>
        <dsp:cNvPr id="0" name=""/>
        <dsp:cNvSpPr/>
      </dsp:nvSpPr>
      <dsp:spPr>
        <a:xfrm>
          <a:off x="7447155" y="0"/>
          <a:ext cx="3447363" cy="3404277"/>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523" tIns="0" rIns="340523" bIns="330200" numCol="1" spcCol="1270" anchor="t" anchorCtr="0">
          <a:noAutofit/>
        </a:bodyPr>
        <a:lstStyle/>
        <a:p>
          <a:pPr marL="0" lvl="0" indent="0" algn="l" defTabSz="1022350">
            <a:lnSpc>
              <a:spcPct val="90000"/>
            </a:lnSpc>
            <a:spcBef>
              <a:spcPct val="0"/>
            </a:spcBef>
            <a:spcAft>
              <a:spcPct val="35000"/>
            </a:spcAft>
            <a:buNone/>
          </a:pPr>
          <a:r>
            <a:rPr lang="en-US" sz="2300" kern="1200" dirty="0"/>
            <a:t>List or use </a:t>
          </a:r>
          <a:r>
            <a:rPr lang="en-US" sz="2300" kern="1200" dirty="0" err="1"/>
            <a:t>post-its</a:t>
          </a:r>
          <a:r>
            <a:rPr lang="en-US" sz="2300" kern="1200" dirty="0"/>
            <a:t> to demarcate each segment on the BMC – 7 min</a:t>
          </a:r>
        </a:p>
      </dsp:txBody>
      <dsp:txXfrm>
        <a:off x="7447155" y="1361710"/>
        <a:ext cx="3447363" cy="2042566"/>
      </dsp:txXfrm>
    </dsp:sp>
    <dsp:sp modelId="{4BF44A92-7365-3E40-B1F3-9DF163363DEC}">
      <dsp:nvSpPr>
        <dsp:cNvPr id="0" name=""/>
        <dsp:cNvSpPr/>
      </dsp:nvSpPr>
      <dsp:spPr>
        <a:xfrm>
          <a:off x="7447155" y="0"/>
          <a:ext cx="3447363" cy="136171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523" tIns="165100" rIns="340523"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47155" y="0"/>
        <a:ext cx="3447363" cy="136171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47F378B-51A3-4B95-91AC-B53B04D13A4F}" type="datetimeFigureOut">
              <a:rPr lang="en-US" smtClean="0"/>
              <a:t>1/19/26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E851DC6-E3D6-4B65-8B23-E8A9B0864137}" type="slidenum">
              <a:rPr lang="en-US" smtClean="0"/>
              <a:t>‹#›</a:t>
            </a:fld>
            <a:endParaRPr lang="en-US"/>
          </a:p>
        </p:txBody>
      </p:sp>
    </p:spTree>
    <p:extLst>
      <p:ext uri="{BB962C8B-B14F-4D97-AF65-F5344CB8AC3E}">
        <p14:creationId xmlns:p14="http://schemas.microsoft.com/office/powerpoint/2010/main" val="668135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7B4AF323-1BD7-4A06-B482-5737BB589DAE}" type="datetimeFigureOut">
              <a:rPr lang="en-US" smtClean="0"/>
              <a:t>1/19/26</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B917CF03-9516-472C-8A7C-BDD55BBBD48F}" type="slidenum">
              <a:rPr lang="en-US" smtClean="0"/>
              <a:t>‹#›</a:t>
            </a:fld>
            <a:endParaRPr lang="en-US"/>
          </a:p>
        </p:txBody>
      </p:sp>
    </p:spTree>
    <p:extLst>
      <p:ext uri="{BB962C8B-B14F-4D97-AF65-F5344CB8AC3E}">
        <p14:creationId xmlns:p14="http://schemas.microsoft.com/office/powerpoint/2010/main" val="95753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When segmenting a market, it is best to start with customer needs and then determine which demographics influence those needs. The market segmentation process should begin with the benefits that customers are seeking in order to solve a particular customer problem. Because different customers seek different solutions for the same problem, our first challenge is to identify and understand the various customer needs that drive product consideration and preferences. After we have grouped customers into needs-based segments, we can then ask, “What are the demographics, usage behaviors, and psychographics that distinguish one group of customers from another?” Knowing the factors that differentiate one segment from another helps us identify the segments.  Here we can see how we might divide the market for home siding into two segments that have different needs: a price-sensitive segment and a quality-conscious segment. Needs-based segmentation provides the basic guidelines for product positioning strategies and marketing communications. With the market properly segmented, we can now develop specific segment value propositions that will attract new customers and retain existing ones.</a:t>
            </a:r>
          </a:p>
        </p:txBody>
      </p:sp>
      <p:sp>
        <p:nvSpPr>
          <p:cNvPr id="4" name="Slide Number Placeholder 3"/>
          <p:cNvSpPr>
            <a:spLocks noGrp="1"/>
          </p:cNvSpPr>
          <p:nvPr>
            <p:ph type="sldNum" sz="quarter" idx="10"/>
          </p:nvPr>
        </p:nvSpPr>
        <p:spPr/>
        <p:txBody>
          <a:bodyPr/>
          <a:lstStyle/>
          <a:p>
            <a:fld id="{B917CF03-9516-472C-8A7C-BDD55BBBD48F}" type="slidenum">
              <a:rPr lang="en-US" smtClean="0"/>
              <a:t>2</a:t>
            </a:fld>
            <a:endParaRPr lang="en-US"/>
          </a:p>
        </p:txBody>
      </p:sp>
    </p:spTree>
    <p:extLst>
      <p:ext uri="{BB962C8B-B14F-4D97-AF65-F5344CB8AC3E}">
        <p14:creationId xmlns:p14="http://schemas.microsoft.com/office/powerpoint/2010/main" val="1687658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Many businesses work hard to acquire new customers, but this is where the effort to promote good customer relations often stops. By contrast, customer relationship marketing is more focused on what happens after a customer is acquired. The goal of customer relationship marketing is to develop a long-term customer relationship that benefits both the customer and the company. As the potential for greater company value and customer value increases, the company gains an opportunity to extend its market segmentation to individual customers. As shown here , customer relationship marketing includes three different strategies for three different groups of customers as determined by company value and customer value. Customer relationship marketing is often called customer relationship management, but these two terms have distinct meanings: </a:t>
            </a:r>
          </a:p>
          <a:p>
            <a:r>
              <a:rPr lang="en-US" dirty="0"/>
              <a:t>■ Customer relationship marketing (CRM) is a range of one-on-one relationship marketing programs based on the level of company and customer value. </a:t>
            </a:r>
          </a:p>
          <a:p>
            <a:r>
              <a:rPr lang="en-US" dirty="0"/>
              <a:t>■ Customer relationship management is a high-level CRM program for developing ongoing individualized relationships with certain customers when both company and customer value are high enough to warrant this level of marketing effort.</a:t>
            </a:r>
          </a:p>
        </p:txBody>
      </p:sp>
      <p:sp>
        <p:nvSpPr>
          <p:cNvPr id="4" name="Slide Number Placeholder 3"/>
          <p:cNvSpPr>
            <a:spLocks noGrp="1"/>
          </p:cNvSpPr>
          <p:nvPr>
            <p:ph type="sldNum" sz="quarter" idx="10"/>
          </p:nvPr>
        </p:nvSpPr>
        <p:spPr/>
        <p:txBody>
          <a:bodyPr/>
          <a:lstStyle/>
          <a:p>
            <a:fld id="{B917CF03-9516-472C-8A7C-BDD55BBBD48F}" type="slidenum">
              <a:rPr lang="en-US" smtClean="0"/>
              <a:t>12</a:t>
            </a:fld>
            <a:endParaRPr lang="en-US"/>
          </a:p>
        </p:txBody>
      </p:sp>
    </p:spTree>
    <p:extLst>
      <p:ext uri="{BB962C8B-B14F-4D97-AF65-F5344CB8AC3E}">
        <p14:creationId xmlns:p14="http://schemas.microsoft.com/office/powerpoint/2010/main" val="1746080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917CF03-9516-472C-8A7C-BDD55BBBD48F}" type="slidenum">
              <a:rPr lang="en-US" smtClean="0"/>
              <a:t>13</a:t>
            </a:fld>
            <a:endParaRPr lang="en-US"/>
          </a:p>
        </p:txBody>
      </p:sp>
    </p:spTree>
    <p:extLst>
      <p:ext uri="{BB962C8B-B14F-4D97-AF65-F5344CB8AC3E}">
        <p14:creationId xmlns:p14="http://schemas.microsoft.com/office/powerpoint/2010/main" val="243068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7CF03-9516-472C-8A7C-BDD55BBBD48F}" type="slidenum">
              <a:rPr lang="en-US" smtClean="0"/>
              <a:t>4</a:t>
            </a:fld>
            <a:endParaRPr lang="en-US"/>
          </a:p>
        </p:txBody>
      </p:sp>
    </p:spTree>
    <p:extLst>
      <p:ext uri="{BB962C8B-B14F-4D97-AF65-F5344CB8AC3E}">
        <p14:creationId xmlns:p14="http://schemas.microsoft.com/office/powerpoint/2010/main" val="178400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7CF03-9516-472C-8A7C-BDD55BBBD48F}" type="slidenum">
              <a:rPr lang="en-US" smtClean="0"/>
              <a:t>5</a:t>
            </a:fld>
            <a:endParaRPr lang="en-US"/>
          </a:p>
        </p:txBody>
      </p:sp>
    </p:spTree>
    <p:extLst>
      <p:ext uri="{BB962C8B-B14F-4D97-AF65-F5344CB8AC3E}">
        <p14:creationId xmlns:p14="http://schemas.microsoft.com/office/powerpoint/2010/main" val="171405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7CF03-9516-472C-8A7C-BDD55BBBD48F}" type="slidenum">
              <a:rPr lang="en-US" smtClean="0"/>
              <a:t>6</a:t>
            </a:fld>
            <a:endParaRPr lang="en-US"/>
          </a:p>
        </p:txBody>
      </p:sp>
    </p:spTree>
    <p:extLst>
      <p:ext uri="{BB962C8B-B14F-4D97-AF65-F5344CB8AC3E}">
        <p14:creationId xmlns:p14="http://schemas.microsoft.com/office/powerpoint/2010/main" val="3140629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Three primary forces shape the needs of consumers. Needs and preferences often shift as a person moves  demographically from one life situation to another. Changes in income, occupation, and educational level all contribute to a changing set of customer needs for a variety of products. Lifestyle forces created by differences in values, attitudes, and interests also contribute to differences in customer needs. Two consumers who are demographically the same may differ significantly in their attitudes and value orientations. A consumer with strong environmental values is likely to prefer a different car than a demographically identical person whose values are focused on fun, enjoyment, and personal gratification. A third major force in shaping customer needs is  usage behavior. How the product is used, when it is used, and how much it is used are all forces that shape customer needs for a great many products. </a:t>
            </a:r>
          </a:p>
        </p:txBody>
      </p:sp>
      <p:sp>
        <p:nvSpPr>
          <p:cNvPr id="4" name="Slide Number Placeholder 3"/>
          <p:cNvSpPr>
            <a:spLocks noGrp="1"/>
          </p:cNvSpPr>
          <p:nvPr>
            <p:ph type="sldNum" sz="quarter" idx="10"/>
          </p:nvPr>
        </p:nvSpPr>
        <p:spPr/>
        <p:txBody>
          <a:bodyPr/>
          <a:lstStyle/>
          <a:p>
            <a:fld id="{B917CF03-9516-472C-8A7C-BDD55BBBD48F}" type="slidenum">
              <a:rPr lang="en-US" smtClean="0"/>
              <a:t>7</a:t>
            </a:fld>
            <a:endParaRPr lang="en-US"/>
          </a:p>
        </p:txBody>
      </p:sp>
    </p:spTree>
    <p:extLst>
      <p:ext uri="{BB962C8B-B14F-4D97-AF65-F5344CB8AC3E}">
        <p14:creationId xmlns:p14="http://schemas.microsoft.com/office/powerpoint/2010/main" val="240147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AB47D-FA91-48F8-DBE6-0A47FAB63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5D560-65B9-0C07-223F-194C76236251}"/>
              </a:ext>
            </a:extLst>
          </p:cNvPr>
          <p:cNvSpPr>
            <a:spLocks noGrp="1" noRot="1" noChangeAspect="1"/>
          </p:cNvSpPr>
          <p:nvPr>
            <p:ph type="sldImg"/>
          </p:nvPr>
        </p:nvSpPr>
        <p:spPr>
          <a:xfrm>
            <a:off x="330200" y="696913"/>
            <a:ext cx="6197600" cy="3486150"/>
          </a:xfrm>
        </p:spPr>
      </p:sp>
      <p:sp>
        <p:nvSpPr>
          <p:cNvPr id="3" name="Notes Placeholder 2">
            <a:extLst>
              <a:ext uri="{FF2B5EF4-FFF2-40B4-BE49-F238E27FC236}">
                <a16:creationId xmlns:a16="http://schemas.microsoft.com/office/drawing/2014/main" id="{405A4B78-88E5-0BC9-8775-586CC2E7F000}"/>
              </a:ext>
            </a:extLst>
          </p:cNvPr>
          <p:cNvSpPr>
            <a:spLocks noGrp="1"/>
          </p:cNvSpPr>
          <p:nvPr>
            <p:ph type="body" idx="1"/>
          </p:nvPr>
        </p:nvSpPr>
        <p:spPr/>
        <p:txBody>
          <a:bodyPr/>
          <a:lstStyle/>
          <a:p>
            <a:r>
              <a:rPr lang="en-US" dirty="0"/>
              <a:t>Three primary forces shape the needs of consumers. Needs and preferences often shift as a person moves  demographically from one life situation to another. Changes in income, occupation, and educational level all contribute to a changing set of customer needs for a variety of products. Lifestyle forces created by differences in values, attitudes, and interests also contribute to differences in customer needs. Two consumers who are demographically the same may differ significantly in their attitudes and value orientations. A consumer with strong environmental values is likely to prefer a different car than a demographically identical person whose values are focused on fun, enjoyment, and personal gratification. A third major force in shaping customer needs is  usage behavior. How the product is used, when it is used, and how much it is used are all forces that shape customer needs for a great many products. </a:t>
            </a:r>
          </a:p>
        </p:txBody>
      </p:sp>
      <p:sp>
        <p:nvSpPr>
          <p:cNvPr id="4" name="Slide Number Placeholder 3">
            <a:extLst>
              <a:ext uri="{FF2B5EF4-FFF2-40B4-BE49-F238E27FC236}">
                <a16:creationId xmlns:a16="http://schemas.microsoft.com/office/drawing/2014/main" id="{41AEF84B-A911-7C83-C0FB-5510B36094DB}"/>
              </a:ext>
            </a:extLst>
          </p:cNvPr>
          <p:cNvSpPr>
            <a:spLocks noGrp="1"/>
          </p:cNvSpPr>
          <p:nvPr>
            <p:ph type="sldNum" sz="quarter" idx="10"/>
          </p:nvPr>
        </p:nvSpPr>
        <p:spPr/>
        <p:txBody>
          <a:bodyPr/>
          <a:lstStyle/>
          <a:p>
            <a:fld id="{B917CF03-9516-472C-8A7C-BDD55BBBD48F}" type="slidenum">
              <a:rPr lang="en-US" smtClean="0"/>
              <a:t>8</a:t>
            </a:fld>
            <a:endParaRPr lang="en-US"/>
          </a:p>
        </p:txBody>
      </p:sp>
    </p:spTree>
    <p:extLst>
      <p:ext uri="{BB962C8B-B14F-4D97-AF65-F5344CB8AC3E}">
        <p14:creationId xmlns:p14="http://schemas.microsoft.com/office/powerpoint/2010/main" val="405803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7CF03-9516-472C-8A7C-BDD55BBBD48F}" type="slidenum">
              <a:rPr lang="en-US" smtClean="0"/>
              <a:t>9</a:t>
            </a:fld>
            <a:endParaRPr lang="en-US"/>
          </a:p>
        </p:txBody>
      </p:sp>
    </p:spTree>
    <p:extLst>
      <p:ext uri="{BB962C8B-B14F-4D97-AF65-F5344CB8AC3E}">
        <p14:creationId xmlns:p14="http://schemas.microsoft.com/office/powerpoint/2010/main" val="110694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7CF03-9516-472C-8A7C-BDD55BBBD48F}" type="slidenum">
              <a:rPr lang="en-US" smtClean="0"/>
              <a:t>10</a:t>
            </a:fld>
            <a:endParaRPr lang="en-US"/>
          </a:p>
        </p:txBody>
      </p:sp>
    </p:spTree>
    <p:extLst>
      <p:ext uri="{BB962C8B-B14F-4D97-AF65-F5344CB8AC3E}">
        <p14:creationId xmlns:p14="http://schemas.microsoft.com/office/powerpoint/2010/main" val="3887462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differences in customer needs are small or demographics are not distinctive, a business may elect to use a </a:t>
            </a:r>
            <a:r>
              <a:rPr lang="en-US" b="1" dirty="0"/>
              <a:t>mass-market strategy</a:t>
            </a:r>
            <a:r>
              <a:rPr lang="en-US" dirty="0"/>
              <a:t>. This strategy presents a generic value proposition that is built around the core customer need and the business’s generic positioning strategy. </a:t>
            </a:r>
          </a:p>
          <a:p>
            <a:pPr marL="171450" indent="-171450">
              <a:buFont typeface="Arial" panose="020B0604020202020204" pitchFamily="34" charset="0"/>
              <a:buChar char="•"/>
            </a:pPr>
            <a:r>
              <a:rPr lang="en-US" dirty="0"/>
              <a:t>When a market is segmented and marketing resources are limited, a business could elect to pursue a </a:t>
            </a:r>
            <a:r>
              <a:rPr lang="en-US" b="1" dirty="0"/>
              <a:t>large-segment strategy.</a:t>
            </a:r>
            <a:r>
              <a:rPr lang="en-US" b="0" dirty="0"/>
              <a:t> Unlike a mass-market strategy, a large-segment strategy addresses one set of core customer needs.</a:t>
            </a:r>
            <a:r>
              <a:rPr lang="en-US" b="0" baseline="0" dirty="0"/>
              <a:t> </a:t>
            </a:r>
          </a:p>
          <a:p>
            <a:pPr marL="171450" indent="-171450">
              <a:buFont typeface="Arial" panose="020B0604020202020204" pitchFamily="34" charset="0"/>
              <a:buChar char="•"/>
            </a:pPr>
            <a:r>
              <a:rPr lang="en-US" b="0" baseline="0" dirty="0"/>
              <a:t>Businesses quite often find that they have pursued a single-segment focus but have reached the point of full market penetration. When this is the case, an </a:t>
            </a:r>
            <a:r>
              <a:rPr lang="en-US" b="1" baseline="0" dirty="0"/>
              <a:t>adjacent-segment strategy</a:t>
            </a:r>
            <a:r>
              <a:rPr lang="en-US" b="0" baseline="0" dirty="0"/>
              <a:t> offers an attractive opportunity for market growth. </a:t>
            </a:r>
          </a:p>
          <a:p>
            <a:pPr marL="171450" indent="-171450">
              <a:buFont typeface="Arial" panose="020B0604020202020204" pitchFamily="34" charset="0"/>
              <a:buChar char="•"/>
            </a:pPr>
            <a:r>
              <a:rPr lang="en-US" b="0" dirty="0"/>
              <a:t>Although a market may offer opportunities in several segments, a business with limited resources and certain capabilities may elect to compete in the </a:t>
            </a:r>
            <a:r>
              <a:rPr lang="en-US" b="1" dirty="0"/>
              <a:t>small segment</a:t>
            </a:r>
            <a:r>
              <a:rPr lang="en-US" b="0" dirty="0"/>
              <a:t>. The smallest segment, represented by segment C above, is often ignored by large competitors, who may use mass-market or large-segment strategies. </a:t>
            </a:r>
          </a:p>
          <a:p>
            <a:pPr marL="171450" indent="-171450">
              <a:buFont typeface="Arial" panose="020B0604020202020204" pitchFamily="34" charset="0"/>
              <a:buChar char="•"/>
            </a:pPr>
            <a:r>
              <a:rPr lang="en-US" b="1" dirty="0"/>
              <a:t>A niche within a segmen</a:t>
            </a:r>
            <a:r>
              <a:rPr lang="en-US" b="0" dirty="0"/>
              <a:t>t, is</a:t>
            </a:r>
            <a:r>
              <a:rPr lang="en-US" b="0" baseline="0" dirty="0"/>
              <a:t> another strategy that uses </a:t>
            </a:r>
            <a:r>
              <a:rPr lang="en-US" b="0" dirty="0"/>
              <a:t>a highly refined marketing effort directed at an overlooked small group of target customers with unique needs,</a:t>
            </a:r>
            <a:r>
              <a:rPr lang="en-US" b="0" baseline="0" dirty="0"/>
              <a:t> demographics, lifestyle or usage behaviors</a:t>
            </a:r>
            <a:r>
              <a:rPr lang="en-US" b="0" dirty="0"/>
              <a:t>.</a:t>
            </a:r>
          </a:p>
        </p:txBody>
      </p:sp>
      <p:sp>
        <p:nvSpPr>
          <p:cNvPr id="4" name="Slide Number Placeholder 3"/>
          <p:cNvSpPr>
            <a:spLocks noGrp="1"/>
          </p:cNvSpPr>
          <p:nvPr>
            <p:ph type="sldNum" sz="quarter" idx="10"/>
          </p:nvPr>
        </p:nvSpPr>
        <p:spPr/>
        <p:txBody>
          <a:bodyPr/>
          <a:lstStyle/>
          <a:p>
            <a:fld id="{B917CF03-9516-472C-8A7C-BDD55BBBD48F}" type="slidenum">
              <a:rPr lang="en-US" smtClean="0"/>
              <a:t>11</a:t>
            </a:fld>
            <a:endParaRPr lang="en-US"/>
          </a:p>
        </p:txBody>
      </p:sp>
    </p:spTree>
    <p:extLst>
      <p:ext uri="{BB962C8B-B14F-4D97-AF65-F5344CB8AC3E}">
        <p14:creationId xmlns:p14="http://schemas.microsoft.com/office/powerpoint/2010/main" val="421352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AF6089-4297-4AAD-9CBC-DBB374E72E66}" type="datetimeFigureOut">
              <a:rPr lang="en-US" smtClean="0"/>
              <a:pPr/>
              <a:t>1/19/26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DD6C-3F7E-4067-A6A8-DF02823428F1}" type="slidenum">
              <a:rPr lang="en-US" smtClean="0"/>
              <a:pPr/>
              <a:t>‹#›</a:t>
            </a:fld>
            <a:endParaRPr lang="en-US"/>
          </a:p>
        </p:txBody>
      </p:sp>
    </p:spTree>
    <p:extLst>
      <p:ext uri="{BB962C8B-B14F-4D97-AF65-F5344CB8AC3E}">
        <p14:creationId xmlns:p14="http://schemas.microsoft.com/office/powerpoint/2010/main" val="198805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AF6089-4297-4AAD-9CBC-DBB374E72E66}" type="datetimeFigureOut">
              <a:rPr lang="en-US" smtClean="0"/>
              <a:pPr/>
              <a:t>1/19/26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0DD6C-3F7E-4067-A6A8-DF02823428F1}" type="slidenum">
              <a:rPr lang="en-US" smtClean="0"/>
              <a:pPr/>
              <a:t>‹#›</a:t>
            </a:fld>
            <a:endParaRPr lang="en-US"/>
          </a:p>
        </p:txBody>
      </p:sp>
    </p:spTree>
    <p:extLst>
      <p:ext uri="{BB962C8B-B14F-4D97-AF65-F5344CB8AC3E}">
        <p14:creationId xmlns:p14="http://schemas.microsoft.com/office/powerpoint/2010/main" val="381920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1AF6089-4297-4AAD-9CBC-DBB374E72E66}" type="datetimeFigureOut">
              <a:rPr lang="en-US" smtClean="0"/>
              <a:pPr/>
              <a:t>1/19/26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DD6C-3F7E-4067-A6A8-DF02823428F1}" type="slidenum">
              <a:rPr lang="en-US" smtClean="0"/>
              <a:pPr/>
              <a:t>‹#›</a:t>
            </a:fld>
            <a:endParaRPr lang="en-US"/>
          </a:p>
        </p:txBody>
      </p:sp>
    </p:spTree>
    <p:extLst>
      <p:ext uri="{BB962C8B-B14F-4D97-AF65-F5344CB8AC3E}">
        <p14:creationId xmlns:p14="http://schemas.microsoft.com/office/powerpoint/2010/main" val="517045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1AF6089-4297-4AAD-9CBC-DBB374E72E66}" type="datetimeFigureOut">
              <a:rPr lang="en-US" smtClean="0"/>
              <a:pPr/>
              <a:t>1/19/26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DD6C-3F7E-4067-A6A8-DF02823428F1}" type="slidenum">
              <a:rPr lang="en-US" smtClean="0"/>
              <a:pPr/>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6676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AF6089-4297-4AAD-9CBC-DBB374E72E66}" type="datetimeFigureOut">
              <a:rPr lang="en-US" smtClean="0"/>
              <a:pPr/>
              <a:t>1/19/26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DD6C-3F7E-4067-A6A8-DF02823428F1}" type="slidenum">
              <a:rPr lang="en-US" smtClean="0"/>
              <a:pPr/>
              <a:t>‹#›</a:t>
            </a:fld>
            <a:endParaRPr lang="en-US"/>
          </a:p>
        </p:txBody>
      </p:sp>
    </p:spTree>
    <p:extLst>
      <p:ext uri="{BB962C8B-B14F-4D97-AF65-F5344CB8AC3E}">
        <p14:creationId xmlns:p14="http://schemas.microsoft.com/office/powerpoint/2010/main" val="3182070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AF6089-4297-4AAD-9CBC-DBB374E72E66}" type="datetimeFigureOut">
              <a:rPr lang="en-US" smtClean="0"/>
              <a:pPr/>
              <a:t>1/19/26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DD6C-3F7E-4067-A6A8-DF02823428F1}" type="slidenum">
              <a:rPr lang="en-US" smtClean="0"/>
              <a:pPr/>
              <a:t>‹#›</a:t>
            </a:fld>
            <a:endParaRPr lang="en-US"/>
          </a:p>
        </p:txBody>
      </p:sp>
    </p:spTree>
    <p:extLst>
      <p:ext uri="{BB962C8B-B14F-4D97-AF65-F5344CB8AC3E}">
        <p14:creationId xmlns:p14="http://schemas.microsoft.com/office/powerpoint/2010/main" val="339067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AF6089-4297-4AAD-9CBC-DBB374E72E66}" type="datetimeFigureOut">
              <a:rPr lang="en-US" smtClean="0"/>
              <a:pPr/>
              <a:t>1/19/26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DD6C-3F7E-4067-A6A8-DF02823428F1}" type="slidenum">
              <a:rPr lang="en-US" smtClean="0"/>
              <a:pPr/>
              <a:t>‹#›</a:t>
            </a:fld>
            <a:endParaRPr lang="en-US"/>
          </a:p>
        </p:txBody>
      </p:sp>
    </p:spTree>
    <p:extLst>
      <p:ext uri="{BB962C8B-B14F-4D97-AF65-F5344CB8AC3E}">
        <p14:creationId xmlns:p14="http://schemas.microsoft.com/office/powerpoint/2010/main" val="3662714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F6089-4297-4AAD-9CBC-DBB374E72E66}" type="datetimeFigureOut">
              <a:rPr lang="en-US" smtClean="0"/>
              <a:pPr/>
              <a:t>1/19/26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DD6C-3F7E-4067-A6A8-DF02823428F1}" type="slidenum">
              <a:rPr lang="en-US" smtClean="0"/>
              <a:pPr/>
              <a:t>‹#›</a:t>
            </a:fld>
            <a:endParaRPr lang="en-US"/>
          </a:p>
        </p:txBody>
      </p:sp>
    </p:spTree>
    <p:extLst>
      <p:ext uri="{BB962C8B-B14F-4D97-AF65-F5344CB8AC3E}">
        <p14:creationId xmlns:p14="http://schemas.microsoft.com/office/powerpoint/2010/main" val="2346392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F6089-4297-4AAD-9CBC-DBB374E72E66}" type="datetimeFigureOut">
              <a:rPr lang="en-US" smtClean="0"/>
              <a:pPr/>
              <a:t>1/19/26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DD6C-3F7E-4067-A6A8-DF02823428F1}" type="slidenum">
              <a:rPr lang="en-US" smtClean="0"/>
              <a:pPr/>
              <a:t>‹#›</a:t>
            </a:fld>
            <a:endParaRPr lang="en-US"/>
          </a:p>
        </p:txBody>
      </p:sp>
    </p:spTree>
    <p:extLst>
      <p:ext uri="{BB962C8B-B14F-4D97-AF65-F5344CB8AC3E}">
        <p14:creationId xmlns:p14="http://schemas.microsoft.com/office/powerpoint/2010/main" val="17797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F6089-4297-4AAD-9CBC-DBB374E72E66}" type="datetimeFigureOut">
              <a:rPr lang="en-US" smtClean="0"/>
              <a:pPr/>
              <a:t>1/19/26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DD6C-3F7E-4067-A6A8-DF02823428F1}" type="slidenum">
              <a:rPr lang="en-US" smtClean="0"/>
              <a:pPr/>
              <a:t>‹#›</a:t>
            </a:fld>
            <a:endParaRPr lang="en-US"/>
          </a:p>
        </p:txBody>
      </p:sp>
    </p:spTree>
    <p:extLst>
      <p:ext uri="{BB962C8B-B14F-4D97-AF65-F5344CB8AC3E}">
        <p14:creationId xmlns:p14="http://schemas.microsoft.com/office/powerpoint/2010/main" val="231992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AF6089-4297-4AAD-9CBC-DBB374E72E66}" type="datetimeFigureOut">
              <a:rPr lang="en-US" smtClean="0"/>
              <a:pPr/>
              <a:t>1/19/26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DD6C-3F7E-4067-A6A8-DF02823428F1}" type="slidenum">
              <a:rPr lang="en-US" smtClean="0"/>
              <a:pPr/>
              <a:t>‹#›</a:t>
            </a:fld>
            <a:endParaRPr lang="en-US"/>
          </a:p>
        </p:txBody>
      </p:sp>
    </p:spTree>
    <p:extLst>
      <p:ext uri="{BB962C8B-B14F-4D97-AF65-F5344CB8AC3E}">
        <p14:creationId xmlns:p14="http://schemas.microsoft.com/office/powerpoint/2010/main" val="166688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AF6089-4297-4AAD-9CBC-DBB374E72E66}" type="datetimeFigureOut">
              <a:rPr lang="en-US" smtClean="0"/>
              <a:pPr/>
              <a:t>1/19/26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0DD6C-3F7E-4067-A6A8-DF02823428F1}" type="slidenum">
              <a:rPr lang="en-US" smtClean="0"/>
              <a:pPr/>
              <a:t>‹#›</a:t>
            </a:fld>
            <a:endParaRPr lang="en-US"/>
          </a:p>
        </p:txBody>
      </p:sp>
    </p:spTree>
    <p:extLst>
      <p:ext uri="{BB962C8B-B14F-4D97-AF65-F5344CB8AC3E}">
        <p14:creationId xmlns:p14="http://schemas.microsoft.com/office/powerpoint/2010/main" val="213991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AF6089-4297-4AAD-9CBC-DBB374E72E66}" type="datetimeFigureOut">
              <a:rPr lang="en-US" smtClean="0"/>
              <a:pPr/>
              <a:t>1/19/26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30DD6C-3F7E-4067-A6A8-DF02823428F1}" type="slidenum">
              <a:rPr lang="en-US" smtClean="0"/>
              <a:pPr/>
              <a:t>‹#›</a:t>
            </a:fld>
            <a:endParaRPr lang="en-US"/>
          </a:p>
        </p:txBody>
      </p:sp>
    </p:spTree>
    <p:extLst>
      <p:ext uri="{BB962C8B-B14F-4D97-AF65-F5344CB8AC3E}">
        <p14:creationId xmlns:p14="http://schemas.microsoft.com/office/powerpoint/2010/main" val="142028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1AF6089-4297-4AAD-9CBC-DBB374E72E66}" type="datetimeFigureOut">
              <a:rPr lang="en-US" smtClean="0"/>
              <a:pPr/>
              <a:t>1/19/26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130DD6C-3F7E-4067-A6A8-DF02823428F1}" type="slidenum">
              <a:rPr lang="en-US" smtClean="0"/>
              <a:pPr/>
              <a:t>‹#›</a:t>
            </a:fld>
            <a:endParaRPr lang="en-US"/>
          </a:p>
        </p:txBody>
      </p:sp>
    </p:spTree>
    <p:extLst>
      <p:ext uri="{BB962C8B-B14F-4D97-AF65-F5344CB8AC3E}">
        <p14:creationId xmlns:p14="http://schemas.microsoft.com/office/powerpoint/2010/main" val="1601887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AF6089-4297-4AAD-9CBC-DBB374E72E66}" type="datetimeFigureOut">
              <a:rPr lang="en-US" smtClean="0"/>
              <a:pPr/>
              <a:t>1/19/26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130DD6C-3F7E-4067-A6A8-DF02823428F1}" type="slidenum">
              <a:rPr lang="en-US" smtClean="0"/>
              <a:pPr/>
              <a:t>‹#›</a:t>
            </a:fld>
            <a:endParaRPr lang="en-US"/>
          </a:p>
        </p:txBody>
      </p:sp>
    </p:spTree>
    <p:extLst>
      <p:ext uri="{BB962C8B-B14F-4D97-AF65-F5344CB8AC3E}">
        <p14:creationId xmlns:p14="http://schemas.microsoft.com/office/powerpoint/2010/main" val="427107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1AF6089-4297-4AAD-9CBC-DBB374E72E66}" type="datetimeFigureOut">
              <a:rPr lang="en-US" smtClean="0"/>
              <a:pPr/>
              <a:t>1/19/26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130DD6C-3F7E-4067-A6A8-DF02823428F1}" type="slidenum">
              <a:rPr lang="en-US" smtClean="0"/>
              <a:pPr/>
              <a:t>‹#›</a:t>
            </a:fld>
            <a:endParaRPr lang="en-US"/>
          </a:p>
        </p:txBody>
      </p:sp>
    </p:spTree>
    <p:extLst>
      <p:ext uri="{BB962C8B-B14F-4D97-AF65-F5344CB8AC3E}">
        <p14:creationId xmlns:p14="http://schemas.microsoft.com/office/powerpoint/2010/main" val="320944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AF6089-4297-4AAD-9CBC-DBB374E72E66}" type="datetimeFigureOut">
              <a:rPr lang="en-US" smtClean="0"/>
              <a:pPr/>
              <a:t>1/19/26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0DD6C-3F7E-4067-A6A8-DF02823428F1}" type="slidenum">
              <a:rPr lang="en-US" smtClean="0"/>
              <a:pPr/>
              <a:t>‹#›</a:t>
            </a:fld>
            <a:endParaRPr lang="en-US"/>
          </a:p>
        </p:txBody>
      </p:sp>
    </p:spTree>
    <p:extLst>
      <p:ext uri="{BB962C8B-B14F-4D97-AF65-F5344CB8AC3E}">
        <p14:creationId xmlns:p14="http://schemas.microsoft.com/office/powerpoint/2010/main" val="5563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screen">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1AF6089-4297-4AAD-9CBC-DBB374E72E66}" type="datetimeFigureOut">
              <a:rPr lang="en-US" smtClean="0"/>
              <a:pPr/>
              <a:t>1/19/26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130DD6C-3F7E-4067-A6A8-DF02823428F1}" type="slidenum">
              <a:rPr lang="en-US" smtClean="0"/>
              <a:pPr/>
              <a:t>‹#›</a:t>
            </a:fld>
            <a:endParaRPr lang="en-US"/>
          </a:p>
        </p:txBody>
      </p:sp>
    </p:spTree>
    <p:extLst>
      <p:ext uri="{BB962C8B-B14F-4D97-AF65-F5344CB8AC3E}">
        <p14:creationId xmlns:p14="http://schemas.microsoft.com/office/powerpoint/2010/main" val="370804931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0.jpe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jpeg"/><Relationship Id="rId7" Type="http://schemas.openxmlformats.org/officeDocument/2006/relationships/image" Target="../media/image5.png"/><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Colors" Target="../diagrams/colors2.xml"/><Relationship Id="rId5" Type="http://schemas.openxmlformats.org/officeDocument/2006/relationships/image" Target="../media/image3.png"/><Relationship Id="rId10" Type="http://schemas.openxmlformats.org/officeDocument/2006/relationships/diagramQuickStyle" Target="../diagrams/quickStyle2.xml"/><Relationship Id="rId4" Type="http://schemas.openxmlformats.org/officeDocument/2006/relationships/image" Target="../media/image2.png"/><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descr="Codes on papers">
            <a:extLst>
              <a:ext uri="{FF2B5EF4-FFF2-40B4-BE49-F238E27FC236}">
                <a16:creationId xmlns:a16="http://schemas.microsoft.com/office/drawing/2014/main" id="{78B3F450-DFAD-EEE3-F185-7F1C9E1A8242}"/>
              </a:ext>
            </a:extLst>
          </p:cNvPr>
          <p:cNvPicPr>
            <a:picLocks noChangeAspect="1"/>
          </p:cNvPicPr>
          <p:nvPr/>
        </p:nvPicPr>
        <p:blipFill>
          <a:blip r:embed="rId3" cstate="screen">
            <a:duotone>
              <a:prstClr val="black"/>
              <a:schemeClr val="accent5">
                <a:tint val="45000"/>
                <a:satMod val="400000"/>
              </a:schemeClr>
            </a:duotone>
            <a:alphaModFix amt="25000"/>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5" name="Title 4">
            <a:extLst>
              <a:ext uri="{FF2B5EF4-FFF2-40B4-BE49-F238E27FC236}">
                <a16:creationId xmlns:a16="http://schemas.microsoft.com/office/drawing/2014/main" id="{0699C802-F3B4-078C-D7C6-4E9B567337DB}"/>
              </a:ext>
            </a:extLst>
          </p:cNvPr>
          <p:cNvSpPr>
            <a:spLocks noGrp="1"/>
          </p:cNvSpPr>
          <p:nvPr>
            <p:ph type="ctrTitle"/>
          </p:nvPr>
        </p:nvSpPr>
        <p:spPr>
          <a:xfrm>
            <a:off x="1154954" y="1447800"/>
            <a:ext cx="9282857" cy="3329581"/>
          </a:xfrm>
        </p:spPr>
        <p:txBody>
          <a:bodyPr>
            <a:normAutofit fontScale="90000"/>
          </a:bodyPr>
          <a:lstStyle/>
          <a:p>
            <a:r>
              <a:rPr lang="en-US" dirty="0"/>
              <a:t>Customer and Market Segmentation</a:t>
            </a:r>
          </a:p>
        </p:txBody>
      </p:sp>
      <p:sp>
        <p:nvSpPr>
          <p:cNvPr id="6" name="Subtitle 5">
            <a:extLst>
              <a:ext uri="{FF2B5EF4-FFF2-40B4-BE49-F238E27FC236}">
                <a16:creationId xmlns:a16="http://schemas.microsoft.com/office/drawing/2014/main" id="{2DDF2DDB-EC00-8620-E5BF-B48CE921813E}"/>
              </a:ext>
            </a:extLst>
          </p:cNvPr>
          <p:cNvSpPr>
            <a:spLocks noGrp="1"/>
          </p:cNvSpPr>
          <p:nvPr>
            <p:ph type="subTitle" idx="1"/>
          </p:nvPr>
        </p:nvSpPr>
        <p:spPr>
          <a:xfrm>
            <a:off x="1154955" y="4777380"/>
            <a:ext cx="8825658" cy="861420"/>
          </a:xfrm>
        </p:spPr>
        <p:txBody>
          <a:bodyPr>
            <a:normAutofit/>
          </a:bodyPr>
          <a:lstStyle/>
          <a:p>
            <a:endParaRPr lang="en-US" dirty="0"/>
          </a:p>
        </p:txBody>
      </p:sp>
      <p:sp>
        <p:nvSpPr>
          <p:cNvPr id="12" name="Rectangle 11">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standing in a line&#10;&#10;AI-generated content may be incorrect.">
            <a:extLst>
              <a:ext uri="{FF2B5EF4-FFF2-40B4-BE49-F238E27FC236}">
                <a16:creationId xmlns:a16="http://schemas.microsoft.com/office/drawing/2014/main" id="{B1DB83ED-F6B4-54DD-F1B1-186163CDADA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363392" y="399604"/>
            <a:ext cx="11465215" cy="6001196"/>
          </a:xfrm>
          <a:ln>
            <a:solidFill>
              <a:schemeClr val="tx1"/>
            </a:solidFill>
          </a:ln>
        </p:spPr>
      </p:pic>
      <p:sp>
        <p:nvSpPr>
          <p:cNvPr id="6" name="Rectangle 5">
            <a:extLst>
              <a:ext uri="{FF2B5EF4-FFF2-40B4-BE49-F238E27FC236}">
                <a16:creationId xmlns:a16="http://schemas.microsoft.com/office/drawing/2014/main" id="{64A7C3C4-5922-0478-5FFE-8FAC48933D39}"/>
              </a:ext>
            </a:extLst>
          </p:cNvPr>
          <p:cNvSpPr/>
          <p:nvPr/>
        </p:nvSpPr>
        <p:spPr>
          <a:xfrm>
            <a:off x="6096000" y="2209800"/>
            <a:ext cx="381000" cy="1828800"/>
          </a:xfrm>
          <a:prstGeom prst="rect">
            <a:avLst/>
          </a:prstGeom>
          <a:solidFill>
            <a:srgbClr val="3F3F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7E8256B-3B7F-7A6C-AE57-780E8A9E0C2B}"/>
              </a:ext>
            </a:extLst>
          </p:cNvPr>
          <p:cNvSpPr txBox="1"/>
          <p:nvPr/>
        </p:nvSpPr>
        <p:spPr>
          <a:xfrm>
            <a:off x="8077200" y="6477000"/>
            <a:ext cx="3886200" cy="276999"/>
          </a:xfrm>
          <a:prstGeom prst="rect">
            <a:avLst/>
          </a:prstGeom>
          <a:noFill/>
        </p:spPr>
        <p:txBody>
          <a:bodyPr wrap="square" rtlCol="0">
            <a:spAutoFit/>
          </a:bodyPr>
          <a:lstStyle/>
          <a:p>
            <a:pPr algn="r"/>
            <a:r>
              <a:rPr lang="en-US" sz="1200" b="1" dirty="0">
                <a:latin typeface="Helvetica"/>
                <a:cs typeface="Helvetica"/>
              </a:rPr>
              <a:t>Source: </a:t>
            </a:r>
            <a:r>
              <a:rPr lang="en-US" sz="1200" b="1" dirty="0" err="1">
                <a:latin typeface="Helvetica"/>
                <a:cs typeface="Helvetica"/>
              </a:rPr>
              <a:t>StrategyzerAG</a:t>
            </a:r>
            <a:endParaRPr lang="en-US" sz="1200" b="1" dirty="0">
              <a:latin typeface="Helvetica"/>
              <a:cs typeface="Helvetica"/>
            </a:endParaRPr>
          </a:p>
        </p:txBody>
      </p:sp>
    </p:spTree>
    <p:extLst>
      <p:ext uri="{BB962C8B-B14F-4D97-AF65-F5344CB8AC3E}">
        <p14:creationId xmlns:p14="http://schemas.microsoft.com/office/powerpoint/2010/main" val="334863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987DCF-6318-B455-DACD-5FFE8E419490}"/>
              </a:ext>
            </a:extLst>
          </p:cNvPr>
          <p:cNvSpPr>
            <a:spLocks noGrp="1"/>
          </p:cNvSpPr>
          <p:nvPr>
            <p:ph type="title"/>
          </p:nvPr>
        </p:nvSpPr>
        <p:spPr>
          <a:xfrm>
            <a:off x="1088176" y="76200"/>
            <a:ext cx="9404350" cy="762000"/>
          </a:xfrm>
        </p:spPr>
        <p:txBody>
          <a:bodyPr/>
          <a:lstStyle/>
          <a:p>
            <a:pPr algn="ctr"/>
            <a:r>
              <a:rPr lang="en-US" b="1" dirty="0"/>
              <a:t>Segmentation Strategies </a:t>
            </a:r>
          </a:p>
        </p:txBody>
      </p:sp>
      <p:pic>
        <p:nvPicPr>
          <p:cNvPr id="9" name="Picture 2">
            <a:extLst>
              <a:ext uri="{FF2B5EF4-FFF2-40B4-BE49-F238E27FC236}">
                <a16:creationId xmlns:a16="http://schemas.microsoft.com/office/drawing/2014/main" id="{27335DD3-348C-E4E4-B2C1-F16E2A4508F0}"/>
              </a:ext>
            </a:extLst>
          </p:cNvPr>
          <p:cNvPicPr>
            <a:picLocks noGrp="1" noChangeAspect="1" noChangeArrowheads="1"/>
          </p:cNvPicPr>
          <p:nvPr>
            <p:ph idx="1"/>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rcRect l="2203" r="1394" b="2586"/>
          <a:stretch>
            <a:fillRect/>
          </a:stretch>
        </p:blipFill>
        <p:spPr bwMode="auto">
          <a:xfrm>
            <a:off x="1295400" y="990601"/>
            <a:ext cx="9066101" cy="5257799"/>
          </a:xfrm>
          <a:prstGeom prst="rect">
            <a:avLst/>
          </a:prstGeom>
          <a:noFill/>
          <a:ln w="9525">
            <a:solidFill>
              <a:schemeClr val="tx1">
                <a:lumMod val="65000"/>
                <a:lumOff val="35000"/>
              </a:schemeClr>
            </a:solidFill>
            <a:miter lim="800000"/>
            <a:headEnd/>
            <a:tailEnd/>
          </a:ln>
        </p:spPr>
      </p:pic>
      <p:sp>
        <p:nvSpPr>
          <p:cNvPr id="10" name="TextBox 9">
            <a:extLst>
              <a:ext uri="{FF2B5EF4-FFF2-40B4-BE49-F238E27FC236}">
                <a16:creationId xmlns:a16="http://schemas.microsoft.com/office/drawing/2014/main" id="{ED47B0D6-D062-2D09-2DF2-52025B2F3279}"/>
              </a:ext>
            </a:extLst>
          </p:cNvPr>
          <p:cNvSpPr txBox="1"/>
          <p:nvPr/>
        </p:nvSpPr>
        <p:spPr>
          <a:xfrm>
            <a:off x="8077200" y="6477000"/>
            <a:ext cx="4114800" cy="276999"/>
          </a:xfrm>
          <a:prstGeom prst="rect">
            <a:avLst/>
          </a:prstGeom>
          <a:noFill/>
        </p:spPr>
        <p:txBody>
          <a:bodyPr wrap="square" rtlCol="0">
            <a:spAutoFit/>
          </a:bodyPr>
          <a:lstStyle/>
          <a:p>
            <a:pPr algn="ctr"/>
            <a:r>
              <a:rPr lang="en-US" sz="1200" b="1" dirty="0">
                <a:latin typeface="Helvetica"/>
                <a:cs typeface="Helvetica"/>
              </a:rPr>
              <a:t>Source: Roger J. Best, Market Based Management</a:t>
            </a:r>
          </a:p>
        </p:txBody>
      </p:sp>
      <p:sp>
        <p:nvSpPr>
          <p:cNvPr id="12" name="TextBox 11">
            <a:extLst>
              <a:ext uri="{FF2B5EF4-FFF2-40B4-BE49-F238E27FC236}">
                <a16:creationId xmlns:a16="http://schemas.microsoft.com/office/drawing/2014/main" id="{D4716F4B-2DA3-FA44-210A-A1B368C086EC}"/>
              </a:ext>
            </a:extLst>
          </p:cNvPr>
          <p:cNvSpPr txBox="1"/>
          <p:nvPr/>
        </p:nvSpPr>
        <p:spPr>
          <a:xfrm>
            <a:off x="1295400" y="981670"/>
            <a:ext cx="1410974" cy="923330"/>
          </a:xfrm>
          <a:prstGeom prst="rect">
            <a:avLst/>
          </a:prstGeom>
          <a:solidFill>
            <a:schemeClr val="accent6">
              <a:lumMod val="75000"/>
            </a:schemeClr>
          </a:solidFill>
        </p:spPr>
        <p:txBody>
          <a:bodyPr wrap="square" rtlCol="0">
            <a:spAutoFit/>
          </a:bodyPr>
          <a:lstStyle/>
          <a:p>
            <a:pPr algn="ctr"/>
            <a:r>
              <a:rPr lang="en-US" b="1" dirty="0"/>
              <a:t>Mass- Market Strategy</a:t>
            </a:r>
          </a:p>
        </p:txBody>
      </p:sp>
      <p:sp>
        <p:nvSpPr>
          <p:cNvPr id="13" name="TextBox 12">
            <a:extLst>
              <a:ext uri="{FF2B5EF4-FFF2-40B4-BE49-F238E27FC236}">
                <a16:creationId xmlns:a16="http://schemas.microsoft.com/office/drawing/2014/main" id="{4253FDF0-71FE-931C-1C10-2DAEA9F71296}"/>
              </a:ext>
            </a:extLst>
          </p:cNvPr>
          <p:cNvSpPr txBox="1"/>
          <p:nvPr/>
        </p:nvSpPr>
        <p:spPr>
          <a:xfrm>
            <a:off x="2590800" y="981669"/>
            <a:ext cx="1295400" cy="923330"/>
          </a:xfrm>
          <a:prstGeom prst="rect">
            <a:avLst/>
          </a:prstGeom>
          <a:solidFill>
            <a:schemeClr val="accent4"/>
          </a:solidFill>
          <a:ln>
            <a:solidFill>
              <a:schemeClr val="accent4"/>
            </a:solidFill>
          </a:ln>
        </p:spPr>
        <p:txBody>
          <a:bodyPr wrap="square" rtlCol="0">
            <a:spAutoFit/>
          </a:bodyPr>
          <a:lstStyle/>
          <a:p>
            <a:pPr algn="ctr"/>
            <a:r>
              <a:rPr lang="en-US" b="1" dirty="0"/>
              <a:t>Large- Segment Strategy</a:t>
            </a:r>
          </a:p>
        </p:txBody>
      </p:sp>
      <p:sp>
        <p:nvSpPr>
          <p:cNvPr id="14" name="TextBox 13">
            <a:extLst>
              <a:ext uri="{FF2B5EF4-FFF2-40B4-BE49-F238E27FC236}">
                <a16:creationId xmlns:a16="http://schemas.microsoft.com/office/drawing/2014/main" id="{7B10C5BC-EB41-C80F-513D-32240975234A}"/>
              </a:ext>
            </a:extLst>
          </p:cNvPr>
          <p:cNvSpPr txBox="1"/>
          <p:nvPr/>
        </p:nvSpPr>
        <p:spPr>
          <a:xfrm>
            <a:off x="3810000" y="981669"/>
            <a:ext cx="1371600" cy="923330"/>
          </a:xfrm>
          <a:prstGeom prst="rect">
            <a:avLst/>
          </a:prstGeom>
          <a:solidFill>
            <a:schemeClr val="accent6">
              <a:lumMod val="75000"/>
            </a:schemeClr>
          </a:solidFill>
        </p:spPr>
        <p:txBody>
          <a:bodyPr wrap="square" rtlCol="0">
            <a:spAutoFit/>
          </a:bodyPr>
          <a:lstStyle/>
          <a:p>
            <a:pPr algn="ctr"/>
            <a:r>
              <a:rPr lang="en-US" b="1" dirty="0"/>
              <a:t>Adjacent- Segment Strategy</a:t>
            </a:r>
          </a:p>
        </p:txBody>
      </p:sp>
      <p:sp>
        <p:nvSpPr>
          <p:cNvPr id="17" name="TextBox 16">
            <a:extLst>
              <a:ext uri="{FF2B5EF4-FFF2-40B4-BE49-F238E27FC236}">
                <a16:creationId xmlns:a16="http://schemas.microsoft.com/office/drawing/2014/main" id="{6976AB49-3EC6-DAAE-AD93-5A6672E15B7B}"/>
              </a:ext>
            </a:extLst>
          </p:cNvPr>
          <p:cNvSpPr txBox="1"/>
          <p:nvPr/>
        </p:nvSpPr>
        <p:spPr>
          <a:xfrm>
            <a:off x="5181600" y="981669"/>
            <a:ext cx="1295400" cy="923330"/>
          </a:xfrm>
          <a:prstGeom prst="rect">
            <a:avLst/>
          </a:prstGeom>
          <a:solidFill>
            <a:schemeClr val="accent4"/>
          </a:solidFill>
          <a:ln>
            <a:solidFill>
              <a:schemeClr val="accent4"/>
            </a:solidFill>
          </a:ln>
        </p:spPr>
        <p:txBody>
          <a:bodyPr wrap="square" rtlCol="0">
            <a:spAutoFit/>
          </a:bodyPr>
          <a:lstStyle/>
          <a:p>
            <a:pPr algn="ctr"/>
            <a:r>
              <a:rPr lang="en-US" b="1" dirty="0"/>
              <a:t>Multi-Segment Strategy</a:t>
            </a:r>
          </a:p>
        </p:txBody>
      </p:sp>
      <p:sp>
        <p:nvSpPr>
          <p:cNvPr id="18" name="TextBox 17">
            <a:extLst>
              <a:ext uri="{FF2B5EF4-FFF2-40B4-BE49-F238E27FC236}">
                <a16:creationId xmlns:a16="http://schemas.microsoft.com/office/drawing/2014/main" id="{16020F5B-0BF0-55EF-9E29-6A3F953A8FDE}"/>
              </a:ext>
            </a:extLst>
          </p:cNvPr>
          <p:cNvSpPr txBox="1"/>
          <p:nvPr/>
        </p:nvSpPr>
        <p:spPr>
          <a:xfrm>
            <a:off x="6400800" y="981669"/>
            <a:ext cx="1295400" cy="923330"/>
          </a:xfrm>
          <a:prstGeom prst="rect">
            <a:avLst/>
          </a:prstGeom>
          <a:solidFill>
            <a:schemeClr val="accent6">
              <a:lumMod val="75000"/>
            </a:schemeClr>
          </a:solidFill>
        </p:spPr>
        <p:txBody>
          <a:bodyPr wrap="square" rtlCol="0">
            <a:spAutoFit/>
          </a:bodyPr>
          <a:lstStyle/>
          <a:p>
            <a:pPr algn="ctr"/>
            <a:r>
              <a:rPr lang="en-US" b="1" dirty="0"/>
              <a:t>Small-Segment Strategy</a:t>
            </a:r>
          </a:p>
        </p:txBody>
      </p:sp>
      <p:sp>
        <p:nvSpPr>
          <p:cNvPr id="19" name="TextBox 18">
            <a:extLst>
              <a:ext uri="{FF2B5EF4-FFF2-40B4-BE49-F238E27FC236}">
                <a16:creationId xmlns:a16="http://schemas.microsoft.com/office/drawing/2014/main" id="{95075EDF-8AF6-D774-973A-E523E0A3A33E}"/>
              </a:ext>
            </a:extLst>
          </p:cNvPr>
          <p:cNvSpPr txBox="1"/>
          <p:nvPr/>
        </p:nvSpPr>
        <p:spPr>
          <a:xfrm>
            <a:off x="7696200" y="981669"/>
            <a:ext cx="1295400" cy="923330"/>
          </a:xfrm>
          <a:prstGeom prst="rect">
            <a:avLst/>
          </a:prstGeom>
          <a:solidFill>
            <a:schemeClr val="accent4"/>
          </a:solidFill>
          <a:ln>
            <a:solidFill>
              <a:schemeClr val="accent4"/>
            </a:solidFill>
          </a:ln>
        </p:spPr>
        <p:txBody>
          <a:bodyPr wrap="square" rtlCol="0">
            <a:spAutoFit/>
          </a:bodyPr>
          <a:lstStyle/>
          <a:p>
            <a:pPr algn="ctr"/>
            <a:r>
              <a:rPr lang="en-US" b="1" dirty="0"/>
              <a:t>Niche-Market Strategy</a:t>
            </a:r>
          </a:p>
        </p:txBody>
      </p:sp>
      <p:sp>
        <p:nvSpPr>
          <p:cNvPr id="20" name="TextBox 19">
            <a:extLst>
              <a:ext uri="{FF2B5EF4-FFF2-40B4-BE49-F238E27FC236}">
                <a16:creationId xmlns:a16="http://schemas.microsoft.com/office/drawing/2014/main" id="{F4759E2A-6617-D221-D49A-EC7546861215}"/>
              </a:ext>
            </a:extLst>
          </p:cNvPr>
          <p:cNvSpPr txBox="1"/>
          <p:nvPr/>
        </p:nvSpPr>
        <p:spPr>
          <a:xfrm>
            <a:off x="8991600" y="981669"/>
            <a:ext cx="1369901" cy="923330"/>
          </a:xfrm>
          <a:prstGeom prst="rect">
            <a:avLst/>
          </a:prstGeom>
          <a:solidFill>
            <a:schemeClr val="accent6">
              <a:lumMod val="75000"/>
            </a:schemeClr>
          </a:solidFill>
        </p:spPr>
        <p:txBody>
          <a:bodyPr wrap="square" rtlCol="0">
            <a:spAutoFit/>
          </a:bodyPr>
          <a:lstStyle/>
          <a:p>
            <a:pPr algn="ctr"/>
            <a:r>
              <a:rPr lang="en-US" b="1" dirty="0"/>
              <a:t>Sub-Segment Strategy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ounded Rectangle 10"/>
          <p:cNvSpPr/>
          <p:nvPr/>
        </p:nvSpPr>
        <p:spPr>
          <a:xfrm>
            <a:off x="7740270" y="1524000"/>
            <a:ext cx="4029841" cy="3505200"/>
          </a:xfrm>
          <a:prstGeom prst="roundRect">
            <a:avLst/>
          </a:prstGeom>
          <a:solidFill>
            <a:schemeClr val="accent6">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7933559" y="1752600"/>
            <a:ext cx="4029841" cy="3077766"/>
          </a:xfrm>
          <a:prstGeom prst="rect">
            <a:avLst/>
          </a:prstGeom>
          <a:noFill/>
        </p:spPr>
        <p:txBody>
          <a:bodyPr wrap="square" rtlCol="0">
            <a:spAutoFit/>
          </a:bodyPr>
          <a:lstStyle/>
          <a:p>
            <a:r>
              <a:rPr lang="en-US" sz="2400" b="1" dirty="0">
                <a:latin typeface="Helvetica" pitchFamily="34" charset="0"/>
                <a:cs typeface="Helvetica" pitchFamily="34" charset="0"/>
              </a:rPr>
              <a:t>There are three levels of </a:t>
            </a:r>
          </a:p>
          <a:p>
            <a:r>
              <a:rPr lang="en-US" sz="2400" b="1" dirty="0">
                <a:latin typeface="Helvetica" pitchFamily="34" charset="0"/>
                <a:cs typeface="Helvetica" pitchFamily="34" charset="0"/>
              </a:rPr>
              <a:t>Customer Relationship Marketing</a:t>
            </a:r>
          </a:p>
          <a:p>
            <a:endParaRPr lang="en-US" sz="800" b="1" dirty="0">
              <a:latin typeface="Helvetica" pitchFamily="34" charset="0"/>
              <a:cs typeface="Helvetica" pitchFamily="34" charset="0"/>
            </a:endParaRPr>
          </a:p>
          <a:p>
            <a:pPr marL="227013" indent="-227013">
              <a:buFont typeface="Wingdings" pitchFamily="2" charset="2"/>
              <a:buChar char="§"/>
            </a:pPr>
            <a:r>
              <a:rPr lang="en-US" sz="2400" b="1" dirty="0">
                <a:latin typeface="Helvetica" pitchFamily="34" charset="0"/>
                <a:cs typeface="Helvetica" pitchFamily="34" charset="0"/>
              </a:rPr>
              <a:t>Mass Personalization</a:t>
            </a:r>
          </a:p>
          <a:p>
            <a:pPr marL="227013" indent="-227013"/>
            <a:endParaRPr lang="en-US" sz="900" b="1" dirty="0">
              <a:latin typeface="Helvetica" pitchFamily="34" charset="0"/>
              <a:cs typeface="Helvetica" pitchFamily="34" charset="0"/>
            </a:endParaRPr>
          </a:p>
          <a:p>
            <a:pPr marL="227013" indent="-227013">
              <a:buFont typeface="Wingdings" pitchFamily="2" charset="2"/>
              <a:buChar char="§"/>
            </a:pPr>
            <a:r>
              <a:rPr lang="en-US" sz="2400" b="1" dirty="0">
                <a:latin typeface="Helvetica" pitchFamily="34" charset="0"/>
                <a:cs typeface="Helvetica" pitchFamily="34" charset="0"/>
              </a:rPr>
              <a:t>Mass Customization</a:t>
            </a:r>
          </a:p>
          <a:p>
            <a:pPr marL="227013" indent="-227013"/>
            <a:endParaRPr lang="en-US" sz="900" b="1" dirty="0">
              <a:latin typeface="Helvetica" pitchFamily="34" charset="0"/>
              <a:cs typeface="Helvetica" pitchFamily="34" charset="0"/>
            </a:endParaRPr>
          </a:p>
          <a:p>
            <a:pPr marL="227013" indent="-227013">
              <a:buFont typeface="Wingdings" pitchFamily="2" charset="2"/>
              <a:buChar char="§"/>
            </a:pPr>
            <a:r>
              <a:rPr lang="en-US" sz="2400" b="1" dirty="0">
                <a:latin typeface="Helvetica" pitchFamily="34" charset="0"/>
                <a:cs typeface="Helvetica" pitchFamily="34" charset="0"/>
              </a:rPr>
              <a:t>Customer Relationship</a:t>
            </a:r>
          </a:p>
          <a:p>
            <a:pPr marL="227013" indent="-227013"/>
            <a:r>
              <a:rPr lang="en-US" sz="2400" b="1" dirty="0">
                <a:latin typeface="Helvetica" pitchFamily="34" charset="0"/>
                <a:cs typeface="Helvetica" pitchFamily="34" charset="0"/>
              </a:rPr>
              <a:t>	Management</a:t>
            </a:r>
          </a:p>
        </p:txBody>
      </p:sp>
      <p:sp>
        <p:nvSpPr>
          <p:cNvPr id="4" name="TextBox 3">
            <a:extLst>
              <a:ext uri="{FF2B5EF4-FFF2-40B4-BE49-F238E27FC236}">
                <a16:creationId xmlns:a16="http://schemas.microsoft.com/office/drawing/2014/main" id="{54C55CF4-B770-E21C-67CB-124408D414F8}"/>
              </a:ext>
            </a:extLst>
          </p:cNvPr>
          <p:cNvSpPr txBox="1"/>
          <p:nvPr/>
        </p:nvSpPr>
        <p:spPr>
          <a:xfrm>
            <a:off x="8077200" y="6477000"/>
            <a:ext cx="4114800" cy="276999"/>
          </a:xfrm>
          <a:prstGeom prst="rect">
            <a:avLst/>
          </a:prstGeom>
          <a:noFill/>
        </p:spPr>
        <p:txBody>
          <a:bodyPr wrap="square" rtlCol="0">
            <a:spAutoFit/>
          </a:bodyPr>
          <a:lstStyle/>
          <a:p>
            <a:pPr algn="ctr"/>
            <a:r>
              <a:rPr lang="en-US" sz="1200" b="1" dirty="0">
                <a:latin typeface="Helvetica"/>
                <a:cs typeface="Helvetica"/>
              </a:rPr>
              <a:t>Source: Roger J. Best, Market Based Management</a:t>
            </a:r>
          </a:p>
        </p:txBody>
      </p:sp>
      <p:sp>
        <p:nvSpPr>
          <p:cNvPr id="5" name="Title 4">
            <a:extLst>
              <a:ext uri="{FF2B5EF4-FFF2-40B4-BE49-F238E27FC236}">
                <a16:creationId xmlns:a16="http://schemas.microsoft.com/office/drawing/2014/main" id="{DB5FC01E-E3A1-6A4A-6DC7-9EAF7F207D2E}"/>
              </a:ext>
            </a:extLst>
          </p:cNvPr>
          <p:cNvSpPr>
            <a:spLocks noGrp="1"/>
          </p:cNvSpPr>
          <p:nvPr>
            <p:ph type="title"/>
          </p:nvPr>
        </p:nvSpPr>
        <p:spPr>
          <a:xfrm>
            <a:off x="902128" y="76519"/>
            <a:ext cx="10375472" cy="674558"/>
          </a:xfrm>
        </p:spPr>
        <p:txBody>
          <a:bodyPr/>
          <a:lstStyle/>
          <a:p>
            <a:pPr algn="ctr"/>
            <a:r>
              <a:rPr lang="en-US" b="1" dirty="0"/>
              <a:t>Customer Relationship Marketing</a:t>
            </a:r>
          </a:p>
        </p:txBody>
      </p:sp>
      <p:pic>
        <p:nvPicPr>
          <p:cNvPr id="7" name="Picture 2">
            <a:extLst>
              <a:ext uri="{FF2B5EF4-FFF2-40B4-BE49-F238E27FC236}">
                <a16:creationId xmlns:a16="http://schemas.microsoft.com/office/drawing/2014/main" id="{18E47A6A-FDB5-E6FA-AD9B-7EE6034E76E3}"/>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533400" y="828438"/>
            <a:ext cx="7086600" cy="5724762"/>
          </a:xfr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C16F5F-0DB2-E71F-9DED-6C3D361D2F4D}"/>
              </a:ext>
            </a:extLst>
          </p:cNvPr>
          <p:cNvSpPr>
            <a:spLocks noGrp="1"/>
          </p:cNvSpPr>
          <p:nvPr>
            <p:ph type="title"/>
          </p:nvPr>
        </p:nvSpPr>
        <p:spPr>
          <a:xfrm>
            <a:off x="642144" y="152400"/>
            <a:ext cx="9869487" cy="1400175"/>
          </a:xfrm>
        </p:spPr>
        <p:txBody>
          <a:bodyPr/>
          <a:lstStyle/>
          <a:p>
            <a:r>
              <a:rPr lang="en-US" sz="4000" b="1" dirty="0"/>
              <a:t>Four Steps Critical to the Success of Customer Relationship Management</a:t>
            </a:r>
          </a:p>
        </p:txBody>
      </p:sp>
      <p:graphicFrame>
        <p:nvGraphicFramePr>
          <p:cNvPr id="25" name="Content Placeholder 4">
            <a:extLst>
              <a:ext uri="{FF2B5EF4-FFF2-40B4-BE49-F238E27FC236}">
                <a16:creationId xmlns:a16="http://schemas.microsoft.com/office/drawing/2014/main" id="{AC590C30-3522-5E03-2184-0FE138E3C6AA}"/>
              </a:ext>
            </a:extLst>
          </p:cNvPr>
          <p:cNvGraphicFramePr>
            <a:graphicFrameLocks noGrp="1"/>
          </p:cNvGraphicFramePr>
          <p:nvPr>
            <p:ph idx="1"/>
            <p:extLst>
              <p:ext uri="{D42A27DB-BD31-4B8C-83A1-F6EECF244321}">
                <p14:modId xmlns:p14="http://schemas.microsoft.com/office/powerpoint/2010/main" val="2068375029"/>
              </p:ext>
            </p:extLst>
          </p:nvPr>
        </p:nvGraphicFramePr>
        <p:xfrm>
          <a:off x="473472" y="1688708"/>
          <a:ext cx="11245056" cy="4756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2BDB4634-E6DE-724C-A10F-547CD2792D58}"/>
              </a:ext>
            </a:extLst>
          </p:cNvPr>
          <p:cNvSpPr txBox="1"/>
          <p:nvPr/>
        </p:nvSpPr>
        <p:spPr>
          <a:xfrm>
            <a:off x="8229600" y="6581001"/>
            <a:ext cx="4114800" cy="276999"/>
          </a:xfrm>
          <a:prstGeom prst="rect">
            <a:avLst/>
          </a:prstGeom>
          <a:noFill/>
        </p:spPr>
        <p:txBody>
          <a:bodyPr wrap="square" rtlCol="0">
            <a:spAutoFit/>
          </a:bodyPr>
          <a:lstStyle/>
          <a:p>
            <a:pPr algn="ctr"/>
            <a:r>
              <a:rPr lang="en-US" sz="1200" b="1" dirty="0">
                <a:latin typeface="Helvetica"/>
                <a:cs typeface="Helvetica"/>
              </a:rPr>
              <a:t>Source: Roger J. Best, Market Based Management</a:t>
            </a:r>
          </a:p>
        </p:txBody>
      </p:sp>
    </p:spTree>
    <p:extLst>
      <p:ext uri="{BB962C8B-B14F-4D97-AF65-F5344CB8AC3E}">
        <p14:creationId xmlns:p14="http://schemas.microsoft.com/office/powerpoint/2010/main" val="395685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0BC50-AAD9-CCBD-B7BE-B6DD3EB479EA}"/>
              </a:ext>
            </a:extLst>
          </p:cNvPr>
          <p:cNvSpPr>
            <a:spLocks noGrp="1"/>
          </p:cNvSpPr>
          <p:nvPr>
            <p:ph type="title"/>
          </p:nvPr>
        </p:nvSpPr>
        <p:spPr>
          <a:xfrm>
            <a:off x="629770" y="305012"/>
            <a:ext cx="4793473" cy="1675975"/>
          </a:xfrm>
        </p:spPr>
        <p:txBody>
          <a:bodyPr>
            <a:normAutofit/>
          </a:bodyPr>
          <a:lstStyle/>
          <a:p>
            <a:pPr>
              <a:lnSpc>
                <a:spcPct val="90000"/>
              </a:lnSpc>
            </a:pPr>
            <a:r>
              <a:rPr lang="en-US" sz="3600" b="1" dirty="0"/>
              <a:t>What defines a customer segment?</a:t>
            </a:r>
          </a:p>
        </p:txBody>
      </p:sp>
      <p:pic>
        <p:nvPicPr>
          <p:cNvPr id="9" name="Picture 8" descr="People celebrating">
            <a:extLst>
              <a:ext uri="{FF2B5EF4-FFF2-40B4-BE49-F238E27FC236}">
                <a16:creationId xmlns:a16="http://schemas.microsoft.com/office/drawing/2014/main" id="{E1D3A9CE-2555-B09F-DDF7-A70DF5213DE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94412" y="609137"/>
            <a:ext cx="5449888" cy="2766290"/>
          </a:xfrm>
          <a:prstGeom prst="rect">
            <a:avLst/>
          </a:prstGeom>
          <a:effectLst>
            <a:outerShdw blurRad="50800" dist="38100" dir="5400000" algn="t" rotWithShape="0">
              <a:prstClr val="black">
                <a:alpha val="43000"/>
              </a:prstClr>
            </a:outerShdw>
          </a:effectLst>
        </p:spPr>
      </p:pic>
      <p:sp>
        <p:nvSpPr>
          <p:cNvPr id="23" name="Rectangle 22">
            <a:extLst>
              <a:ext uri="{FF2B5EF4-FFF2-40B4-BE49-F238E27FC236}">
                <a16:creationId xmlns:a16="http://schemas.microsoft.com/office/drawing/2014/main" id="{CF6A01C6-A042-42B0-99DC-981834787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5" name="Content Placeholder 2">
            <a:extLst>
              <a:ext uri="{FF2B5EF4-FFF2-40B4-BE49-F238E27FC236}">
                <a16:creationId xmlns:a16="http://schemas.microsoft.com/office/drawing/2014/main" id="{43A60A14-9ECE-7792-E555-02F7BF8E6688}"/>
              </a:ext>
            </a:extLst>
          </p:cNvPr>
          <p:cNvGraphicFramePr>
            <a:graphicFrameLocks noGrp="1"/>
          </p:cNvGraphicFramePr>
          <p:nvPr>
            <p:ph idx="1"/>
          </p:nvPr>
        </p:nvGraphicFramePr>
        <p:xfrm>
          <a:off x="304800" y="1600200"/>
          <a:ext cx="5787263" cy="49527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Circle of smiling faces of children with heads together looking downwards">
            <a:extLst>
              <a:ext uri="{FF2B5EF4-FFF2-40B4-BE49-F238E27FC236}">
                <a16:creationId xmlns:a16="http://schemas.microsoft.com/office/drawing/2014/main" id="{E6FDA591-E229-0DA1-B295-99ACC8AF8F3E}"/>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6094412" y="3482108"/>
            <a:ext cx="5449888" cy="2766290"/>
          </a:xfrm>
          <a:prstGeom prst="rect">
            <a:avLst/>
          </a:prstGeom>
          <a:effectLst>
            <a:outerShdw blurRad="50800" dist="38100" dir="5400000" algn="t" rotWithShape="0">
              <a:prstClr val="black">
                <a:alpha val="43000"/>
              </a:prstClr>
            </a:outerShdw>
          </a:effectLst>
        </p:spPr>
      </p:pic>
      <p:sp>
        <p:nvSpPr>
          <p:cNvPr id="3" name="TextBox 2">
            <a:extLst>
              <a:ext uri="{FF2B5EF4-FFF2-40B4-BE49-F238E27FC236}">
                <a16:creationId xmlns:a16="http://schemas.microsoft.com/office/drawing/2014/main" id="{06341A2D-1566-0408-A40B-8359F81A87AC}"/>
              </a:ext>
            </a:extLst>
          </p:cNvPr>
          <p:cNvSpPr txBox="1"/>
          <p:nvPr/>
        </p:nvSpPr>
        <p:spPr>
          <a:xfrm>
            <a:off x="8077200" y="6477000"/>
            <a:ext cx="3886200" cy="276999"/>
          </a:xfrm>
          <a:prstGeom prst="rect">
            <a:avLst/>
          </a:prstGeom>
          <a:noFill/>
        </p:spPr>
        <p:txBody>
          <a:bodyPr wrap="square" rtlCol="0">
            <a:spAutoFit/>
          </a:bodyPr>
          <a:lstStyle/>
          <a:p>
            <a:pPr algn="r"/>
            <a:r>
              <a:rPr lang="en-US" sz="1200" b="1" dirty="0">
                <a:latin typeface="Helvetica"/>
                <a:cs typeface="Helvetica"/>
              </a:rPr>
              <a:t>Source: </a:t>
            </a:r>
            <a:r>
              <a:rPr lang="en-US" sz="1200" b="1" dirty="0" err="1">
                <a:latin typeface="Helvetica"/>
                <a:cs typeface="Helvetica"/>
              </a:rPr>
              <a:t>StrategyzerAG</a:t>
            </a:r>
            <a:endParaRPr lang="en-US" sz="1200" b="1" dirty="0">
              <a:latin typeface="Helvetica"/>
              <a:cs typeface="Helvetica"/>
            </a:endParaRPr>
          </a:p>
        </p:txBody>
      </p:sp>
    </p:spTree>
    <p:extLst>
      <p:ext uri="{BB962C8B-B14F-4D97-AF65-F5344CB8AC3E}">
        <p14:creationId xmlns:p14="http://schemas.microsoft.com/office/powerpoint/2010/main" val="313123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12AE181-E34B-8B1F-A013-1FF26BAA5190}"/>
              </a:ext>
            </a:extLst>
          </p:cNvPr>
          <p:cNvSpPr>
            <a:spLocks noGrp="1"/>
          </p:cNvSpPr>
          <p:nvPr>
            <p:ph type="title"/>
          </p:nvPr>
        </p:nvSpPr>
        <p:spPr>
          <a:xfrm>
            <a:off x="648930" y="629267"/>
            <a:ext cx="9252154" cy="1016654"/>
          </a:xfrm>
        </p:spPr>
        <p:txBody>
          <a:bodyPr>
            <a:normAutofit/>
          </a:bodyPr>
          <a:lstStyle/>
          <a:p>
            <a:r>
              <a:rPr lang="en-US">
                <a:solidFill>
                  <a:srgbClr val="EBEBEB"/>
                </a:solidFill>
              </a:rPr>
              <a:t>Exercise</a:t>
            </a:r>
          </a:p>
        </p:txBody>
      </p:sp>
      <p:sp>
        <p:nvSpPr>
          <p:cNvPr id="13" name="Rectangle 12">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BF01BCA1-2281-228B-AAF2-CB4333BC31CC}"/>
              </a:ext>
            </a:extLst>
          </p:cNvPr>
          <p:cNvGraphicFramePr>
            <a:graphicFrameLocks noGrp="1"/>
          </p:cNvGraphicFramePr>
          <p:nvPr>
            <p:ph idx="1"/>
            <p:extLst>
              <p:ext uri="{D42A27DB-BD31-4B8C-83A1-F6EECF244321}">
                <p14:modId xmlns:p14="http://schemas.microsoft.com/office/powerpoint/2010/main" val="201785243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520096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4987" y="3957188"/>
            <a:ext cx="2741613" cy="1868997"/>
          </a:xfrm>
          <a:prstGeom prst="rect">
            <a:avLst/>
          </a:prstGeom>
          <a:noFill/>
          <a:ln w="9525">
            <a:noFill/>
            <a:miter lim="800000"/>
            <a:headEnd/>
            <a:tailEnd/>
          </a:ln>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10200" y="5099170"/>
            <a:ext cx="2388157" cy="1454030"/>
          </a:xfrm>
          <a:prstGeom prst="rect">
            <a:avLst/>
          </a:prstGeom>
          <a:noFill/>
          <a:ln w="9525">
            <a:noFill/>
            <a:miter lim="800000"/>
            <a:headEnd/>
            <a:tailEnd/>
          </a:ln>
        </p:spPr>
      </p:pic>
      <p:sp>
        <p:nvSpPr>
          <p:cNvPr id="20" name="TextBox 19"/>
          <p:cNvSpPr txBox="1"/>
          <p:nvPr/>
        </p:nvSpPr>
        <p:spPr>
          <a:xfrm>
            <a:off x="5897978" y="5144869"/>
            <a:ext cx="1219200" cy="646331"/>
          </a:xfrm>
          <a:prstGeom prst="rect">
            <a:avLst/>
          </a:prstGeom>
          <a:noFill/>
        </p:spPr>
        <p:txBody>
          <a:bodyPr wrap="square" rtlCol="0">
            <a:spAutoFit/>
          </a:bodyPr>
          <a:lstStyle/>
          <a:p>
            <a:pPr algn="ctr"/>
            <a:r>
              <a:rPr lang="en-US" b="1" dirty="0"/>
              <a:t>Segment A</a:t>
            </a:r>
          </a:p>
        </p:txBody>
      </p:sp>
      <p:sp>
        <p:nvSpPr>
          <p:cNvPr id="21" name="TextBox 20"/>
          <p:cNvSpPr txBox="1"/>
          <p:nvPr/>
        </p:nvSpPr>
        <p:spPr>
          <a:xfrm>
            <a:off x="5479744" y="4245355"/>
            <a:ext cx="1219200" cy="646331"/>
          </a:xfrm>
          <a:prstGeom prst="rect">
            <a:avLst/>
          </a:prstGeom>
          <a:noFill/>
        </p:spPr>
        <p:txBody>
          <a:bodyPr wrap="square" rtlCol="0">
            <a:spAutoFit/>
          </a:bodyPr>
          <a:lstStyle/>
          <a:p>
            <a:pPr algn="ctr"/>
            <a:r>
              <a:rPr lang="en-US" b="1" dirty="0"/>
              <a:t>Segment B</a:t>
            </a:r>
          </a:p>
        </p:txBody>
      </p:sp>
      <p:sp>
        <p:nvSpPr>
          <p:cNvPr id="4" name="Title 3">
            <a:extLst>
              <a:ext uri="{FF2B5EF4-FFF2-40B4-BE49-F238E27FC236}">
                <a16:creationId xmlns:a16="http://schemas.microsoft.com/office/drawing/2014/main" id="{D1B4D6D3-3922-707F-B04F-D856897A19B5}"/>
              </a:ext>
            </a:extLst>
          </p:cNvPr>
          <p:cNvSpPr>
            <a:spLocks noGrp="1"/>
          </p:cNvSpPr>
          <p:nvPr>
            <p:ph type="title"/>
          </p:nvPr>
        </p:nvSpPr>
        <p:spPr>
          <a:xfrm>
            <a:off x="650114" y="196870"/>
            <a:ext cx="10783887" cy="849257"/>
          </a:xfrm>
        </p:spPr>
        <p:txBody>
          <a:bodyPr/>
          <a:lstStyle/>
          <a:p>
            <a:pPr algn="ctr"/>
            <a:r>
              <a:rPr lang="en-US" b="1" dirty="0"/>
              <a:t>Customer Needs &amp; Customer Identity </a:t>
            </a:r>
            <a:br>
              <a:rPr lang="en-US" b="1" dirty="0"/>
            </a:br>
            <a:endParaRPr lang="en-US" b="1" dirty="0"/>
          </a:p>
        </p:txBody>
      </p:sp>
      <p:sp>
        <p:nvSpPr>
          <p:cNvPr id="6" name="Content Placeholder 5">
            <a:extLst>
              <a:ext uri="{FF2B5EF4-FFF2-40B4-BE49-F238E27FC236}">
                <a16:creationId xmlns:a16="http://schemas.microsoft.com/office/drawing/2014/main" id="{9C48EA0B-B127-3D39-1E5D-82BB75CC5549}"/>
              </a:ext>
            </a:extLst>
          </p:cNvPr>
          <p:cNvSpPr>
            <a:spLocks noGrp="1"/>
          </p:cNvSpPr>
          <p:nvPr>
            <p:ph sz="half" idx="1"/>
          </p:nvPr>
        </p:nvSpPr>
        <p:spPr>
          <a:xfrm>
            <a:off x="124951" y="1295400"/>
            <a:ext cx="4024143" cy="5577840"/>
          </a:xfrm>
        </p:spPr>
        <p:txBody>
          <a:bodyPr>
            <a:normAutofit/>
          </a:bodyPr>
          <a:lstStyle/>
          <a:p>
            <a:pPr marL="0" indent="0" algn="ctr">
              <a:buNone/>
            </a:pPr>
            <a:r>
              <a:rPr lang="en-US" sz="2000" u="sng" dirty="0"/>
              <a:t>Customer Problem</a:t>
            </a:r>
          </a:p>
          <a:p>
            <a:pPr marL="0" indent="0">
              <a:buNone/>
            </a:pPr>
            <a:r>
              <a:rPr lang="en-US" sz="2400" i="1" dirty="0"/>
              <a:t>What kind of siding to put on my home</a:t>
            </a:r>
          </a:p>
          <a:p>
            <a:r>
              <a:rPr lang="en-US" sz="2400" dirty="0"/>
              <a:t>What benefits do customers seek?</a:t>
            </a:r>
          </a:p>
          <a:p>
            <a:r>
              <a:rPr lang="en-US" sz="2400" dirty="0"/>
              <a:t>How much are they WTP for these benefits?</a:t>
            </a:r>
          </a:p>
          <a:p>
            <a:r>
              <a:rPr lang="en-US" sz="2400" dirty="0"/>
              <a:t>Will they pay more for benefits above those offered by current producers</a:t>
            </a:r>
            <a:r>
              <a:rPr lang="en-US" dirty="0"/>
              <a:t>?</a:t>
            </a:r>
          </a:p>
        </p:txBody>
      </p:sp>
      <p:sp>
        <p:nvSpPr>
          <p:cNvPr id="7" name="Content Placeholder 6">
            <a:extLst>
              <a:ext uri="{FF2B5EF4-FFF2-40B4-BE49-F238E27FC236}">
                <a16:creationId xmlns:a16="http://schemas.microsoft.com/office/drawing/2014/main" id="{B6E60CA4-26A5-7575-F3B3-EB51C8A6AA36}"/>
              </a:ext>
            </a:extLst>
          </p:cNvPr>
          <p:cNvSpPr>
            <a:spLocks noGrp="1"/>
          </p:cNvSpPr>
          <p:nvPr>
            <p:ph sz="half" idx="2"/>
          </p:nvPr>
        </p:nvSpPr>
        <p:spPr>
          <a:xfrm>
            <a:off x="8103158" y="1295400"/>
            <a:ext cx="4088842" cy="5577840"/>
          </a:xfrm>
        </p:spPr>
        <p:txBody>
          <a:bodyPr>
            <a:normAutofit/>
          </a:bodyPr>
          <a:lstStyle/>
          <a:p>
            <a:pPr marL="0" indent="0" algn="ctr">
              <a:buNone/>
            </a:pPr>
            <a:r>
              <a:rPr lang="en-US" sz="2000" u="sng" dirty="0"/>
              <a:t>Segment Identification</a:t>
            </a:r>
          </a:p>
          <a:p>
            <a:pPr marL="0" indent="0">
              <a:buNone/>
            </a:pPr>
            <a:r>
              <a:rPr lang="en-US" sz="2400" i="1" dirty="0"/>
              <a:t>Factors differentiating each segment</a:t>
            </a:r>
          </a:p>
          <a:p>
            <a:r>
              <a:rPr lang="en-US" sz="2400" dirty="0"/>
              <a:t>Demographics – income, home value, location</a:t>
            </a:r>
          </a:p>
          <a:p>
            <a:r>
              <a:rPr lang="en-US" sz="2400" dirty="0"/>
              <a:t>Usage behaviors – installation, repair, maintenance</a:t>
            </a:r>
          </a:p>
          <a:p>
            <a:r>
              <a:rPr lang="en-US" sz="2400" dirty="0"/>
              <a:t>Psychographics – activities, interests, opinions, leisure</a:t>
            </a:r>
          </a:p>
        </p:txBody>
      </p:sp>
      <p:graphicFrame>
        <p:nvGraphicFramePr>
          <p:cNvPr id="12" name="Chart 11">
            <a:extLst>
              <a:ext uri="{FF2B5EF4-FFF2-40B4-BE49-F238E27FC236}">
                <a16:creationId xmlns:a16="http://schemas.microsoft.com/office/drawing/2014/main" id="{F7EDE90F-163E-E7CD-1644-AA3C66008830}"/>
              </a:ext>
            </a:extLst>
          </p:cNvPr>
          <p:cNvGraphicFramePr/>
          <p:nvPr>
            <p:extLst>
              <p:ext uri="{D42A27DB-BD31-4B8C-83A1-F6EECF244321}">
                <p14:modId xmlns:p14="http://schemas.microsoft.com/office/powerpoint/2010/main" val="3505876425"/>
              </p:ext>
            </p:extLst>
          </p:nvPr>
        </p:nvGraphicFramePr>
        <p:xfrm>
          <a:off x="3617748" y="762000"/>
          <a:ext cx="4693752" cy="3544246"/>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5457FD75-CD3A-204F-5BE4-5EA488213A1D}"/>
              </a:ext>
            </a:extLst>
          </p:cNvPr>
          <p:cNvSpPr txBox="1"/>
          <p:nvPr/>
        </p:nvSpPr>
        <p:spPr>
          <a:xfrm>
            <a:off x="-45813" y="6477000"/>
            <a:ext cx="4114800" cy="276999"/>
          </a:xfrm>
          <a:prstGeom prst="rect">
            <a:avLst/>
          </a:prstGeom>
          <a:noFill/>
        </p:spPr>
        <p:txBody>
          <a:bodyPr wrap="square" rtlCol="0">
            <a:spAutoFit/>
          </a:bodyPr>
          <a:lstStyle/>
          <a:p>
            <a:pPr algn="ctr"/>
            <a:r>
              <a:rPr lang="en-US" sz="1200" b="1" dirty="0">
                <a:latin typeface="Helvetica"/>
                <a:cs typeface="Helvetica"/>
              </a:rPr>
              <a:t>Source: Roger J. Best, Market Based Management</a:t>
            </a:r>
          </a:p>
        </p:txBody>
      </p:sp>
    </p:spTree>
    <p:extLst>
      <p:ext uri="{BB962C8B-B14F-4D97-AF65-F5344CB8AC3E}">
        <p14:creationId xmlns:p14="http://schemas.microsoft.com/office/powerpoint/2010/main" val="422688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6" name="Freeform: Shape 15">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itle 5">
            <a:extLst>
              <a:ext uri="{FF2B5EF4-FFF2-40B4-BE49-F238E27FC236}">
                <a16:creationId xmlns:a16="http://schemas.microsoft.com/office/drawing/2014/main" id="{3FBA13A6-903F-004E-B234-E7BFC029D748}"/>
              </a:ext>
            </a:extLst>
          </p:cNvPr>
          <p:cNvSpPr>
            <a:spLocks noGrp="1"/>
          </p:cNvSpPr>
          <p:nvPr>
            <p:ph type="title"/>
          </p:nvPr>
        </p:nvSpPr>
        <p:spPr>
          <a:xfrm>
            <a:off x="500433" y="685800"/>
            <a:ext cx="3941675" cy="5791200"/>
          </a:xfrm>
        </p:spPr>
        <p:txBody>
          <a:bodyPr>
            <a:normAutofit/>
          </a:bodyPr>
          <a:lstStyle/>
          <a:p>
            <a:r>
              <a:rPr lang="en-US" sz="4400" b="1" dirty="0">
                <a:solidFill>
                  <a:srgbClr val="FFFFFF"/>
                </a:solidFill>
              </a:rPr>
              <a:t>These questions don’t work because </a:t>
            </a:r>
            <a:br>
              <a:rPr lang="en-US" sz="4400" b="1" dirty="0">
                <a:solidFill>
                  <a:srgbClr val="FFFFFF"/>
                </a:solidFill>
              </a:rPr>
            </a:br>
            <a:r>
              <a:rPr lang="en-US" sz="4400" b="1" dirty="0">
                <a:solidFill>
                  <a:srgbClr val="FFFFFF"/>
                </a:solidFill>
              </a:rPr>
              <a:t>they are Organization-centric</a:t>
            </a:r>
          </a:p>
        </p:txBody>
      </p:sp>
      <p:sp>
        <p:nvSpPr>
          <p:cNvPr id="7" name="Content Placeholder 6">
            <a:extLst>
              <a:ext uri="{FF2B5EF4-FFF2-40B4-BE49-F238E27FC236}">
                <a16:creationId xmlns:a16="http://schemas.microsoft.com/office/drawing/2014/main" id="{737A455E-C09D-BCCB-BDC7-50F77EEF9709}"/>
              </a:ext>
            </a:extLst>
          </p:cNvPr>
          <p:cNvSpPr>
            <a:spLocks noGrp="1"/>
          </p:cNvSpPr>
          <p:nvPr>
            <p:ph idx="1"/>
          </p:nvPr>
        </p:nvSpPr>
        <p:spPr>
          <a:xfrm>
            <a:off x="5204109" y="1066800"/>
            <a:ext cx="6225891" cy="5410200"/>
          </a:xfrm>
        </p:spPr>
        <p:txBody>
          <a:bodyPr>
            <a:normAutofit/>
          </a:bodyPr>
          <a:lstStyle/>
          <a:p>
            <a:r>
              <a:rPr lang="en-US" sz="3200" dirty="0"/>
              <a:t>What can we sell customers?</a:t>
            </a:r>
          </a:p>
          <a:p>
            <a:r>
              <a:rPr lang="en-US" sz="3200" dirty="0"/>
              <a:t>How can we reach customers most efficiently?</a:t>
            </a:r>
          </a:p>
          <a:p>
            <a:r>
              <a:rPr lang="en-US" sz="3200" dirty="0"/>
              <a:t>What relationships do we need to establish with customers?</a:t>
            </a:r>
          </a:p>
          <a:p>
            <a:r>
              <a:rPr lang="en-US" sz="3200" dirty="0"/>
              <a:t>How can we make money from our customers?</a:t>
            </a:r>
          </a:p>
          <a:p>
            <a:endParaRPr lang="en-US" sz="3200" dirty="0"/>
          </a:p>
        </p:txBody>
      </p:sp>
      <p:sp>
        <p:nvSpPr>
          <p:cNvPr id="11" name="TextBox 10">
            <a:extLst>
              <a:ext uri="{FF2B5EF4-FFF2-40B4-BE49-F238E27FC236}">
                <a16:creationId xmlns:a16="http://schemas.microsoft.com/office/drawing/2014/main" id="{6047D108-25BF-9119-DCA1-3858C7438E28}"/>
              </a:ext>
            </a:extLst>
          </p:cNvPr>
          <p:cNvSpPr txBox="1"/>
          <p:nvPr/>
        </p:nvSpPr>
        <p:spPr>
          <a:xfrm>
            <a:off x="500433" y="685800"/>
            <a:ext cx="3941675" cy="5078313"/>
          </a:xfrm>
          <a:prstGeom prst="rect">
            <a:avLst/>
          </a:prstGeom>
          <a:solidFill>
            <a:schemeClr val="bg1"/>
          </a:solidFill>
        </p:spPr>
        <p:txBody>
          <a:bodyPr wrap="square" rtlCol="0">
            <a:spAutoFit/>
          </a:bodyPr>
          <a:lstStyle/>
          <a:p>
            <a:r>
              <a:rPr lang="en-US" sz="5400" b="1" dirty="0"/>
              <a:t>Questions we can ask when thinking about our customers.</a:t>
            </a:r>
          </a:p>
        </p:txBody>
      </p:sp>
    </p:spTree>
    <p:extLst>
      <p:ext uri="{BB962C8B-B14F-4D97-AF65-F5344CB8AC3E}">
        <p14:creationId xmlns:p14="http://schemas.microsoft.com/office/powerpoint/2010/main" val="17926619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6" presetClass="exit" presetSubtype="0" fill="hold" grpId="0" nodeType="withEffect">
                                  <p:stCondLst>
                                    <p:cond delay="0"/>
                                  </p:stCondLst>
                                  <p:childTnLst>
                                    <p:animEffect transition="out" filter="wipe(down)">
                                      <p:cBhvr>
                                        <p:cTn id="8" dur="180" accel="50000">
                                          <p:stCondLst>
                                            <p:cond delay="1820"/>
                                          </p:stCondLst>
                                        </p:cTn>
                                        <p:tgtEl>
                                          <p:spTgt spid="11"/>
                                        </p:tgtEl>
                                      </p:cBhvr>
                                    </p:animEffect>
                                    <p:anim calcmode="lin" valueType="num">
                                      <p:cBhvr>
                                        <p:cTn id="9"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10"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11"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2"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4"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16" dur="26">
                                          <p:stCondLst>
                                            <p:cond delay="620"/>
                                          </p:stCondLst>
                                        </p:cTn>
                                        <p:tgtEl>
                                          <p:spTgt spid="11"/>
                                        </p:tgtEl>
                                      </p:cBhvr>
                                      <p:to x="100000" y="60000"/>
                                    </p:animScale>
                                    <p:animScale>
                                      <p:cBhvr>
                                        <p:cTn id="17" dur="166" decel="50000">
                                          <p:stCondLst>
                                            <p:cond delay="646"/>
                                          </p:stCondLst>
                                        </p:cTn>
                                        <p:tgtEl>
                                          <p:spTgt spid="11"/>
                                        </p:tgtEl>
                                      </p:cBhvr>
                                      <p:to x="100000" y="100000"/>
                                    </p:animScale>
                                    <p:animScale>
                                      <p:cBhvr>
                                        <p:cTn id="18" dur="26">
                                          <p:stCondLst>
                                            <p:cond delay="1312"/>
                                          </p:stCondLst>
                                        </p:cTn>
                                        <p:tgtEl>
                                          <p:spTgt spid="11"/>
                                        </p:tgtEl>
                                      </p:cBhvr>
                                      <p:to x="100000" y="80000"/>
                                    </p:animScale>
                                    <p:animScale>
                                      <p:cBhvr>
                                        <p:cTn id="19" dur="166" decel="50000">
                                          <p:stCondLst>
                                            <p:cond delay="1338"/>
                                          </p:stCondLst>
                                        </p:cTn>
                                        <p:tgtEl>
                                          <p:spTgt spid="11"/>
                                        </p:tgtEl>
                                      </p:cBhvr>
                                      <p:to x="100000" y="100000"/>
                                    </p:animScale>
                                    <p:animScale>
                                      <p:cBhvr>
                                        <p:cTn id="20" dur="26">
                                          <p:stCondLst>
                                            <p:cond delay="1642"/>
                                          </p:stCondLst>
                                        </p:cTn>
                                        <p:tgtEl>
                                          <p:spTgt spid="11"/>
                                        </p:tgtEl>
                                      </p:cBhvr>
                                      <p:to x="100000" y="90000"/>
                                    </p:animScale>
                                    <p:animScale>
                                      <p:cBhvr>
                                        <p:cTn id="21" dur="166" decel="50000">
                                          <p:stCondLst>
                                            <p:cond delay="1668"/>
                                          </p:stCondLst>
                                        </p:cTn>
                                        <p:tgtEl>
                                          <p:spTgt spid="11"/>
                                        </p:tgtEl>
                                      </p:cBhvr>
                                      <p:to x="100000" y="100000"/>
                                    </p:animScale>
                                    <p:animScale>
                                      <p:cBhvr>
                                        <p:cTn id="22" dur="26">
                                          <p:stCondLst>
                                            <p:cond delay="1808"/>
                                          </p:stCondLst>
                                        </p:cTn>
                                        <p:tgtEl>
                                          <p:spTgt spid="11"/>
                                        </p:tgtEl>
                                      </p:cBhvr>
                                      <p:to x="100000" y="95000"/>
                                    </p:animScale>
                                    <p:animScale>
                                      <p:cBhvr>
                                        <p:cTn id="23" dur="166" decel="50000">
                                          <p:stCondLst>
                                            <p:cond delay="1834"/>
                                          </p:stCondLst>
                                        </p:cTn>
                                        <p:tgtEl>
                                          <p:spTgt spid="11"/>
                                        </p:tgtEl>
                                      </p:cBhvr>
                                      <p:to x="100000" y="100000"/>
                                    </p:animScale>
                                    <p:set>
                                      <p:cBhvr>
                                        <p:cTn id="24"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0BAFCB-634A-4350-1AA1-6418D6D5CF1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6" name="Title 5">
            <a:extLst>
              <a:ext uri="{FF2B5EF4-FFF2-40B4-BE49-F238E27FC236}">
                <a16:creationId xmlns:a16="http://schemas.microsoft.com/office/drawing/2014/main" id="{DFFB8A41-1AA2-750C-9504-84120290851F}"/>
              </a:ext>
            </a:extLst>
          </p:cNvPr>
          <p:cNvSpPr>
            <a:spLocks noGrp="1"/>
          </p:cNvSpPr>
          <p:nvPr>
            <p:ph type="title"/>
          </p:nvPr>
        </p:nvSpPr>
        <p:spPr>
          <a:xfrm>
            <a:off x="591056" y="333934"/>
            <a:ext cx="9695943" cy="1428133"/>
          </a:xfrm>
        </p:spPr>
        <p:txBody>
          <a:bodyPr>
            <a:noAutofit/>
          </a:bodyPr>
          <a:lstStyle/>
          <a:p>
            <a:r>
              <a:rPr lang="en-US" sz="4400" dirty="0">
                <a:solidFill>
                  <a:srgbClr val="EBEBEB"/>
                </a:solidFill>
              </a:rPr>
              <a:t>Instead, we </a:t>
            </a:r>
            <a:r>
              <a:rPr lang="en-US" sz="4400" b="1" dirty="0">
                <a:solidFill>
                  <a:srgbClr val="EBEBEB"/>
                </a:solidFill>
              </a:rPr>
              <a:t>should</a:t>
            </a:r>
            <a:r>
              <a:rPr lang="en-US" sz="4400" dirty="0">
                <a:solidFill>
                  <a:srgbClr val="EBEBEB"/>
                </a:solidFill>
              </a:rPr>
              <a:t> ask these and shift to be more </a:t>
            </a:r>
            <a:r>
              <a:rPr lang="en-US" sz="4400" b="1" dirty="0">
                <a:solidFill>
                  <a:srgbClr val="EBEBEB"/>
                </a:solidFill>
              </a:rPr>
              <a:t>Customer-centric.</a:t>
            </a:r>
          </a:p>
        </p:txBody>
      </p:sp>
      <p:sp>
        <p:nvSpPr>
          <p:cNvPr id="18" name="Rectangle 17">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0" name="Content Placeholder 7">
            <a:extLst>
              <a:ext uri="{FF2B5EF4-FFF2-40B4-BE49-F238E27FC236}">
                <a16:creationId xmlns:a16="http://schemas.microsoft.com/office/drawing/2014/main" id="{FEC6970A-3CDC-E816-F3E6-1DE122DFD3A5}"/>
              </a:ext>
            </a:extLst>
          </p:cNvPr>
          <p:cNvGraphicFramePr>
            <a:graphicFrameLocks noGrp="1"/>
          </p:cNvGraphicFramePr>
          <p:nvPr>
            <p:ph idx="1"/>
            <p:extLst>
              <p:ext uri="{D42A27DB-BD31-4B8C-83A1-F6EECF244321}">
                <p14:modId xmlns:p14="http://schemas.microsoft.com/office/powerpoint/2010/main" val="3258846937"/>
              </p:ext>
            </p:extLst>
          </p:nvPr>
        </p:nvGraphicFramePr>
        <p:xfrm>
          <a:off x="-418" y="1905000"/>
          <a:ext cx="12192418" cy="5095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252927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1BBD70D-3BF3-C9F3-1B49-273DE81A3B8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916" b="4853"/>
          <a:stretch>
            <a:fillRect/>
          </a:stretch>
        </p:blipFill>
        <p:spPr bwMode="auto">
          <a:xfrm>
            <a:off x="1524000" y="1068502"/>
            <a:ext cx="9144000" cy="47226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3200" y="140592"/>
            <a:ext cx="6705600" cy="553998"/>
          </a:xfrm>
          <a:prstGeom prst="rect">
            <a:avLst/>
          </a:prstGeom>
          <a:noFill/>
        </p:spPr>
        <p:txBody>
          <a:bodyPr wrap="square" rtlCol="0">
            <a:spAutoFit/>
          </a:bodyPr>
          <a:lstStyle/>
          <a:p>
            <a:pPr algn="ctr"/>
            <a:r>
              <a:rPr lang="en-US" sz="3000" b="1" dirty="0">
                <a:solidFill>
                  <a:schemeClr val="bg1"/>
                </a:solidFill>
                <a:latin typeface="Helvetica" pitchFamily="34" charset="0"/>
                <a:cs typeface="Helvetica" pitchFamily="34" charset="0"/>
              </a:rPr>
              <a:t>Generations Defined by Age in 2021</a:t>
            </a:r>
          </a:p>
        </p:txBody>
      </p:sp>
      <p:grpSp>
        <p:nvGrpSpPr>
          <p:cNvPr id="1025" name="Group 1024"/>
          <p:cNvGrpSpPr/>
          <p:nvPr/>
        </p:nvGrpSpPr>
        <p:grpSpPr>
          <a:xfrm>
            <a:off x="1371600" y="990600"/>
            <a:ext cx="9144000" cy="5334000"/>
            <a:chOff x="-228600" y="990600"/>
            <a:chExt cx="9144000" cy="5334000"/>
          </a:xfrm>
        </p:grpSpPr>
        <p:cxnSp>
          <p:nvCxnSpPr>
            <p:cNvPr id="3" name="Straight Connector 2"/>
            <p:cNvCxnSpPr>
              <a:cxnSpLocks/>
            </p:cNvCxnSpPr>
            <p:nvPr/>
          </p:nvCxnSpPr>
          <p:spPr>
            <a:xfrm flipV="1">
              <a:off x="6934200" y="990600"/>
              <a:ext cx="0" cy="5334000"/>
            </a:xfrm>
            <a:prstGeom prst="line">
              <a:avLst/>
            </a:prstGeom>
            <a:ln/>
          </p:spPr>
          <p:style>
            <a:lnRef idx="2">
              <a:schemeClr val="dk1"/>
            </a:lnRef>
            <a:fillRef idx="0">
              <a:schemeClr val="dk1"/>
            </a:fillRef>
            <a:effectRef idx="1">
              <a:schemeClr val="dk1"/>
            </a:effectRef>
            <a:fontRef idx="minor">
              <a:schemeClr val="tx1"/>
            </a:fontRef>
          </p:style>
        </p:cxnSp>
        <p:cxnSp>
          <p:nvCxnSpPr>
            <p:cNvPr id="12" name="Straight Connector 11"/>
            <p:cNvCxnSpPr>
              <a:cxnSpLocks/>
            </p:cNvCxnSpPr>
            <p:nvPr/>
          </p:nvCxnSpPr>
          <p:spPr>
            <a:xfrm flipV="1">
              <a:off x="5410200" y="990600"/>
              <a:ext cx="0" cy="5334000"/>
            </a:xfrm>
            <a:prstGeom prst="line">
              <a:avLst/>
            </a:prstGeom>
            <a:ln/>
          </p:spPr>
          <p:style>
            <a:lnRef idx="2">
              <a:schemeClr val="dk1"/>
            </a:lnRef>
            <a:fillRef idx="0">
              <a:schemeClr val="dk1"/>
            </a:fillRef>
            <a:effectRef idx="1">
              <a:schemeClr val="dk1"/>
            </a:effectRef>
            <a:fontRef idx="minor">
              <a:schemeClr val="tx1"/>
            </a:fontRef>
          </p:style>
        </p:cxnSp>
        <p:cxnSp>
          <p:nvCxnSpPr>
            <p:cNvPr id="13" name="Straight Connector 12"/>
            <p:cNvCxnSpPr>
              <a:cxnSpLocks/>
            </p:cNvCxnSpPr>
            <p:nvPr/>
          </p:nvCxnSpPr>
          <p:spPr>
            <a:xfrm flipV="1">
              <a:off x="4114800" y="990600"/>
              <a:ext cx="0" cy="5334000"/>
            </a:xfrm>
            <a:prstGeom prst="line">
              <a:avLst/>
            </a:prstGeom>
            <a:ln/>
          </p:spPr>
          <p:style>
            <a:lnRef idx="2">
              <a:schemeClr val="dk1"/>
            </a:lnRef>
            <a:fillRef idx="0">
              <a:schemeClr val="dk1"/>
            </a:fillRef>
            <a:effectRef idx="1">
              <a:schemeClr val="dk1"/>
            </a:effectRef>
            <a:fontRef idx="minor">
              <a:schemeClr val="tx1"/>
            </a:fontRef>
          </p:style>
        </p:cxnSp>
        <p:cxnSp>
          <p:nvCxnSpPr>
            <p:cNvPr id="15" name="Straight Connector 14"/>
            <p:cNvCxnSpPr>
              <a:cxnSpLocks/>
            </p:cNvCxnSpPr>
            <p:nvPr/>
          </p:nvCxnSpPr>
          <p:spPr>
            <a:xfrm flipV="1">
              <a:off x="2971801" y="997688"/>
              <a:ext cx="0" cy="5326912"/>
            </a:xfrm>
            <a:prstGeom prst="line">
              <a:avLst/>
            </a:prstGeom>
            <a:ln/>
          </p:spPr>
          <p:style>
            <a:lnRef idx="2">
              <a:schemeClr val="dk1"/>
            </a:lnRef>
            <a:fillRef idx="0">
              <a:schemeClr val="dk1"/>
            </a:fillRef>
            <a:effectRef idx="1">
              <a:schemeClr val="dk1"/>
            </a:effectRef>
            <a:fontRef idx="minor">
              <a:schemeClr val="tx1"/>
            </a:fontRef>
          </p:style>
        </p:cxnSp>
        <p:cxnSp>
          <p:nvCxnSpPr>
            <p:cNvPr id="17" name="Straight Connector 16"/>
            <p:cNvCxnSpPr>
              <a:cxnSpLocks/>
            </p:cNvCxnSpPr>
            <p:nvPr/>
          </p:nvCxnSpPr>
          <p:spPr>
            <a:xfrm flipV="1">
              <a:off x="1676400" y="997688"/>
              <a:ext cx="0" cy="5326912"/>
            </a:xfrm>
            <a:prstGeom prst="line">
              <a:avLst/>
            </a:prstGeom>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228600" y="5801380"/>
              <a:ext cx="9144000" cy="523220"/>
            </a:xfrm>
            <a:prstGeom prst="rect">
              <a:avLst/>
            </a:prstGeom>
            <a:noFill/>
          </p:spPr>
          <p:txBody>
            <a:bodyPr wrap="square" rtlCol="0">
              <a:spAutoFit/>
            </a:bodyPr>
            <a:lstStyle/>
            <a:p>
              <a:r>
                <a:rPr lang="en-US" sz="1400" dirty="0"/>
                <a:t>Present Age:    0-8	         9-26	              25-40	          41-56                    57-75	  	   76-100+</a:t>
              </a:r>
            </a:p>
            <a:p>
              <a:r>
                <a:rPr lang="en-US" sz="1400" dirty="0"/>
                <a:t>Birth Date:	       </a:t>
              </a:r>
              <a:r>
                <a:rPr lang="en-US" sz="900" dirty="0"/>
                <a:t>2013+</a:t>
              </a:r>
              <a:r>
                <a:rPr lang="en-US" sz="1000" dirty="0"/>
                <a:t>                1997-2012	     1981-1996                1965-1980                        1946-1964	                 1928-1945</a:t>
              </a:r>
            </a:p>
          </p:txBody>
        </p:sp>
        <p:sp>
          <p:nvSpPr>
            <p:cNvPr id="25" name="TextBox 24"/>
            <p:cNvSpPr txBox="1"/>
            <p:nvPr/>
          </p:nvSpPr>
          <p:spPr>
            <a:xfrm>
              <a:off x="2176829" y="2587823"/>
              <a:ext cx="502920" cy="307777"/>
            </a:xfrm>
            <a:prstGeom prst="rect">
              <a:avLst/>
            </a:prstGeom>
            <a:solidFill>
              <a:srgbClr val="00B050"/>
            </a:solidFill>
          </p:spPr>
          <p:txBody>
            <a:bodyPr wrap="square" lIns="0" tIns="0" rIns="0" bIns="0" rtlCol="0" anchor="ctr" anchorCtr="0">
              <a:spAutoFit/>
            </a:bodyPr>
            <a:lstStyle/>
            <a:p>
              <a:pPr algn="ctr"/>
              <a:r>
                <a:rPr lang="en-US" sz="1000" b="1" dirty="0"/>
                <a:t>Gen Z</a:t>
              </a:r>
            </a:p>
            <a:p>
              <a:pPr algn="ctr"/>
              <a:r>
                <a:rPr lang="en-US" sz="1000" b="1" dirty="0"/>
                <a:t>68.6 M</a:t>
              </a:r>
            </a:p>
          </p:txBody>
        </p:sp>
        <p:sp>
          <p:nvSpPr>
            <p:cNvPr id="27" name="TextBox 26"/>
            <p:cNvSpPr txBox="1"/>
            <p:nvPr/>
          </p:nvSpPr>
          <p:spPr>
            <a:xfrm>
              <a:off x="3200400" y="2587823"/>
              <a:ext cx="731520" cy="307777"/>
            </a:xfrm>
            <a:prstGeom prst="rect">
              <a:avLst/>
            </a:prstGeom>
            <a:solidFill>
              <a:srgbClr val="00B050"/>
            </a:solidFill>
          </p:spPr>
          <p:txBody>
            <a:bodyPr wrap="square" lIns="0" tIns="0" rIns="0" bIns="0" rtlCol="0" anchor="ctr" anchorCtr="0">
              <a:spAutoFit/>
            </a:bodyPr>
            <a:lstStyle/>
            <a:p>
              <a:pPr algn="ctr"/>
              <a:r>
                <a:rPr lang="en-US" sz="1000" b="1" dirty="0" err="1"/>
                <a:t>Millennials</a:t>
              </a:r>
              <a:endParaRPr lang="en-US" sz="1000" b="1" dirty="0"/>
            </a:p>
            <a:p>
              <a:pPr algn="ctr"/>
              <a:r>
                <a:rPr lang="en-US" sz="1000" b="1" dirty="0"/>
                <a:t>72.2M</a:t>
              </a:r>
            </a:p>
          </p:txBody>
        </p:sp>
        <p:sp>
          <p:nvSpPr>
            <p:cNvPr id="28" name="TextBox 27"/>
            <p:cNvSpPr txBox="1"/>
            <p:nvPr/>
          </p:nvSpPr>
          <p:spPr>
            <a:xfrm>
              <a:off x="4495800" y="2587823"/>
              <a:ext cx="526473" cy="307777"/>
            </a:xfrm>
            <a:prstGeom prst="rect">
              <a:avLst/>
            </a:prstGeom>
            <a:solidFill>
              <a:srgbClr val="00B050"/>
            </a:solidFill>
          </p:spPr>
          <p:txBody>
            <a:bodyPr wrap="square" lIns="0" tIns="0" rIns="0" bIns="0" rtlCol="0" anchor="ctr" anchorCtr="0">
              <a:spAutoFit/>
            </a:bodyPr>
            <a:lstStyle/>
            <a:p>
              <a:pPr algn="ctr"/>
              <a:r>
                <a:rPr lang="en-US" sz="1000" b="1" dirty="0"/>
                <a:t>Gen X</a:t>
              </a:r>
            </a:p>
            <a:p>
              <a:pPr algn="ctr"/>
              <a:r>
                <a:rPr lang="en-US" sz="1000" b="1" dirty="0"/>
                <a:t>65.8 M</a:t>
              </a:r>
            </a:p>
          </p:txBody>
        </p:sp>
        <p:sp>
          <p:nvSpPr>
            <p:cNvPr id="29" name="TextBox 28"/>
            <p:cNvSpPr txBox="1"/>
            <p:nvPr/>
          </p:nvSpPr>
          <p:spPr>
            <a:xfrm>
              <a:off x="5713110" y="2587822"/>
              <a:ext cx="604562" cy="307777"/>
            </a:xfrm>
            <a:prstGeom prst="rect">
              <a:avLst/>
            </a:prstGeom>
            <a:solidFill>
              <a:srgbClr val="00B050"/>
            </a:solidFill>
          </p:spPr>
          <p:txBody>
            <a:bodyPr wrap="square" lIns="0" tIns="0" rIns="0" bIns="0" rtlCol="0" anchor="ctr" anchorCtr="0">
              <a:spAutoFit/>
            </a:bodyPr>
            <a:lstStyle/>
            <a:p>
              <a:pPr algn="ctr"/>
              <a:r>
                <a:rPr lang="en-US" sz="1000" b="1" dirty="0"/>
                <a:t>Boomers</a:t>
              </a:r>
            </a:p>
            <a:p>
              <a:pPr algn="ctr"/>
              <a:r>
                <a:rPr lang="en-US" sz="1000" b="1" dirty="0"/>
                <a:t>71.7 M</a:t>
              </a:r>
            </a:p>
          </p:txBody>
        </p:sp>
        <p:sp>
          <p:nvSpPr>
            <p:cNvPr id="30" name="TextBox 29"/>
            <p:cNvSpPr txBox="1"/>
            <p:nvPr/>
          </p:nvSpPr>
          <p:spPr>
            <a:xfrm>
              <a:off x="7696200" y="2587823"/>
              <a:ext cx="499638" cy="307777"/>
            </a:xfrm>
            <a:prstGeom prst="rect">
              <a:avLst/>
            </a:prstGeom>
            <a:solidFill>
              <a:srgbClr val="00B050"/>
            </a:solidFill>
          </p:spPr>
          <p:txBody>
            <a:bodyPr wrap="square" lIns="0" tIns="0" rIns="0" bIns="0" rtlCol="0" anchor="ctr" anchorCtr="0">
              <a:spAutoFit/>
            </a:bodyPr>
            <a:lstStyle/>
            <a:p>
              <a:pPr algn="ctr"/>
              <a:r>
                <a:rPr lang="en-US" sz="1000" b="1" dirty="0"/>
                <a:t>Silent</a:t>
              </a:r>
            </a:p>
            <a:p>
              <a:pPr algn="ctr"/>
              <a:r>
                <a:rPr lang="en-US" sz="1000" b="1" dirty="0"/>
                <a:t>19.1 M</a:t>
              </a:r>
            </a:p>
          </p:txBody>
        </p:sp>
      </p:grpSp>
      <p:sp>
        <p:nvSpPr>
          <p:cNvPr id="26" name="TextBox 25"/>
          <p:cNvSpPr txBox="1"/>
          <p:nvPr/>
        </p:nvSpPr>
        <p:spPr>
          <a:xfrm>
            <a:off x="796636" y="6455798"/>
            <a:ext cx="11125200" cy="261610"/>
          </a:xfrm>
          <a:prstGeom prst="rect">
            <a:avLst/>
          </a:prstGeom>
          <a:noFill/>
        </p:spPr>
        <p:txBody>
          <a:bodyPr wrap="square" rtlCol="0">
            <a:spAutoFit/>
          </a:bodyPr>
          <a:lstStyle/>
          <a:p>
            <a:r>
              <a:rPr lang="en-US" sz="1100" dirty="0">
                <a:solidFill>
                  <a:schemeClr val="tx1">
                    <a:lumMod val="50000"/>
                    <a:lumOff val="50000"/>
                  </a:schemeClr>
                </a:solidFill>
              </a:rPr>
              <a:t>Source: US Census Bureau, 2021 Projected Population by Single Age, released June 2020 based on 2010 data. Generations defined by Pew Research Group.</a:t>
            </a:r>
          </a:p>
        </p:txBody>
      </p:sp>
      <p:sp>
        <p:nvSpPr>
          <p:cNvPr id="2" name="TextBox 1">
            <a:extLst>
              <a:ext uri="{FF2B5EF4-FFF2-40B4-BE49-F238E27FC236}">
                <a16:creationId xmlns:a16="http://schemas.microsoft.com/office/drawing/2014/main" id="{B0DAD341-4BC0-053C-C370-4D5712C82B61}"/>
              </a:ext>
            </a:extLst>
          </p:cNvPr>
          <p:cNvSpPr txBox="1"/>
          <p:nvPr/>
        </p:nvSpPr>
        <p:spPr>
          <a:xfrm>
            <a:off x="2544788" y="2587824"/>
            <a:ext cx="731811" cy="307775"/>
          </a:xfrm>
          <a:prstGeom prst="rect">
            <a:avLst/>
          </a:prstGeom>
          <a:solidFill>
            <a:srgbClr val="00B050"/>
          </a:solidFill>
        </p:spPr>
        <p:txBody>
          <a:bodyPr wrap="square" lIns="0" tIns="0" rIns="0" bIns="0" rtlCol="0" anchor="ctr" anchorCtr="0">
            <a:spAutoFit/>
          </a:bodyPr>
          <a:lstStyle/>
          <a:p>
            <a:pPr algn="ctr"/>
            <a:r>
              <a:rPr lang="en-US" sz="1000" b="1" dirty="0"/>
              <a:t>Gen Alpha</a:t>
            </a:r>
          </a:p>
          <a:p>
            <a:pPr algn="ctr"/>
            <a:r>
              <a:rPr lang="en-US" sz="1000" b="1" dirty="0"/>
              <a:t>27.9M</a:t>
            </a:r>
          </a:p>
        </p:txBody>
      </p:sp>
      <p:sp>
        <p:nvSpPr>
          <p:cNvPr id="24" name="Rectangle 23">
            <a:extLst>
              <a:ext uri="{FF2B5EF4-FFF2-40B4-BE49-F238E27FC236}">
                <a16:creationId xmlns:a16="http://schemas.microsoft.com/office/drawing/2014/main" id="{D01929A0-D3F9-E6B7-4F6F-AC2BAD01C38B}"/>
              </a:ext>
            </a:extLst>
          </p:cNvPr>
          <p:cNvSpPr/>
          <p:nvPr/>
        </p:nvSpPr>
        <p:spPr>
          <a:xfrm>
            <a:off x="0" y="0"/>
            <a:ext cx="12192000" cy="8399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U.S. Population by Age and Generational Groups (2021)</a:t>
            </a:r>
          </a:p>
        </p:txBody>
      </p:sp>
    </p:spTree>
    <p:extLst>
      <p:ext uri="{BB962C8B-B14F-4D97-AF65-F5344CB8AC3E}">
        <p14:creationId xmlns:p14="http://schemas.microsoft.com/office/powerpoint/2010/main" val="1679147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generations">
            <a:extLst>
              <a:ext uri="{FF2B5EF4-FFF2-40B4-BE49-F238E27FC236}">
                <a16:creationId xmlns:a16="http://schemas.microsoft.com/office/drawing/2014/main" id="{40FDE31F-F202-2132-8D59-9EAE9BBBB136}"/>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57200" y="1"/>
            <a:ext cx="112217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BF76037-8B4D-D1B7-D582-03AF614FFD27}"/>
              </a:ext>
            </a:extLst>
          </p:cNvPr>
          <p:cNvSpPr>
            <a:spLocks noGrp="1"/>
          </p:cNvSpPr>
          <p:nvPr>
            <p:ph type="title"/>
          </p:nvPr>
        </p:nvSpPr>
        <p:spPr>
          <a:xfrm>
            <a:off x="1580354" y="76200"/>
            <a:ext cx="9240046" cy="990600"/>
          </a:xfrm>
        </p:spPr>
        <p:txBody>
          <a:bodyPr/>
          <a:lstStyle/>
          <a:p>
            <a:pPr algn="ctr"/>
            <a:r>
              <a:rPr lang="en-US" sz="3200" b="1" dirty="0">
                <a:solidFill>
                  <a:srgbClr val="C00000"/>
                </a:solidFill>
              </a:rPr>
              <a:t>Generational Differences Matter</a:t>
            </a:r>
          </a:p>
        </p:txBody>
      </p:sp>
      <p:sp>
        <p:nvSpPr>
          <p:cNvPr id="4" name="TextBox 3">
            <a:extLst>
              <a:ext uri="{FF2B5EF4-FFF2-40B4-BE49-F238E27FC236}">
                <a16:creationId xmlns:a16="http://schemas.microsoft.com/office/drawing/2014/main" id="{6EBBA194-5386-379D-F1C4-E2F2C213D0E4}"/>
              </a:ext>
            </a:extLst>
          </p:cNvPr>
          <p:cNvSpPr txBox="1"/>
          <p:nvPr/>
        </p:nvSpPr>
        <p:spPr>
          <a:xfrm>
            <a:off x="1706880" y="2971800"/>
            <a:ext cx="1554480" cy="1005840"/>
          </a:xfrm>
          <a:prstGeom prst="rect">
            <a:avLst/>
          </a:prstGeom>
          <a:solidFill>
            <a:srgbClr val="FFFFFF"/>
          </a:solidFill>
        </p:spPr>
        <p:txBody>
          <a:bodyPr wrap="square" lIns="0" tIns="0" rIns="0" bIns="0" rtlCol="0">
            <a:spAutoFit/>
          </a:bodyPr>
          <a:lstStyle/>
          <a:p>
            <a:pPr algn="ctr"/>
            <a:r>
              <a:rPr lang="en-US" sz="1200" dirty="0">
                <a:solidFill>
                  <a:schemeClr val="bg1"/>
                </a:solidFill>
              </a:rPr>
              <a:t>Have the highest per person grocery bill but live on fixed incomes and are motivated by value</a:t>
            </a:r>
          </a:p>
        </p:txBody>
      </p:sp>
      <p:sp>
        <p:nvSpPr>
          <p:cNvPr id="5" name="TextBox 4">
            <a:extLst>
              <a:ext uri="{FF2B5EF4-FFF2-40B4-BE49-F238E27FC236}">
                <a16:creationId xmlns:a16="http://schemas.microsoft.com/office/drawing/2014/main" id="{E4E8BFAB-9E7E-76BA-7E96-81500DC153B6}"/>
              </a:ext>
            </a:extLst>
          </p:cNvPr>
          <p:cNvSpPr txBox="1"/>
          <p:nvPr/>
        </p:nvSpPr>
        <p:spPr>
          <a:xfrm>
            <a:off x="3505200" y="3810000"/>
            <a:ext cx="1554480" cy="923330"/>
          </a:xfrm>
          <a:prstGeom prst="rect">
            <a:avLst/>
          </a:prstGeom>
          <a:solidFill>
            <a:srgbClr val="FFFFFF"/>
          </a:solidFill>
        </p:spPr>
        <p:txBody>
          <a:bodyPr wrap="square" lIns="0" tIns="0" rIns="0" bIns="0" rtlCol="0">
            <a:spAutoFit/>
          </a:bodyPr>
          <a:lstStyle/>
          <a:p>
            <a:pPr algn="ctr"/>
            <a:r>
              <a:rPr lang="en-US" sz="1200" dirty="0">
                <a:solidFill>
                  <a:schemeClr val="bg1"/>
                </a:solidFill>
              </a:rPr>
              <a:t>Biggest spenders on groceries, loyal to brands, and big users of digital coupons</a:t>
            </a:r>
          </a:p>
        </p:txBody>
      </p:sp>
      <p:sp>
        <p:nvSpPr>
          <p:cNvPr id="6" name="TextBox 5">
            <a:extLst>
              <a:ext uri="{FF2B5EF4-FFF2-40B4-BE49-F238E27FC236}">
                <a16:creationId xmlns:a16="http://schemas.microsoft.com/office/drawing/2014/main" id="{2C439259-CFF7-EB64-58BB-0F8309D94979}"/>
              </a:ext>
            </a:extLst>
          </p:cNvPr>
          <p:cNvSpPr txBox="1"/>
          <p:nvPr/>
        </p:nvSpPr>
        <p:spPr>
          <a:xfrm>
            <a:off x="5290850" y="4639270"/>
            <a:ext cx="1554480" cy="923330"/>
          </a:xfrm>
          <a:prstGeom prst="rect">
            <a:avLst/>
          </a:prstGeom>
          <a:solidFill>
            <a:srgbClr val="FFFFFF"/>
          </a:solidFill>
        </p:spPr>
        <p:txBody>
          <a:bodyPr wrap="square" lIns="0" tIns="0" rIns="0" bIns="0" rtlCol="0">
            <a:spAutoFit/>
          </a:bodyPr>
          <a:lstStyle/>
          <a:p>
            <a:pPr algn="ctr"/>
            <a:r>
              <a:rPr lang="en-US" sz="1200" dirty="0">
                <a:solidFill>
                  <a:schemeClr val="bg1"/>
                </a:solidFill>
              </a:rPr>
              <a:t>Not big spenders yet, but dedicated to healthy food, and make frequent trips to the store</a:t>
            </a:r>
          </a:p>
        </p:txBody>
      </p:sp>
      <p:sp>
        <p:nvSpPr>
          <p:cNvPr id="7" name="TextBox 6">
            <a:extLst>
              <a:ext uri="{FF2B5EF4-FFF2-40B4-BE49-F238E27FC236}">
                <a16:creationId xmlns:a16="http://schemas.microsoft.com/office/drawing/2014/main" id="{F460B586-F2F5-51A9-D750-94572A2C322C}"/>
              </a:ext>
            </a:extLst>
          </p:cNvPr>
          <p:cNvSpPr txBox="1"/>
          <p:nvPr/>
        </p:nvSpPr>
        <p:spPr>
          <a:xfrm>
            <a:off x="7076500" y="4182070"/>
            <a:ext cx="1554480" cy="923330"/>
          </a:xfrm>
          <a:prstGeom prst="rect">
            <a:avLst/>
          </a:prstGeom>
          <a:solidFill>
            <a:srgbClr val="FFFFFF"/>
          </a:solidFill>
        </p:spPr>
        <p:txBody>
          <a:bodyPr wrap="square" lIns="0" tIns="0" rIns="0" bIns="0" rtlCol="0">
            <a:spAutoFit/>
          </a:bodyPr>
          <a:lstStyle/>
          <a:p>
            <a:pPr algn="ctr"/>
            <a:r>
              <a:rPr lang="en-US" sz="1200" dirty="0">
                <a:solidFill>
                  <a:schemeClr val="bg1"/>
                </a:solidFill>
              </a:rPr>
              <a:t>Use tech to shop and save, driven by speed, variety, and convenience, rather than brand loyalty</a:t>
            </a:r>
          </a:p>
        </p:txBody>
      </p:sp>
      <p:sp>
        <p:nvSpPr>
          <p:cNvPr id="8" name="TextBox 7">
            <a:extLst>
              <a:ext uri="{FF2B5EF4-FFF2-40B4-BE49-F238E27FC236}">
                <a16:creationId xmlns:a16="http://schemas.microsoft.com/office/drawing/2014/main" id="{74D08688-E35F-FA3A-C09A-11F4F60A1118}"/>
              </a:ext>
            </a:extLst>
          </p:cNvPr>
          <p:cNvSpPr txBox="1"/>
          <p:nvPr/>
        </p:nvSpPr>
        <p:spPr>
          <a:xfrm>
            <a:off x="8915400" y="3352800"/>
            <a:ext cx="1485988" cy="923330"/>
          </a:xfrm>
          <a:prstGeom prst="rect">
            <a:avLst/>
          </a:prstGeom>
          <a:solidFill>
            <a:srgbClr val="FFFFFF"/>
          </a:solidFill>
        </p:spPr>
        <p:txBody>
          <a:bodyPr wrap="square" lIns="0" tIns="0" rIns="0" bIns="0" rtlCol="0">
            <a:spAutoFit/>
          </a:bodyPr>
          <a:lstStyle/>
          <a:p>
            <a:pPr algn="ctr"/>
            <a:r>
              <a:rPr lang="en-US" sz="1200" dirty="0">
                <a:solidFill>
                  <a:schemeClr val="bg1"/>
                </a:solidFill>
              </a:rPr>
              <a:t>Downsizing, technology-capable, and interested in locally sourced products</a:t>
            </a:r>
          </a:p>
        </p:txBody>
      </p:sp>
      <p:sp>
        <p:nvSpPr>
          <p:cNvPr id="10" name="TextBox 9">
            <a:extLst>
              <a:ext uri="{FF2B5EF4-FFF2-40B4-BE49-F238E27FC236}">
                <a16:creationId xmlns:a16="http://schemas.microsoft.com/office/drawing/2014/main" id="{7EEB86E5-A383-8EDD-4FEF-67AF17CA3EB8}"/>
              </a:ext>
            </a:extLst>
          </p:cNvPr>
          <p:cNvSpPr txBox="1"/>
          <p:nvPr/>
        </p:nvSpPr>
        <p:spPr>
          <a:xfrm>
            <a:off x="1859280" y="2590800"/>
            <a:ext cx="426720" cy="184666"/>
          </a:xfrm>
          <a:prstGeom prst="rect">
            <a:avLst/>
          </a:prstGeom>
          <a:solidFill>
            <a:srgbClr val="FFFFFF"/>
          </a:solidFill>
        </p:spPr>
        <p:txBody>
          <a:bodyPr wrap="square" lIns="0" tIns="0" rIns="0" bIns="0" rtlCol="0">
            <a:spAutoFit/>
          </a:bodyPr>
          <a:lstStyle/>
          <a:p>
            <a:pPr algn="ctr"/>
            <a:r>
              <a:rPr lang="en-US" sz="1200" b="1" dirty="0">
                <a:solidFill>
                  <a:schemeClr val="bg1"/>
                </a:solidFill>
              </a:rPr>
              <a:t>76+</a:t>
            </a:r>
          </a:p>
        </p:txBody>
      </p:sp>
      <p:sp>
        <p:nvSpPr>
          <p:cNvPr id="11" name="TextBox 10">
            <a:extLst>
              <a:ext uri="{FF2B5EF4-FFF2-40B4-BE49-F238E27FC236}">
                <a16:creationId xmlns:a16="http://schemas.microsoft.com/office/drawing/2014/main" id="{E130F99A-A50F-3E18-2FA2-D5BA2974BFA0}"/>
              </a:ext>
            </a:extLst>
          </p:cNvPr>
          <p:cNvSpPr txBox="1"/>
          <p:nvPr/>
        </p:nvSpPr>
        <p:spPr>
          <a:xfrm>
            <a:off x="3581400" y="3396734"/>
            <a:ext cx="548640" cy="184666"/>
          </a:xfrm>
          <a:prstGeom prst="rect">
            <a:avLst/>
          </a:prstGeom>
          <a:solidFill>
            <a:srgbClr val="FFFFFF"/>
          </a:solidFill>
        </p:spPr>
        <p:txBody>
          <a:bodyPr wrap="square" lIns="0" tIns="0" rIns="0" bIns="0" rtlCol="0">
            <a:spAutoFit/>
          </a:bodyPr>
          <a:lstStyle/>
          <a:p>
            <a:pPr algn="ctr"/>
            <a:r>
              <a:rPr lang="en-US" sz="1200" b="1" dirty="0">
                <a:solidFill>
                  <a:schemeClr val="bg1"/>
                </a:solidFill>
              </a:rPr>
              <a:t>41-56</a:t>
            </a:r>
          </a:p>
        </p:txBody>
      </p:sp>
      <p:sp>
        <p:nvSpPr>
          <p:cNvPr id="12" name="TextBox 11">
            <a:extLst>
              <a:ext uri="{FF2B5EF4-FFF2-40B4-BE49-F238E27FC236}">
                <a16:creationId xmlns:a16="http://schemas.microsoft.com/office/drawing/2014/main" id="{0319D37C-26DB-2910-D0CB-387047751E10}"/>
              </a:ext>
            </a:extLst>
          </p:cNvPr>
          <p:cNvSpPr txBox="1"/>
          <p:nvPr/>
        </p:nvSpPr>
        <p:spPr>
          <a:xfrm>
            <a:off x="5394960" y="4191000"/>
            <a:ext cx="548640" cy="184666"/>
          </a:xfrm>
          <a:prstGeom prst="rect">
            <a:avLst/>
          </a:prstGeom>
          <a:solidFill>
            <a:srgbClr val="FFFFFF"/>
          </a:solidFill>
        </p:spPr>
        <p:txBody>
          <a:bodyPr wrap="square" lIns="0" tIns="0" rIns="0" bIns="0" rtlCol="0">
            <a:spAutoFit/>
          </a:bodyPr>
          <a:lstStyle/>
          <a:p>
            <a:pPr algn="ctr"/>
            <a:r>
              <a:rPr lang="en-US" sz="1200" b="1" dirty="0">
                <a:solidFill>
                  <a:schemeClr val="bg1"/>
                </a:solidFill>
              </a:rPr>
              <a:t>18-24</a:t>
            </a:r>
          </a:p>
        </p:txBody>
      </p:sp>
      <p:sp>
        <p:nvSpPr>
          <p:cNvPr id="13" name="TextBox 12">
            <a:extLst>
              <a:ext uri="{FF2B5EF4-FFF2-40B4-BE49-F238E27FC236}">
                <a16:creationId xmlns:a16="http://schemas.microsoft.com/office/drawing/2014/main" id="{207FBD09-0140-51C4-928D-570BF1A7C2C2}"/>
              </a:ext>
            </a:extLst>
          </p:cNvPr>
          <p:cNvSpPr txBox="1"/>
          <p:nvPr/>
        </p:nvSpPr>
        <p:spPr>
          <a:xfrm>
            <a:off x="7223760" y="3777734"/>
            <a:ext cx="548640" cy="184666"/>
          </a:xfrm>
          <a:prstGeom prst="rect">
            <a:avLst/>
          </a:prstGeom>
          <a:solidFill>
            <a:srgbClr val="FFFFFF"/>
          </a:solidFill>
        </p:spPr>
        <p:txBody>
          <a:bodyPr wrap="square" lIns="0" tIns="0" rIns="0" bIns="0" rtlCol="0">
            <a:spAutoFit/>
          </a:bodyPr>
          <a:lstStyle/>
          <a:p>
            <a:pPr algn="ctr"/>
            <a:r>
              <a:rPr lang="en-US" sz="1200" b="1" dirty="0">
                <a:solidFill>
                  <a:schemeClr val="bg1"/>
                </a:solidFill>
              </a:rPr>
              <a:t>25-40</a:t>
            </a:r>
          </a:p>
        </p:txBody>
      </p:sp>
      <p:sp>
        <p:nvSpPr>
          <p:cNvPr id="14" name="TextBox 13">
            <a:extLst>
              <a:ext uri="{FF2B5EF4-FFF2-40B4-BE49-F238E27FC236}">
                <a16:creationId xmlns:a16="http://schemas.microsoft.com/office/drawing/2014/main" id="{23FB82B6-8947-DB0C-8777-B11341CD1165}"/>
              </a:ext>
            </a:extLst>
          </p:cNvPr>
          <p:cNvSpPr txBox="1"/>
          <p:nvPr/>
        </p:nvSpPr>
        <p:spPr>
          <a:xfrm>
            <a:off x="8991780" y="2939534"/>
            <a:ext cx="548640" cy="184666"/>
          </a:xfrm>
          <a:prstGeom prst="rect">
            <a:avLst/>
          </a:prstGeom>
          <a:solidFill>
            <a:srgbClr val="FFFFFF"/>
          </a:solidFill>
        </p:spPr>
        <p:txBody>
          <a:bodyPr wrap="square" lIns="0" tIns="0" rIns="0" bIns="0" rtlCol="0">
            <a:spAutoFit/>
          </a:bodyPr>
          <a:lstStyle/>
          <a:p>
            <a:pPr algn="ctr"/>
            <a:r>
              <a:rPr lang="en-US" sz="1200" b="1" dirty="0">
                <a:solidFill>
                  <a:schemeClr val="bg1"/>
                </a:solidFill>
              </a:rPr>
              <a:t>57-75</a:t>
            </a:r>
          </a:p>
        </p:txBody>
      </p:sp>
      <p:sp>
        <p:nvSpPr>
          <p:cNvPr id="15" name="TextBox 14">
            <a:extLst>
              <a:ext uri="{FF2B5EF4-FFF2-40B4-BE49-F238E27FC236}">
                <a16:creationId xmlns:a16="http://schemas.microsoft.com/office/drawing/2014/main" id="{F72D24B2-4B0A-556F-3D37-EDBF30305E1F}"/>
              </a:ext>
            </a:extLst>
          </p:cNvPr>
          <p:cNvSpPr txBox="1"/>
          <p:nvPr/>
        </p:nvSpPr>
        <p:spPr>
          <a:xfrm>
            <a:off x="2667000" y="2558534"/>
            <a:ext cx="426720" cy="215444"/>
          </a:xfrm>
          <a:prstGeom prst="rect">
            <a:avLst/>
          </a:prstGeom>
          <a:solidFill>
            <a:srgbClr val="FFFFFF"/>
          </a:solidFill>
        </p:spPr>
        <p:txBody>
          <a:bodyPr wrap="square" lIns="0" tIns="0" rIns="0" bIns="0" rtlCol="0">
            <a:spAutoFit/>
          </a:bodyPr>
          <a:lstStyle/>
          <a:p>
            <a:pPr algn="ctr"/>
            <a:r>
              <a:rPr lang="en-US" sz="1400" b="1" dirty="0">
                <a:solidFill>
                  <a:schemeClr val="bg1"/>
                </a:solidFill>
              </a:rPr>
              <a:t>$287</a:t>
            </a:r>
          </a:p>
        </p:txBody>
      </p:sp>
      <p:sp>
        <p:nvSpPr>
          <p:cNvPr id="16" name="TextBox 15">
            <a:extLst>
              <a:ext uri="{FF2B5EF4-FFF2-40B4-BE49-F238E27FC236}">
                <a16:creationId xmlns:a16="http://schemas.microsoft.com/office/drawing/2014/main" id="{DE5E381B-41FB-A4A5-5F18-F17349EFAD68}"/>
              </a:ext>
            </a:extLst>
          </p:cNvPr>
          <p:cNvSpPr txBox="1"/>
          <p:nvPr/>
        </p:nvSpPr>
        <p:spPr>
          <a:xfrm>
            <a:off x="4450080" y="3352800"/>
            <a:ext cx="426720" cy="215444"/>
          </a:xfrm>
          <a:prstGeom prst="rect">
            <a:avLst/>
          </a:prstGeom>
          <a:solidFill>
            <a:srgbClr val="FFFFFF"/>
          </a:solidFill>
        </p:spPr>
        <p:txBody>
          <a:bodyPr wrap="square" lIns="0" tIns="0" rIns="0" bIns="0" rtlCol="0">
            <a:spAutoFit/>
          </a:bodyPr>
          <a:lstStyle/>
          <a:p>
            <a:pPr algn="ctr"/>
            <a:r>
              <a:rPr lang="en-US" sz="1400" b="1" dirty="0">
                <a:solidFill>
                  <a:schemeClr val="bg1"/>
                </a:solidFill>
              </a:rPr>
              <a:t>$380</a:t>
            </a:r>
          </a:p>
        </p:txBody>
      </p:sp>
      <p:sp>
        <p:nvSpPr>
          <p:cNvPr id="17" name="TextBox 16">
            <a:extLst>
              <a:ext uri="{FF2B5EF4-FFF2-40B4-BE49-F238E27FC236}">
                <a16:creationId xmlns:a16="http://schemas.microsoft.com/office/drawing/2014/main" id="{A44E15A6-3906-68BB-E98E-DF1B7DA56FE9}"/>
              </a:ext>
            </a:extLst>
          </p:cNvPr>
          <p:cNvSpPr txBox="1"/>
          <p:nvPr/>
        </p:nvSpPr>
        <p:spPr>
          <a:xfrm>
            <a:off x="6263286" y="4163943"/>
            <a:ext cx="426720" cy="215444"/>
          </a:xfrm>
          <a:prstGeom prst="rect">
            <a:avLst/>
          </a:prstGeom>
          <a:solidFill>
            <a:srgbClr val="FFFFFF"/>
          </a:solidFill>
        </p:spPr>
        <p:txBody>
          <a:bodyPr wrap="square" lIns="0" tIns="0" rIns="0" bIns="0" rtlCol="0">
            <a:spAutoFit/>
          </a:bodyPr>
          <a:lstStyle/>
          <a:p>
            <a:pPr algn="ctr"/>
            <a:r>
              <a:rPr lang="en-US" sz="1400" b="1" dirty="0">
                <a:solidFill>
                  <a:schemeClr val="bg1"/>
                </a:solidFill>
              </a:rPr>
              <a:t>$269</a:t>
            </a:r>
          </a:p>
        </p:txBody>
      </p:sp>
      <p:sp>
        <p:nvSpPr>
          <p:cNvPr id="18" name="TextBox 17">
            <a:extLst>
              <a:ext uri="{FF2B5EF4-FFF2-40B4-BE49-F238E27FC236}">
                <a16:creationId xmlns:a16="http://schemas.microsoft.com/office/drawing/2014/main" id="{5112BAAA-E472-A752-30C0-2700A3EB08D0}"/>
              </a:ext>
            </a:extLst>
          </p:cNvPr>
          <p:cNvSpPr txBox="1"/>
          <p:nvPr/>
        </p:nvSpPr>
        <p:spPr>
          <a:xfrm>
            <a:off x="8077909" y="3746956"/>
            <a:ext cx="426720" cy="215444"/>
          </a:xfrm>
          <a:prstGeom prst="rect">
            <a:avLst/>
          </a:prstGeom>
          <a:solidFill>
            <a:srgbClr val="FFFFFF"/>
          </a:solidFill>
        </p:spPr>
        <p:txBody>
          <a:bodyPr wrap="square" lIns="0" tIns="0" rIns="0" bIns="0" rtlCol="0">
            <a:spAutoFit/>
          </a:bodyPr>
          <a:lstStyle/>
          <a:p>
            <a:pPr algn="ctr"/>
            <a:r>
              <a:rPr lang="en-US" sz="1400" b="1" dirty="0">
                <a:solidFill>
                  <a:schemeClr val="bg1"/>
                </a:solidFill>
              </a:rPr>
              <a:t>$298</a:t>
            </a:r>
          </a:p>
        </p:txBody>
      </p:sp>
      <p:sp>
        <p:nvSpPr>
          <p:cNvPr id="19" name="TextBox 18">
            <a:extLst>
              <a:ext uri="{FF2B5EF4-FFF2-40B4-BE49-F238E27FC236}">
                <a16:creationId xmlns:a16="http://schemas.microsoft.com/office/drawing/2014/main" id="{4679DF29-9267-B72D-7E80-A8E986B07C45}"/>
              </a:ext>
            </a:extLst>
          </p:cNvPr>
          <p:cNvSpPr txBox="1"/>
          <p:nvPr/>
        </p:nvSpPr>
        <p:spPr>
          <a:xfrm>
            <a:off x="9829800" y="2924145"/>
            <a:ext cx="426720" cy="215444"/>
          </a:xfrm>
          <a:prstGeom prst="rect">
            <a:avLst/>
          </a:prstGeom>
          <a:solidFill>
            <a:srgbClr val="FFFFFF"/>
          </a:solidFill>
        </p:spPr>
        <p:txBody>
          <a:bodyPr wrap="square" lIns="0" tIns="0" rIns="0" bIns="0" rtlCol="0">
            <a:spAutoFit/>
          </a:bodyPr>
          <a:lstStyle/>
          <a:p>
            <a:pPr algn="ctr"/>
            <a:r>
              <a:rPr lang="en-US" sz="1400" b="1" dirty="0">
                <a:solidFill>
                  <a:schemeClr val="bg1"/>
                </a:solidFill>
              </a:rPr>
              <a:t>$314</a:t>
            </a:r>
          </a:p>
        </p:txBody>
      </p:sp>
    </p:spTree>
    <p:extLst>
      <p:ext uri="{BB962C8B-B14F-4D97-AF65-F5344CB8AC3E}">
        <p14:creationId xmlns:p14="http://schemas.microsoft.com/office/powerpoint/2010/main" val="117384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cstate="screen">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21" name="Rectangle 20">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92B17723-7FA5-BF60-F528-9FA1C12B6609}"/>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5400" dirty="0"/>
              <a:t>What drives customer needs?</a:t>
            </a:r>
          </a:p>
        </p:txBody>
      </p:sp>
      <p:sp>
        <p:nvSpPr>
          <p:cNvPr id="23" name="Rectangle 22">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graphicFrame>
        <p:nvGraphicFramePr>
          <p:cNvPr id="6" name="Content Placeholder 5">
            <a:extLst>
              <a:ext uri="{FF2B5EF4-FFF2-40B4-BE49-F238E27FC236}">
                <a16:creationId xmlns:a16="http://schemas.microsoft.com/office/drawing/2014/main" id="{CBEE56A7-9A9F-1BDC-5DEB-280845FA7776}"/>
              </a:ext>
            </a:extLst>
          </p:cNvPr>
          <p:cNvGraphicFramePr>
            <a:graphicFrameLocks noGrp="1"/>
          </p:cNvGraphicFramePr>
          <p:nvPr>
            <p:ph idx="1"/>
            <p:extLst>
              <p:ext uri="{D42A27DB-BD31-4B8C-83A1-F6EECF244321}">
                <p14:modId xmlns:p14="http://schemas.microsoft.com/office/powerpoint/2010/main" val="3831277360"/>
              </p:ext>
            </p:extLst>
          </p:nvPr>
        </p:nvGraphicFramePr>
        <p:xfrm>
          <a:off x="228600" y="-2"/>
          <a:ext cx="7574211" cy="68580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a:extLst>
              <a:ext uri="{FF2B5EF4-FFF2-40B4-BE49-F238E27FC236}">
                <a16:creationId xmlns:a16="http://schemas.microsoft.com/office/drawing/2014/main" id="{BF4C59A0-E50B-A76E-1B76-0C833851CAC1}"/>
              </a:ext>
            </a:extLst>
          </p:cNvPr>
          <p:cNvSpPr/>
          <p:nvPr/>
        </p:nvSpPr>
        <p:spPr>
          <a:xfrm>
            <a:off x="10437812" y="0"/>
            <a:ext cx="1293812" cy="1325882"/>
          </a:xfrm>
          <a:prstGeom prst="rect">
            <a:avLst/>
          </a:prstGeom>
          <a:solidFill>
            <a:srgbClr val="082967"/>
          </a:solidFill>
          <a:ln>
            <a:solidFill>
              <a:srgbClr val="0829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ABB97E-5587-891A-CC44-11FEBBFE8AF7}"/>
              </a:ext>
            </a:extLst>
          </p:cNvPr>
          <p:cNvSpPr txBox="1"/>
          <p:nvPr/>
        </p:nvSpPr>
        <p:spPr>
          <a:xfrm>
            <a:off x="8077200" y="6477000"/>
            <a:ext cx="4114800" cy="276999"/>
          </a:xfrm>
          <a:prstGeom prst="rect">
            <a:avLst/>
          </a:prstGeom>
          <a:noFill/>
        </p:spPr>
        <p:txBody>
          <a:bodyPr wrap="square" rtlCol="0">
            <a:spAutoFit/>
          </a:bodyPr>
          <a:lstStyle/>
          <a:p>
            <a:pPr algn="ctr"/>
            <a:r>
              <a:rPr lang="en-US" sz="1200" b="1" dirty="0">
                <a:latin typeface="Helvetica"/>
                <a:cs typeface="Helvetica"/>
              </a:rPr>
              <a:t>Source: Roger J. Best, Market Based Management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9CCA64-4A56-C51A-FBFF-78CB5C45E69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4C905ED-5AE9-3BD1-D53B-903453CE792F}"/>
              </a:ext>
            </a:extLst>
          </p:cNvPr>
          <p:cNvSpPr>
            <a:spLocks noGrp="1"/>
          </p:cNvSpPr>
          <p:nvPr>
            <p:ph type="title"/>
          </p:nvPr>
        </p:nvSpPr>
        <p:spPr>
          <a:xfrm>
            <a:off x="425450" y="711821"/>
            <a:ext cx="3517455" cy="4572000"/>
          </a:xfrm>
        </p:spPr>
        <p:txBody>
          <a:bodyPr vert="horz" lIns="91440" tIns="45720" rIns="91440" bIns="45720" rtlCol="0" anchor="ctr">
            <a:normAutofit/>
          </a:bodyPr>
          <a:lstStyle/>
          <a:p>
            <a:r>
              <a:rPr lang="en-US" sz="5400" dirty="0">
                <a:solidFill>
                  <a:srgbClr val="EBEBEB"/>
                </a:solidFill>
              </a:rPr>
              <a:t>What drives business customer needs?</a:t>
            </a:r>
          </a:p>
        </p:txBody>
      </p:sp>
      <p:sp>
        <p:nvSpPr>
          <p:cNvPr id="13" name="Freeform: Shape 12">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7" name="Rectangle 16">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Rectangle 6">
            <a:extLst>
              <a:ext uri="{FF2B5EF4-FFF2-40B4-BE49-F238E27FC236}">
                <a16:creationId xmlns:a16="http://schemas.microsoft.com/office/drawing/2014/main" id="{E7EFB6EC-7512-E326-AC7B-C4142C071A24}"/>
              </a:ext>
            </a:extLst>
          </p:cNvPr>
          <p:cNvSpPr/>
          <p:nvPr/>
        </p:nvSpPr>
        <p:spPr>
          <a:xfrm>
            <a:off x="9982200" y="-1"/>
            <a:ext cx="1447800" cy="13716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5">
            <a:extLst>
              <a:ext uri="{FF2B5EF4-FFF2-40B4-BE49-F238E27FC236}">
                <a16:creationId xmlns:a16="http://schemas.microsoft.com/office/drawing/2014/main" id="{8A543914-B763-A853-DE07-69C954ABFA1C}"/>
              </a:ext>
            </a:extLst>
          </p:cNvPr>
          <p:cNvGraphicFramePr>
            <a:graphicFrameLocks noGrp="1"/>
          </p:cNvGraphicFramePr>
          <p:nvPr>
            <p:ph idx="1"/>
            <p:extLst>
              <p:ext uri="{D42A27DB-BD31-4B8C-83A1-F6EECF244321}">
                <p14:modId xmlns:p14="http://schemas.microsoft.com/office/powerpoint/2010/main" val="2140970437"/>
              </p:ext>
            </p:extLst>
          </p:nvPr>
        </p:nvGraphicFramePr>
        <p:xfrm>
          <a:off x="3930650" y="0"/>
          <a:ext cx="803275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E1B707B7-6545-C589-1185-A49699D1145B}"/>
              </a:ext>
            </a:extLst>
          </p:cNvPr>
          <p:cNvSpPr txBox="1"/>
          <p:nvPr/>
        </p:nvSpPr>
        <p:spPr>
          <a:xfrm>
            <a:off x="76200" y="6504801"/>
            <a:ext cx="4114800" cy="276999"/>
          </a:xfrm>
          <a:prstGeom prst="rect">
            <a:avLst/>
          </a:prstGeom>
          <a:noFill/>
        </p:spPr>
        <p:txBody>
          <a:bodyPr wrap="square" rtlCol="0">
            <a:spAutoFit/>
          </a:bodyPr>
          <a:lstStyle/>
          <a:p>
            <a:pPr algn="ctr"/>
            <a:r>
              <a:rPr lang="en-US" sz="1200" b="1" dirty="0">
                <a:solidFill>
                  <a:schemeClr val="bg1"/>
                </a:solidFill>
                <a:latin typeface="Helvetica"/>
                <a:cs typeface="Helvetica"/>
              </a:rPr>
              <a:t>Source: Roger J. Best, Market Based Management</a:t>
            </a:r>
          </a:p>
        </p:txBody>
      </p:sp>
    </p:spTree>
    <p:extLst>
      <p:ext uri="{BB962C8B-B14F-4D97-AF65-F5344CB8AC3E}">
        <p14:creationId xmlns:p14="http://schemas.microsoft.com/office/powerpoint/2010/main" val="376769213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Picture 4" descr="People in clothing store">
            <a:extLst>
              <a:ext uri="{FF2B5EF4-FFF2-40B4-BE49-F238E27FC236}">
                <a16:creationId xmlns:a16="http://schemas.microsoft.com/office/drawing/2014/main" id="{26D2B475-38C1-D1F5-DA0D-A793106E83C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0" y="10"/>
            <a:ext cx="3047675" cy="3428529"/>
          </a:xfrm>
          <a:prstGeom prst="rect">
            <a:avLst/>
          </a:prstGeom>
        </p:spPr>
      </p:pic>
      <p:pic>
        <p:nvPicPr>
          <p:cNvPr id="19" name="Picture 18" descr="Woman holding tablet">
            <a:extLst>
              <a:ext uri="{FF2B5EF4-FFF2-40B4-BE49-F238E27FC236}">
                <a16:creationId xmlns:a16="http://schemas.microsoft.com/office/drawing/2014/main" id="{E6B58B69-2EB4-6634-9EFD-A403AC9E1DB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046715" y="10"/>
            <a:ext cx="3047695" cy="3428529"/>
          </a:xfrm>
          <a:prstGeom prst="rect">
            <a:avLst/>
          </a:prstGeom>
        </p:spPr>
      </p:pic>
      <p:pic>
        <p:nvPicPr>
          <p:cNvPr id="13" name="Picture 12" descr="Man using utensils behind coffee counter">
            <a:extLst>
              <a:ext uri="{FF2B5EF4-FFF2-40B4-BE49-F238E27FC236}">
                <a16:creationId xmlns:a16="http://schemas.microsoft.com/office/drawing/2014/main" id="{E036CA22-9BBF-08E4-0450-75B793A68924}"/>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0" y="3429000"/>
            <a:ext cx="6093127" cy="3429000"/>
          </a:xfrm>
          <a:prstGeom prst="rect">
            <a:avLst/>
          </a:prstGeom>
        </p:spPr>
      </p:pic>
      <p:pic>
        <p:nvPicPr>
          <p:cNvPr id="7" name="Picture 6" descr="Two people in store">
            <a:extLst>
              <a:ext uri="{FF2B5EF4-FFF2-40B4-BE49-F238E27FC236}">
                <a16:creationId xmlns:a16="http://schemas.microsoft.com/office/drawing/2014/main" id="{DC9D7869-4BD1-523C-6C8A-3F0BC72390C5}"/>
              </a:ext>
            </a:extLst>
          </p:cNvPr>
          <p:cNvPicPr>
            <a:picLocks noChangeAspect="1"/>
          </p:cNvPicPr>
          <p:nvPr/>
        </p:nvPicPr>
        <p:blipFill>
          <a:blip r:embed="rId7" cstate="screen">
            <a:extLst>
              <a:ext uri="{28A0092B-C50C-407E-A947-70E740481C1C}">
                <a14:useLocalDpi xmlns:a14="http://schemas.microsoft.com/office/drawing/2010/main"/>
              </a:ext>
            </a:extLst>
          </a:blip>
          <a:srcRect b="-1"/>
          <a:stretch>
            <a:fillRect/>
          </a:stretch>
        </p:blipFill>
        <p:spPr>
          <a:xfrm>
            <a:off x="6093147" y="10"/>
            <a:ext cx="6098853" cy="6857990"/>
          </a:xfrm>
          <a:prstGeom prst="rect">
            <a:avLst/>
          </a:prstGeom>
        </p:spPr>
      </p:pic>
      <p:sp>
        <p:nvSpPr>
          <p:cNvPr id="45" name="Rectangle 44">
            <a:extLst>
              <a:ext uri="{FF2B5EF4-FFF2-40B4-BE49-F238E27FC236}">
                <a16:creationId xmlns:a16="http://schemas.microsoft.com/office/drawing/2014/main" id="{C4F86E9D-AFAE-47A0-81E5-484D75678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163268" y="0"/>
            <a:ext cx="396034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BE959EBE-FA9D-4AB9-BEA6-DBBF1741D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163782" y="1295400"/>
            <a:ext cx="3961417"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E7CCF2-C24B-6E12-3519-FC75704AD707}"/>
              </a:ext>
            </a:extLst>
          </p:cNvPr>
          <p:cNvSpPr>
            <a:spLocks noGrp="1"/>
          </p:cNvSpPr>
          <p:nvPr>
            <p:ph type="title"/>
          </p:nvPr>
        </p:nvSpPr>
        <p:spPr>
          <a:xfrm>
            <a:off x="7159115" y="1295400"/>
            <a:ext cx="3964497" cy="1193074"/>
          </a:xfrm>
        </p:spPr>
        <p:txBody>
          <a:bodyPr anchor="b">
            <a:normAutofit/>
          </a:bodyPr>
          <a:lstStyle/>
          <a:p>
            <a:r>
              <a:rPr lang="en-US" sz="3600" b="1" dirty="0"/>
              <a:t>Customer Segmentation</a:t>
            </a:r>
          </a:p>
        </p:txBody>
      </p:sp>
      <p:cxnSp>
        <p:nvCxnSpPr>
          <p:cNvPr id="49" name="Straight Connector 48">
            <a:extLst>
              <a:ext uri="{FF2B5EF4-FFF2-40B4-BE49-F238E27FC236}">
                <a16:creationId xmlns:a16="http://schemas.microsoft.com/office/drawing/2014/main" id="{6C6DFE16-CD1A-40F7-A3A9-A21D053E84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9076"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BABEDBC-7204-47B9-BA01-EA86CFBBC0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29000"/>
            <a:ext cx="609314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103567B-1DEC-4A52-8DDA-D7F122CF4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324" y="-461"/>
            <a:ext cx="5250" cy="342946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696AADA-77BC-B4B4-15A9-3B9FFC93F41D}"/>
              </a:ext>
            </a:extLst>
          </p:cNvPr>
          <p:cNvSpPr>
            <a:spLocks noGrp="1"/>
          </p:cNvSpPr>
          <p:nvPr>
            <p:ph idx="1"/>
          </p:nvPr>
        </p:nvSpPr>
        <p:spPr>
          <a:xfrm>
            <a:off x="7342161" y="2730137"/>
            <a:ext cx="3584579" cy="3886200"/>
          </a:xfrm>
        </p:spPr>
        <p:txBody>
          <a:bodyPr>
            <a:normAutofit fontScale="92500"/>
          </a:bodyPr>
          <a:lstStyle/>
          <a:p>
            <a:pPr marL="0" indent="0">
              <a:buNone/>
            </a:pPr>
            <a:r>
              <a:rPr lang="en-US" sz="2800" dirty="0"/>
              <a:t>The process of dividing a customer base into smaller groups or segments based on shared characteristics such as lifestyle influences, usage behaviors, and demographics.</a:t>
            </a:r>
          </a:p>
        </p:txBody>
      </p:sp>
    </p:spTree>
    <p:extLst>
      <p:ext uri="{BB962C8B-B14F-4D97-AF65-F5344CB8AC3E}">
        <p14:creationId xmlns:p14="http://schemas.microsoft.com/office/powerpoint/2010/main" val="25672823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2381</TotalTime>
  <Words>1742</Words>
  <Application>Microsoft Macintosh PowerPoint</Application>
  <PresentationFormat>Widescreen</PresentationFormat>
  <Paragraphs>175</Paragraphs>
  <Slides>15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Helvetica</vt:lpstr>
      <vt:lpstr>Wingdings</vt:lpstr>
      <vt:lpstr>Wingdings 3</vt:lpstr>
      <vt:lpstr>Ion</vt:lpstr>
      <vt:lpstr>Customer and Market Segmentation</vt:lpstr>
      <vt:lpstr>Customer Needs &amp; Customer Identity  </vt:lpstr>
      <vt:lpstr>These questions don’t work because  they are Organization-centric</vt:lpstr>
      <vt:lpstr>Instead, we should ask these and shift to be more Customer-centric.</vt:lpstr>
      <vt:lpstr>PowerPoint Presentation</vt:lpstr>
      <vt:lpstr>Generational Differences Matter</vt:lpstr>
      <vt:lpstr>What drives customer needs?</vt:lpstr>
      <vt:lpstr>What drives business customer needs?</vt:lpstr>
      <vt:lpstr>Customer Segmentation</vt:lpstr>
      <vt:lpstr>PowerPoint Presentation</vt:lpstr>
      <vt:lpstr>Segmentation Strategies </vt:lpstr>
      <vt:lpstr>Customer Relationship Marketing</vt:lpstr>
      <vt:lpstr>Four Steps Critical to the Success of Customer Relationship Management</vt:lpstr>
      <vt:lpstr>What defines a customer segment?</vt:lpstr>
      <vt:lpstr>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Best</dc:creator>
  <cp:lastModifiedBy>Amanda R Smith</cp:lastModifiedBy>
  <cp:revision>162</cp:revision>
  <cp:lastPrinted>2013-02-04T18:06:52Z</cp:lastPrinted>
  <dcterms:created xsi:type="dcterms:W3CDTF">2012-02-19T16:07:11Z</dcterms:created>
  <dcterms:modified xsi:type="dcterms:W3CDTF">2026-01-19T17:48:41Z</dcterms:modified>
</cp:coreProperties>
</file>