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9" r:id="rId3"/>
    <p:sldId id="258" r:id="rId4"/>
    <p:sldId id="259" r:id="rId5"/>
    <p:sldId id="279" r:id="rId6"/>
    <p:sldId id="280" r:id="rId7"/>
    <p:sldId id="281" r:id="rId8"/>
    <p:sldId id="263" r:id="rId9"/>
    <p:sldId id="264" r:id="rId10"/>
    <p:sldId id="271" r:id="rId11"/>
    <p:sldId id="265" r:id="rId12"/>
    <p:sldId id="272" r:id="rId13"/>
    <p:sldId id="266" r:id="rId14"/>
    <p:sldId id="283" r:id="rId15"/>
    <p:sldId id="284" r:id="rId16"/>
    <p:sldId id="273" r:id="rId17"/>
    <p:sldId id="267" r:id="rId18"/>
    <p:sldId id="282" r:id="rId19"/>
    <p:sldId id="275" r:id="rId20"/>
    <p:sldId id="268" r:id="rId21"/>
    <p:sldId id="274" r:id="rId22"/>
    <p:sldId id="269" r:id="rId23"/>
    <p:sldId id="285" r:id="rId24"/>
    <p:sldId id="286" r:id="rId25"/>
    <p:sldId id="287" r:id="rId26"/>
    <p:sldId id="276" r:id="rId27"/>
    <p:sldId id="270" r:id="rId28"/>
    <p:sldId id="277" r:id="rId29"/>
    <p:sldId id="261" r:id="rId30"/>
    <p:sldId id="278" r:id="rId31"/>
    <p:sldId id="28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165D58-7282-4EA0-8B76-D216D9E7D33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164823-6FA8-47C6-80A8-F73F28AAF986}">
      <dgm:prSet phldrT="[Text]"/>
      <dgm:spPr/>
      <dgm:t>
        <a:bodyPr/>
        <a:lstStyle/>
        <a:p>
          <a:r>
            <a:rPr lang="en-US" dirty="0"/>
            <a:t>G2 Birth</a:t>
          </a:r>
        </a:p>
        <a:p>
          <a:r>
            <a:rPr lang="en-US" dirty="0"/>
            <a:t>G1 35 Years </a:t>
          </a:r>
        </a:p>
      </dgm:t>
    </dgm:pt>
    <dgm:pt modelId="{82D7799A-EFAF-4107-BF8D-42A3A5073070}" type="parTrans" cxnId="{4EAEFAD5-892A-4549-A6E9-1D6F8D2544C0}">
      <dgm:prSet/>
      <dgm:spPr/>
      <dgm:t>
        <a:bodyPr/>
        <a:lstStyle/>
        <a:p>
          <a:endParaRPr lang="en-US"/>
        </a:p>
      </dgm:t>
    </dgm:pt>
    <dgm:pt modelId="{EF3C7393-D067-4524-9EB4-C364364F6CD5}" type="sibTrans" cxnId="{4EAEFAD5-892A-4549-A6E9-1D6F8D2544C0}">
      <dgm:prSet/>
      <dgm:spPr/>
      <dgm:t>
        <a:bodyPr/>
        <a:lstStyle/>
        <a:p>
          <a:endParaRPr lang="en-US"/>
        </a:p>
      </dgm:t>
    </dgm:pt>
    <dgm:pt modelId="{67396EB1-9B1B-498F-9487-B25ED846F6E6}">
      <dgm:prSet phldrT="[Text]"/>
      <dgm:spPr/>
      <dgm:t>
        <a:bodyPr/>
        <a:lstStyle/>
        <a:p>
          <a:r>
            <a:rPr lang="en-US" dirty="0"/>
            <a:t>G2 10 years</a:t>
          </a:r>
        </a:p>
        <a:p>
          <a:r>
            <a:rPr lang="en-US" dirty="0"/>
            <a:t>G1 45 years</a:t>
          </a:r>
        </a:p>
      </dgm:t>
    </dgm:pt>
    <dgm:pt modelId="{E9E915C4-BDCF-4489-8681-355E931A8522}" type="parTrans" cxnId="{71025DD7-C4CF-416C-8B60-9214BD0FAD7C}">
      <dgm:prSet/>
      <dgm:spPr/>
      <dgm:t>
        <a:bodyPr/>
        <a:lstStyle/>
        <a:p>
          <a:endParaRPr lang="en-US"/>
        </a:p>
      </dgm:t>
    </dgm:pt>
    <dgm:pt modelId="{51F90992-270D-4B16-BB2D-4403DC57D5DC}" type="sibTrans" cxnId="{71025DD7-C4CF-416C-8B60-9214BD0FAD7C}">
      <dgm:prSet/>
      <dgm:spPr/>
      <dgm:t>
        <a:bodyPr/>
        <a:lstStyle/>
        <a:p>
          <a:endParaRPr lang="en-US"/>
        </a:p>
      </dgm:t>
    </dgm:pt>
    <dgm:pt modelId="{9ECAB47A-062F-4A2B-97CD-757C49FFFD11}">
      <dgm:prSet phldrT="[Text]"/>
      <dgm:spPr/>
      <dgm:t>
        <a:bodyPr/>
        <a:lstStyle/>
        <a:p>
          <a:r>
            <a:rPr lang="en-US" dirty="0"/>
            <a:t>G2 17 years</a:t>
          </a:r>
        </a:p>
        <a:p>
          <a:r>
            <a:rPr lang="en-US" dirty="0"/>
            <a:t>G1 52 years</a:t>
          </a:r>
        </a:p>
      </dgm:t>
    </dgm:pt>
    <dgm:pt modelId="{809CE61D-AB13-4DDD-8CB0-F3B2E9858F15}" type="parTrans" cxnId="{A33799DD-E53A-4656-AF85-349D59BC5A79}">
      <dgm:prSet/>
      <dgm:spPr/>
      <dgm:t>
        <a:bodyPr/>
        <a:lstStyle/>
        <a:p>
          <a:endParaRPr lang="en-US"/>
        </a:p>
      </dgm:t>
    </dgm:pt>
    <dgm:pt modelId="{0EEFD1C5-08B0-4493-92ED-346A61E0FA39}" type="sibTrans" cxnId="{A33799DD-E53A-4656-AF85-349D59BC5A79}">
      <dgm:prSet/>
      <dgm:spPr/>
      <dgm:t>
        <a:bodyPr/>
        <a:lstStyle/>
        <a:p>
          <a:endParaRPr lang="en-US"/>
        </a:p>
      </dgm:t>
    </dgm:pt>
    <dgm:pt modelId="{19EDDF2E-A36D-4F1D-92C2-D040570515DF}">
      <dgm:prSet/>
      <dgm:spPr/>
      <dgm:t>
        <a:bodyPr/>
        <a:lstStyle/>
        <a:p>
          <a:r>
            <a:rPr lang="en-US" dirty="0"/>
            <a:t>G2 22 years</a:t>
          </a:r>
        </a:p>
        <a:p>
          <a:r>
            <a:rPr lang="en-US" dirty="0"/>
            <a:t>G1 57 years</a:t>
          </a:r>
        </a:p>
      </dgm:t>
    </dgm:pt>
    <dgm:pt modelId="{0C7438ED-41A6-42A0-8C7C-5E84C2A66215}" type="parTrans" cxnId="{A4957D22-60EE-4E29-A0D0-0AC88735E893}">
      <dgm:prSet/>
      <dgm:spPr/>
      <dgm:t>
        <a:bodyPr/>
        <a:lstStyle/>
        <a:p>
          <a:endParaRPr lang="en-US"/>
        </a:p>
      </dgm:t>
    </dgm:pt>
    <dgm:pt modelId="{31013F7E-1D8F-4F3A-993C-99847FBED47F}" type="sibTrans" cxnId="{A4957D22-60EE-4E29-A0D0-0AC88735E893}">
      <dgm:prSet/>
      <dgm:spPr/>
      <dgm:t>
        <a:bodyPr/>
        <a:lstStyle/>
        <a:p>
          <a:endParaRPr lang="en-US"/>
        </a:p>
      </dgm:t>
    </dgm:pt>
    <dgm:pt modelId="{0C0D4590-4538-464F-81A0-AE071F35F4A5}">
      <dgm:prSet/>
      <dgm:spPr/>
      <dgm:t>
        <a:bodyPr/>
        <a:lstStyle/>
        <a:p>
          <a:r>
            <a:rPr lang="en-US" dirty="0"/>
            <a:t>G2 25 years</a:t>
          </a:r>
        </a:p>
        <a:p>
          <a:r>
            <a:rPr lang="en-US" dirty="0"/>
            <a:t>G1 60 years</a:t>
          </a:r>
        </a:p>
      </dgm:t>
    </dgm:pt>
    <dgm:pt modelId="{C966DFA0-1464-4E9F-8BBD-25DECC5FB4CB}" type="parTrans" cxnId="{4FF7A0F2-580A-4377-952D-43627B3E849E}">
      <dgm:prSet/>
      <dgm:spPr/>
      <dgm:t>
        <a:bodyPr/>
        <a:lstStyle/>
        <a:p>
          <a:endParaRPr lang="en-US"/>
        </a:p>
      </dgm:t>
    </dgm:pt>
    <dgm:pt modelId="{371E0D59-E1F6-4369-95E1-8E8B9E2B2611}" type="sibTrans" cxnId="{4FF7A0F2-580A-4377-952D-43627B3E849E}">
      <dgm:prSet/>
      <dgm:spPr/>
      <dgm:t>
        <a:bodyPr/>
        <a:lstStyle/>
        <a:p>
          <a:endParaRPr lang="en-US"/>
        </a:p>
      </dgm:t>
    </dgm:pt>
    <dgm:pt modelId="{B5A36A84-02FB-4E5D-912C-62EB9C6CD3E1}">
      <dgm:prSet/>
      <dgm:spPr/>
      <dgm:t>
        <a:bodyPr/>
        <a:lstStyle/>
        <a:p>
          <a:r>
            <a:rPr lang="en-US" dirty="0"/>
            <a:t>G2 30 years</a:t>
          </a:r>
        </a:p>
        <a:p>
          <a:r>
            <a:rPr lang="en-US" dirty="0"/>
            <a:t>G1 65 years </a:t>
          </a:r>
        </a:p>
      </dgm:t>
    </dgm:pt>
    <dgm:pt modelId="{EF0B4B3E-F8F1-45A7-A821-45D0C8E42DE5}" type="parTrans" cxnId="{9A3C7375-0FE2-4CFB-934D-475F6B60F950}">
      <dgm:prSet/>
      <dgm:spPr/>
      <dgm:t>
        <a:bodyPr/>
        <a:lstStyle/>
        <a:p>
          <a:endParaRPr lang="en-US"/>
        </a:p>
      </dgm:t>
    </dgm:pt>
    <dgm:pt modelId="{4E026107-5EE3-403E-9E0D-3D3E1B7B75B3}" type="sibTrans" cxnId="{9A3C7375-0FE2-4CFB-934D-475F6B60F950}">
      <dgm:prSet/>
      <dgm:spPr/>
      <dgm:t>
        <a:bodyPr/>
        <a:lstStyle/>
        <a:p>
          <a:endParaRPr lang="en-US"/>
        </a:p>
      </dgm:t>
    </dgm:pt>
    <dgm:pt modelId="{3E687600-2C90-4631-BF8F-4F0AB0AC6DCE}">
      <dgm:prSet/>
      <dgm:spPr/>
      <dgm:t>
        <a:bodyPr/>
        <a:lstStyle/>
        <a:p>
          <a:r>
            <a:rPr lang="en-US" dirty="0"/>
            <a:t>G2 35 years</a:t>
          </a:r>
        </a:p>
        <a:p>
          <a:r>
            <a:rPr lang="en-US" dirty="0"/>
            <a:t>G1 70 years</a:t>
          </a:r>
        </a:p>
      </dgm:t>
    </dgm:pt>
    <dgm:pt modelId="{4B117A68-28C0-492D-8BB3-A7317FE206BC}" type="parTrans" cxnId="{705161E6-5977-49D4-AD16-8A88722EB633}">
      <dgm:prSet/>
      <dgm:spPr/>
      <dgm:t>
        <a:bodyPr/>
        <a:lstStyle/>
        <a:p>
          <a:endParaRPr lang="en-US"/>
        </a:p>
      </dgm:t>
    </dgm:pt>
    <dgm:pt modelId="{B4927CF0-33B3-4932-B2F0-166F721159B8}" type="sibTrans" cxnId="{705161E6-5977-49D4-AD16-8A88722EB633}">
      <dgm:prSet/>
      <dgm:spPr/>
      <dgm:t>
        <a:bodyPr/>
        <a:lstStyle/>
        <a:p>
          <a:endParaRPr lang="en-US"/>
        </a:p>
      </dgm:t>
    </dgm:pt>
    <dgm:pt modelId="{4E920F80-323F-4E2D-86EB-45A841A94798}" type="pres">
      <dgm:prSet presAssocID="{30165D58-7282-4EA0-8B76-D216D9E7D33C}" presName="Name0" presStyleCnt="0">
        <dgm:presLayoutVars>
          <dgm:dir/>
          <dgm:animLvl val="lvl"/>
          <dgm:resizeHandles val="exact"/>
        </dgm:presLayoutVars>
      </dgm:prSet>
      <dgm:spPr/>
    </dgm:pt>
    <dgm:pt modelId="{0AC7D5AE-3980-4CFC-B3AF-06E3E48AE075}" type="pres">
      <dgm:prSet presAssocID="{61164823-6FA8-47C6-80A8-F73F28AAF986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8A5993ED-CB65-4BBF-BDEA-EE16C723A96F}" type="pres">
      <dgm:prSet presAssocID="{EF3C7393-D067-4524-9EB4-C364364F6CD5}" presName="parTxOnlySpace" presStyleCnt="0"/>
      <dgm:spPr/>
    </dgm:pt>
    <dgm:pt modelId="{165E0F58-471E-44DA-97BF-A8EE05874318}" type="pres">
      <dgm:prSet presAssocID="{67396EB1-9B1B-498F-9487-B25ED846F6E6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3506274F-B008-49FB-9753-D1E8B6C94187}" type="pres">
      <dgm:prSet presAssocID="{51F90992-270D-4B16-BB2D-4403DC57D5DC}" presName="parTxOnlySpace" presStyleCnt="0"/>
      <dgm:spPr/>
    </dgm:pt>
    <dgm:pt modelId="{9B901826-2099-47A8-BEF7-C4335264E8EE}" type="pres">
      <dgm:prSet presAssocID="{9ECAB47A-062F-4A2B-97CD-757C49FFFD11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B91514AA-61A9-4E96-986F-5B027BFF09EF}" type="pres">
      <dgm:prSet presAssocID="{0EEFD1C5-08B0-4493-92ED-346A61E0FA39}" presName="parTxOnlySpace" presStyleCnt="0"/>
      <dgm:spPr/>
    </dgm:pt>
    <dgm:pt modelId="{54A459EC-36AB-4F7D-A5F9-D760CA5B7713}" type="pres">
      <dgm:prSet presAssocID="{19EDDF2E-A36D-4F1D-92C2-D040570515DF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6643E5D9-9A71-4EB0-B417-81E7AB903A5D}" type="pres">
      <dgm:prSet presAssocID="{31013F7E-1D8F-4F3A-993C-99847FBED47F}" presName="parTxOnlySpace" presStyleCnt="0"/>
      <dgm:spPr/>
    </dgm:pt>
    <dgm:pt modelId="{E5FE8E72-78F9-47A2-A6CE-2DA6D0BB11C8}" type="pres">
      <dgm:prSet presAssocID="{0C0D4590-4538-464F-81A0-AE071F35F4A5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C8CC26E5-38E1-479F-8A4E-9975A6B15D98}" type="pres">
      <dgm:prSet presAssocID="{371E0D59-E1F6-4369-95E1-8E8B9E2B2611}" presName="parTxOnlySpace" presStyleCnt="0"/>
      <dgm:spPr/>
    </dgm:pt>
    <dgm:pt modelId="{E7B704B7-B308-4E88-BA47-12795C680B4E}" type="pres">
      <dgm:prSet presAssocID="{B5A36A84-02FB-4E5D-912C-62EB9C6CD3E1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EA95EB07-AC7F-491F-9D57-715A31D57BF7}" type="pres">
      <dgm:prSet presAssocID="{4E026107-5EE3-403E-9E0D-3D3E1B7B75B3}" presName="parTxOnlySpace" presStyleCnt="0"/>
      <dgm:spPr/>
    </dgm:pt>
    <dgm:pt modelId="{26290217-8E52-4148-A638-F9EED60B5999}" type="pres">
      <dgm:prSet presAssocID="{3E687600-2C90-4631-BF8F-4F0AB0AC6DCE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85DDC504-9538-4D77-AF63-0B5C3FB35A61}" type="presOf" srcId="{9ECAB47A-062F-4A2B-97CD-757C49FFFD11}" destId="{9B901826-2099-47A8-BEF7-C4335264E8EE}" srcOrd="0" destOrd="0" presId="urn:microsoft.com/office/officeart/2005/8/layout/chevron1"/>
    <dgm:cxn modelId="{A4957D22-60EE-4E29-A0D0-0AC88735E893}" srcId="{30165D58-7282-4EA0-8B76-D216D9E7D33C}" destId="{19EDDF2E-A36D-4F1D-92C2-D040570515DF}" srcOrd="3" destOrd="0" parTransId="{0C7438ED-41A6-42A0-8C7C-5E84C2A66215}" sibTransId="{31013F7E-1D8F-4F3A-993C-99847FBED47F}"/>
    <dgm:cxn modelId="{9A3C7375-0FE2-4CFB-934D-475F6B60F950}" srcId="{30165D58-7282-4EA0-8B76-D216D9E7D33C}" destId="{B5A36A84-02FB-4E5D-912C-62EB9C6CD3E1}" srcOrd="5" destOrd="0" parTransId="{EF0B4B3E-F8F1-45A7-A821-45D0C8E42DE5}" sibTransId="{4E026107-5EE3-403E-9E0D-3D3E1B7B75B3}"/>
    <dgm:cxn modelId="{A46B9E90-E469-4F4C-82E1-6FB267120498}" type="presOf" srcId="{61164823-6FA8-47C6-80A8-F73F28AAF986}" destId="{0AC7D5AE-3980-4CFC-B3AF-06E3E48AE075}" srcOrd="0" destOrd="0" presId="urn:microsoft.com/office/officeart/2005/8/layout/chevron1"/>
    <dgm:cxn modelId="{5E18F593-894D-4A51-A14F-36CCB097FCBF}" type="presOf" srcId="{B5A36A84-02FB-4E5D-912C-62EB9C6CD3E1}" destId="{E7B704B7-B308-4E88-BA47-12795C680B4E}" srcOrd="0" destOrd="0" presId="urn:microsoft.com/office/officeart/2005/8/layout/chevron1"/>
    <dgm:cxn modelId="{FA73A19E-D3BE-45C3-BBE8-7AAC2519E83E}" type="presOf" srcId="{0C0D4590-4538-464F-81A0-AE071F35F4A5}" destId="{E5FE8E72-78F9-47A2-A6CE-2DA6D0BB11C8}" srcOrd="0" destOrd="0" presId="urn:microsoft.com/office/officeart/2005/8/layout/chevron1"/>
    <dgm:cxn modelId="{7DCEB2C6-3956-4756-9879-243D1D0CDBB5}" type="presOf" srcId="{19EDDF2E-A36D-4F1D-92C2-D040570515DF}" destId="{54A459EC-36AB-4F7D-A5F9-D760CA5B7713}" srcOrd="0" destOrd="0" presId="urn:microsoft.com/office/officeart/2005/8/layout/chevron1"/>
    <dgm:cxn modelId="{551B53D1-2A2F-4AE4-8E51-FC92EB5F267C}" type="presOf" srcId="{30165D58-7282-4EA0-8B76-D216D9E7D33C}" destId="{4E920F80-323F-4E2D-86EB-45A841A94798}" srcOrd="0" destOrd="0" presId="urn:microsoft.com/office/officeart/2005/8/layout/chevron1"/>
    <dgm:cxn modelId="{268D50D3-C0D5-4840-9AE2-6AA068FB620D}" type="presOf" srcId="{3E687600-2C90-4631-BF8F-4F0AB0AC6DCE}" destId="{26290217-8E52-4148-A638-F9EED60B5999}" srcOrd="0" destOrd="0" presId="urn:microsoft.com/office/officeart/2005/8/layout/chevron1"/>
    <dgm:cxn modelId="{4EAEFAD5-892A-4549-A6E9-1D6F8D2544C0}" srcId="{30165D58-7282-4EA0-8B76-D216D9E7D33C}" destId="{61164823-6FA8-47C6-80A8-F73F28AAF986}" srcOrd="0" destOrd="0" parTransId="{82D7799A-EFAF-4107-BF8D-42A3A5073070}" sibTransId="{EF3C7393-D067-4524-9EB4-C364364F6CD5}"/>
    <dgm:cxn modelId="{71025DD7-C4CF-416C-8B60-9214BD0FAD7C}" srcId="{30165D58-7282-4EA0-8B76-D216D9E7D33C}" destId="{67396EB1-9B1B-498F-9487-B25ED846F6E6}" srcOrd="1" destOrd="0" parTransId="{E9E915C4-BDCF-4489-8681-355E931A8522}" sibTransId="{51F90992-270D-4B16-BB2D-4403DC57D5DC}"/>
    <dgm:cxn modelId="{A33799DD-E53A-4656-AF85-349D59BC5A79}" srcId="{30165D58-7282-4EA0-8B76-D216D9E7D33C}" destId="{9ECAB47A-062F-4A2B-97CD-757C49FFFD11}" srcOrd="2" destOrd="0" parTransId="{809CE61D-AB13-4DDD-8CB0-F3B2E9858F15}" sibTransId="{0EEFD1C5-08B0-4493-92ED-346A61E0FA39}"/>
    <dgm:cxn modelId="{705161E6-5977-49D4-AD16-8A88722EB633}" srcId="{30165D58-7282-4EA0-8B76-D216D9E7D33C}" destId="{3E687600-2C90-4631-BF8F-4F0AB0AC6DCE}" srcOrd="6" destOrd="0" parTransId="{4B117A68-28C0-492D-8BB3-A7317FE206BC}" sibTransId="{B4927CF0-33B3-4932-B2F0-166F721159B8}"/>
    <dgm:cxn modelId="{4FF7A0F2-580A-4377-952D-43627B3E849E}" srcId="{30165D58-7282-4EA0-8B76-D216D9E7D33C}" destId="{0C0D4590-4538-464F-81A0-AE071F35F4A5}" srcOrd="4" destOrd="0" parTransId="{C966DFA0-1464-4E9F-8BBD-25DECC5FB4CB}" sibTransId="{371E0D59-E1F6-4369-95E1-8E8B9E2B2611}"/>
    <dgm:cxn modelId="{ECB963F5-A3C7-4924-83B6-FE36818A698F}" type="presOf" srcId="{67396EB1-9B1B-498F-9487-B25ED846F6E6}" destId="{165E0F58-471E-44DA-97BF-A8EE05874318}" srcOrd="0" destOrd="0" presId="urn:microsoft.com/office/officeart/2005/8/layout/chevron1"/>
    <dgm:cxn modelId="{12442212-DE6B-4B99-9F6B-19AB31930320}" type="presParOf" srcId="{4E920F80-323F-4E2D-86EB-45A841A94798}" destId="{0AC7D5AE-3980-4CFC-B3AF-06E3E48AE075}" srcOrd="0" destOrd="0" presId="urn:microsoft.com/office/officeart/2005/8/layout/chevron1"/>
    <dgm:cxn modelId="{286F9605-47F0-4DFC-AABF-419D7234A7A8}" type="presParOf" srcId="{4E920F80-323F-4E2D-86EB-45A841A94798}" destId="{8A5993ED-CB65-4BBF-BDEA-EE16C723A96F}" srcOrd="1" destOrd="0" presId="urn:microsoft.com/office/officeart/2005/8/layout/chevron1"/>
    <dgm:cxn modelId="{ACD0E6BA-2C0D-4C73-93CD-2A077D11CD26}" type="presParOf" srcId="{4E920F80-323F-4E2D-86EB-45A841A94798}" destId="{165E0F58-471E-44DA-97BF-A8EE05874318}" srcOrd="2" destOrd="0" presId="urn:microsoft.com/office/officeart/2005/8/layout/chevron1"/>
    <dgm:cxn modelId="{C6D97B51-D342-4D0B-AA5C-8A3B7603AAD9}" type="presParOf" srcId="{4E920F80-323F-4E2D-86EB-45A841A94798}" destId="{3506274F-B008-49FB-9753-D1E8B6C94187}" srcOrd="3" destOrd="0" presId="urn:microsoft.com/office/officeart/2005/8/layout/chevron1"/>
    <dgm:cxn modelId="{B5D63C76-2E25-4707-B117-369493F2F421}" type="presParOf" srcId="{4E920F80-323F-4E2D-86EB-45A841A94798}" destId="{9B901826-2099-47A8-BEF7-C4335264E8EE}" srcOrd="4" destOrd="0" presId="urn:microsoft.com/office/officeart/2005/8/layout/chevron1"/>
    <dgm:cxn modelId="{423913B6-213A-41AE-8490-1DA424D73967}" type="presParOf" srcId="{4E920F80-323F-4E2D-86EB-45A841A94798}" destId="{B91514AA-61A9-4E96-986F-5B027BFF09EF}" srcOrd="5" destOrd="0" presId="urn:microsoft.com/office/officeart/2005/8/layout/chevron1"/>
    <dgm:cxn modelId="{910363EF-D05B-45D2-8EF6-9C91445885AA}" type="presParOf" srcId="{4E920F80-323F-4E2D-86EB-45A841A94798}" destId="{54A459EC-36AB-4F7D-A5F9-D760CA5B7713}" srcOrd="6" destOrd="0" presId="urn:microsoft.com/office/officeart/2005/8/layout/chevron1"/>
    <dgm:cxn modelId="{260C953C-3C0E-4C8A-9D47-F51FA6BBDEBD}" type="presParOf" srcId="{4E920F80-323F-4E2D-86EB-45A841A94798}" destId="{6643E5D9-9A71-4EB0-B417-81E7AB903A5D}" srcOrd="7" destOrd="0" presId="urn:microsoft.com/office/officeart/2005/8/layout/chevron1"/>
    <dgm:cxn modelId="{9A675BE3-1CA7-4373-BD74-2CF4100E1654}" type="presParOf" srcId="{4E920F80-323F-4E2D-86EB-45A841A94798}" destId="{E5FE8E72-78F9-47A2-A6CE-2DA6D0BB11C8}" srcOrd="8" destOrd="0" presId="urn:microsoft.com/office/officeart/2005/8/layout/chevron1"/>
    <dgm:cxn modelId="{6AD3F186-FD61-45A8-A3DF-D93137069D25}" type="presParOf" srcId="{4E920F80-323F-4E2D-86EB-45A841A94798}" destId="{C8CC26E5-38E1-479F-8A4E-9975A6B15D98}" srcOrd="9" destOrd="0" presId="urn:microsoft.com/office/officeart/2005/8/layout/chevron1"/>
    <dgm:cxn modelId="{1E77AF8E-DB7A-40EF-A093-810587F4DC20}" type="presParOf" srcId="{4E920F80-323F-4E2D-86EB-45A841A94798}" destId="{E7B704B7-B308-4E88-BA47-12795C680B4E}" srcOrd="10" destOrd="0" presId="urn:microsoft.com/office/officeart/2005/8/layout/chevron1"/>
    <dgm:cxn modelId="{110AD01C-ECE3-4765-9307-13CC01718955}" type="presParOf" srcId="{4E920F80-323F-4E2D-86EB-45A841A94798}" destId="{EA95EB07-AC7F-491F-9D57-715A31D57BF7}" srcOrd="11" destOrd="0" presId="urn:microsoft.com/office/officeart/2005/8/layout/chevron1"/>
    <dgm:cxn modelId="{3DEDB7F1-98C8-425B-A1E8-4C5861344CC1}" type="presParOf" srcId="{4E920F80-323F-4E2D-86EB-45A841A94798}" destId="{26290217-8E52-4148-A638-F9EED60B5999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48FB54-4803-4FEC-BCCF-B5D3739438FC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16DE1AC-B45A-4B3B-B59F-EE8B702B2878}">
      <dgm:prSet/>
      <dgm:spPr/>
      <dgm:t>
        <a:bodyPr/>
        <a:lstStyle/>
        <a:p>
          <a:r>
            <a:rPr lang="en-US"/>
            <a:t>Core Leadership and Strategy</a:t>
          </a:r>
        </a:p>
      </dgm:t>
    </dgm:pt>
    <dgm:pt modelId="{D04BB065-3B1F-47A1-B3E4-821E4B392521}" type="parTrans" cxnId="{1601F35B-674E-41D5-8F52-98E283B38F3C}">
      <dgm:prSet/>
      <dgm:spPr/>
      <dgm:t>
        <a:bodyPr/>
        <a:lstStyle/>
        <a:p>
          <a:endParaRPr lang="en-US"/>
        </a:p>
      </dgm:t>
    </dgm:pt>
    <dgm:pt modelId="{01E10C47-23EE-432A-A444-FD84EB0DCB12}" type="sibTrans" cxnId="{1601F35B-674E-41D5-8F52-98E283B38F3C}">
      <dgm:prSet/>
      <dgm:spPr/>
      <dgm:t>
        <a:bodyPr/>
        <a:lstStyle/>
        <a:p>
          <a:endParaRPr lang="en-US"/>
        </a:p>
      </dgm:t>
    </dgm:pt>
    <dgm:pt modelId="{CFFBEF09-45B9-45BE-A896-9DDD64C2B384}">
      <dgm:prSet/>
      <dgm:spPr/>
      <dgm:t>
        <a:bodyPr/>
        <a:lstStyle/>
        <a:p>
          <a:r>
            <a:rPr lang="en-US"/>
            <a:t>Defining Mission</a:t>
          </a:r>
        </a:p>
      </dgm:t>
    </dgm:pt>
    <dgm:pt modelId="{23F72668-BFAF-4FD9-AF12-505E1C5ADFD8}" type="parTrans" cxnId="{E78217E8-4F20-4990-9545-D8CC99EC25AB}">
      <dgm:prSet/>
      <dgm:spPr/>
      <dgm:t>
        <a:bodyPr/>
        <a:lstStyle/>
        <a:p>
          <a:endParaRPr lang="en-US"/>
        </a:p>
      </dgm:t>
    </dgm:pt>
    <dgm:pt modelId="{A581C25E-E5A1-4FE6-9B51-054B5CD8ABBD}" type="sibTrans" cxnId="{E78217E8-4F20-4990-9545-D8CC99EC25AB}">
      <dgm:prSet/>
      <dgm:spPr/>
      <dgm:t>
        <a:bodyPr/>
        <a:lstStyle/>
        <a:p>
          <a:endParaRPr lang="en-US"/>
        </a:p>
      </dgm:t>
    </dgm:pt>
    <dgm:pt modelId="{875905B5-CAB6-4F1C-A2B7-5828878DBE98}">
      <dgm:prSet/>
      <dgm:spPr/>
      <dgm:t>
        <a:bodyPr/>
        <a:lstStyle/>
        <a:p>
          <a:r>
            <a:rPr lang="en-US"/>
            <a:t>Financial Management and Decision Making</a:t>
          </a:r>
        </a:p>
      </dgm:t>
    </dgm:pt>
    <dgm:pt modelId="{F5CCCACA-D114-4210-BE8D-2A91D389F9B7}" type="parTrans" cxnId="{1F0E4EE2-FECC-430D-ABD1-FA8683D028EB}">
      <dgm:prSet/>
      <dgm:spPr/>
      <dgm:t>
        <a:bodyPr/>
        <a:lstStyle/>
        <a:p>
          <a:endParaRPr lang="en-US"/>
        </a:p>
      </dgm:t>
    </dgm:pt>
    <dgm:pt modelId="{CAF2004C-EDA3-4188-B61A-10947E27025D}" type="sibTrans" cxnId="{1F0E4EE2-FECC-430D-ABD1-FA8683D028EB}">
      <dgm:prSet/>
      <dgm:spPr/>
      <dgm:t>
        <a:bodyPr/>
        <a:lstStyle/>
        <a:p>
          <a:endParaRPr lang="en-US"/>
        </a:p>
      </dgm:t>
    </dgm:pt>
    <dgm:pt modelId="{B5A596AB-7677-4A0F-97A8-8CE39794EA90}">
      <dgm:prSet/>
      <dgm:spPr/>
      <dgm:t>
        <a:bodyPr/>
        <a:lstStyle/>
        <a:p>
          <a:r>
            <a:rPr lang="en-US"/>
            <a:t>Strategy Creation</a:t>
          </a:r>
        </a:p>
      </dgm:t>
    </dgm:pt>
    <dgm:pt modelId="{C0DD72FB-EEB8-430F-B993-01A28FC61B20}" type="parTrans" cxnId="{B047F08F-8F4E-4DB1-8930-A3EC84343266}">
      <dgm:prSet/>
      <dgm:spPr/>
      <dgm:t>
        <a:bodyPr/>
        <a:lstStyle/>
        <a:p>
          <a:endParaRPr lang="en-US"/>
        </a:p>
      </dgm:t>
    </dgm:pt>
    <dgm:pt modelId="{416E5777-164A-45B7-877A-8BD39BFB9FA9}" type="sibTrans" cxnId="{B047F08F-8F4E-4DB1-8930-A3EC84343266}">
      <dgm:prSet/>
      <dgm:spPr/>
      <dgm:t>
        <a:bodyPr/>
        <a:lstStyle/>
        <a:p>
          <a:endParaRPr lang="en-US"/>
        </a:p>
      </dgm:t>
    </dgm:pt>
    <dgm:pt modelId="{5A75AD2E-BDDC-4CD8-98A0-F240FC44FAE5}">
      <dgm:prSet/>
      <dgm:spPr/>
      <dgm:t>
        <a:bodyPr/>
        <a:lstStyle/>
        <a:p>
          <a:r>
            <a:rPr lang="en-US"/>
            <a:t>Business Modeling</a:t>
          </a:r>
        </a:p>
      </dgm:t>
    </dgm:pt>
    <dgm:pt modelId="{68AB95C4-D089-4718-9616-776B0C32FCE8}" type="parTrans" cxnId="{02A292C5-9AD4-46ED-AABE-DC1B007D9A67}">
      <dgm:prSet/>
      <dgm:spPr/>
      <dgm:t>
        <a:bodyPr/>
        <a:lstStyle/>
        <a:p>
          <a:endParaRPr lang="en-US"/>
        </a:p>
      </dgm:t>
    </dgm:pt>
    <dgm:pt modelId="{80F605EF-928B-4218-8087-0F1CC2966DC3}" type="sibTrans" cxnId="{02A292C5-9AD4-46ED-AABE-DC1B007D9A67}">
      <dgm:prSet/>
      <dgm:spPr/>
      <dgm:t>
        <a:bodyPr/>
        <a:lstStyle/>
        <a:p>
          <a:endParaRPr lang="en-US"/>
        </a:p>
      </dgm:t>
    </dgm:pt>
    <dgm:pt modelId="{CA9FB4BA-9D53-4AC6-901E-3825B5649270}">
      <dgm:prSet/>
      <dgm:spPr/>
      <dgm:t>
        <a:bodyPr/>
        <a:lstStyle/>
        <a:p>
          <a:r>
            <a:rPr lang="en-US"/>
            <a:t>Market Forecasting</a:t>
          </a:r>
        </a:p>
      </dgm:t>
    </dgm:pt>
    <dgm:pt modelId="{07C2920A-44F7-4D63-B8F2-5C153358E010}" type="parTrans" cxnId="{32E04DD4-C84F-4FAE-8054-CC6BB5F9476A}">
      <dgm:prSet/>
      <dgm:spPr/>
      <dgm:t>
        <a:bodyPr/>
        <a:lstStyle/>
        <a:p>
          <a:endParaRPr lang="en-US"/>
        </a:p>
      </dgm:t>
    </dgm:pt>
    <dgm:pt modelId="{731CFD91-FFE6-497C-AF72-4E16CAD09678}" type="sibTrans" cxnId="{32E04DD4-C84F-4FAE-8054-CC6BB5F9476A}">
      <dgm:prSet/>
      <dgm:spPr/>
      <dgm:t>
        <a:bodyPr/>
        <a:lstStyle/>
        <a:p>
          <a:endParaRPr lang="en-US"/>
        </a:p>
      </dgm:t>
    </dgm:pt>
    <dgm:pt modelId="{688FA2BD-3BDB-42CA-A662-B5117597B0C4}">
      <dgm:prSet/>
      <dgm:spPr/>
      <dgm:t>
        <a:bodyPr/>
        <a:lstStyle/>
        <a:p>
          <a:r>
            <a:rPr lang="en-US"/>
            <a:t>Building Culture</a:t>
          </a:r>
        </a:p>
      </dgm:t>
    </dgm:pt>
    <dgm:pt modelId="{D7C9F026-EDF2-4FD6-926A-B3D8508FFF81}" type="parTrans" cxnId="{868AF12D-0049-4B25-938C-E68C0AAAC6B9}">
      <dgm:prSet/>
      <dgm:spPr/>
      <dgm:t>
        <a:bodyPr/>
        <a:lstStyle/>
        <a:p>
          <a:endParaRPr lang="en-US"/>
        </a:p>
      </dgm:t>
    </dgm:pt>
    <dgm:pt modelId="{D8B27626-CC5F-4205-B48F-2551029BB477}" type="sibTrans" cxnId="{868AF12D-0049-4B25-938C-E68C0AAAC6B9}">
      <dgm:prSet/>
      <dgm:spPr/>
      <dgm:t>
        <a:bodyPr/>
        <a:lstStyle/>
        <a:p>
          <a:endParaRPr lang="en-US"/>
        </a:p>
      </dgm:t>
    </dgm:pt>
    <dgm:pt modelId="{6F989D9F-C70E-427A-A049-5ED59AECD1F6}">
      <dgm:prSet/>
      <dgm:spPr/>
      <dgm:t>
        <a:bodyPr/>
        <a:lstStyle/>
        <a:p>
          <a:r>
            <a:rPr lang="en-US"/>
            <a:t>Management Skills</a:t>
          </a:r>
        </a:p>
      </dgm:t>
    </dgm:pt>
    <dgm:pt modelId="{4AFA6A95-70C3-4A70-B335-4386582C4D48}" type="parTrans" cxnId="{F382DECF-28C3-4504-A14D-DA9F513D291A}">
      <dgm:prSet/>
      <dgm:spPr/>
      <dgm:t>
        <a:bodyPr/>
        <a:lstStyle/>
        <a:p>
          <a:endParaRPr lang="en-US"/>
        </a:p>
      </dgm:t>
    </dgm:pt>
    <dgm:pt modelId="{BE333E10-E3A8-4E0E-B7E8-8E5FB066D69C}" type="sibTrans" cxnId="{F382DECF-28C3-4504-A14D-DA9F513D291A}">
      <dgm:prSet/>
      <dgm:spPr/>
      <dgm:t>
        <a:bodyPr/>
        <a:lstStyle/>
        <a:p>
          <a:endParaRPr lang="en-US"/>
        </a:p>
      </dgm:t>
    </dgm:pt>
    <dgm:pt modelId="{978ECD78-5E3E-4157-AFFA-84B31E358409}">
      <dgm:prSet/>
      <dgm:spPr/>
      <dgm:t>
        <a:bodyPr/>
        <a:lstStyle/>
        <a:p>
          <a:r>
            <a:rPr lang="en-US"/>
            <a:t>Goal setting</a:t>
          </a:r>
        </a:p>
      </dgm:t>
    </dgm:pt>
    <dgm:pt modelId="{089F9545-3647-4389-A3AD-3DFB16CA39F8}" type="parTrans" cxnId="{7806DC64-B4A6-446D-9EA2-D567373DF0E6}">
      <dgm:prSet/>
      <dgm:spPr/>
      <dgm:t>
        <a:bodyPr/>
        <a:lstStyle/>
        <a:p>
          <a:endParaRPr lang="en-US"/>
        </a:p>
      </dgm:t>
    </dgm:pt>
    <dgm:pt modelId="{D6DB2AB8-86C4-4148-9DBF-56493178099F}" type="sibTrans" cxnId="{7806DC64-B4A6-446D-9EA2-D567373DF0E6}">
      <dgm:prSet/>
      <dgm:spPr/>
      <dgm:t>
        <a:bodyPr/>
        <a:lstStyle/>
        <a:p>
          <a:endParaRPr lang="en-US"/>
        </a:p>
      </dgm:t>
    </dgm:pt>
    <dgm:pt modelId="{F2E9A2D9-3FDE-4B56-886A-BCFB8A59AE22}">
      <dgm:prSet/>
      <dgm:spPr/>
      <dgm:t>
        <a:bodyPr/>
        <a:lstStyle/>
        <a:p>
          <a:r>
            <a:rPr lang="en-US"/>
            <a:t>Running meetings</a:t>
          </a:r>
        </a:p>
      </dgm:t>
    </dgm:pt>
    <dgm:pt modelId="{5C744BCC-62EE-4B9D-B0A9-3490CAEC5A05}" type="parTrans" cxnId="{D363A2F7-022B-4BAF-9A4C-14C03F1DE519}">
      <dgm:prSet/>
      <dgm:spPr/>
      <dgm:t>
        <a:bodyPr/>
        <a:lstStyle/>
        <a:p>
          <a:endParaRPr lang="en-US"/>
        </a:p>
      </dgm:t>
    </dgm:pt>
    <dgm:pt modelId="{77FA5982-E99C-425F-9D78-6CB391EA75D3}" type="sibTrans" cxnId="{D363A2F7-022B-4BAF-9A4C-14C03F1DE519}">
      <dgm:prSet/>
      <dgm:spPr/>
      <dgm:t>
        <a:bodyPr/>
        <a:lstStyle/>
        <a:p>
          <a:endParaRPr lang="en-US"/>
        </a:p>
      </dgm:t>
    </dgm:pt>
    <dgm:pt modelId="{40D7EB77-D269-400E-8758-14E3E1571B91}">
      <dgm:prSet/>
      <dgm:spPr/>
      <dgm:t>
        <a:bodyPr/>
        <a:lstStyle/>
        <a:p>
          <a:r>
            <a:rPr lang="en-US"/>
            <a:t>Conflict management</a:t>
          </a:r>
        </a:p>
      </dgm:t>
    </dgm:pt>
    <dgm:pt modelId="{04046C67-EFA4-4AA2-AE1C-B6F900FAAC84}" type="parTrans" cxnId="{AD6A66BF-FD9C-4ADB-A41F-83A66FDB3FEF}">
      <dgm:prSet/>
      <dgm:spPr/>
      <dgm:t>
        <a:bodyPr/>
        <a:lstStyle/>
        <a:p>
          <a:endParaRPr lang="en-US"/>
        </a:p>
      </dgm:t>
    </dgm:pt>
    <dgm:pt modelId="{C1F3B8DD-D77E-4515-8A92-3218BE120F67}" type="sibTrans" cxnId="{AD6A66BF-FD9C-4ADB-A41F-83A66FDB3FEF}">
      <dgm:prSet/>
      <dgm:spPr/>
      <dgm:t>
        <a:bodyPr/>
        <a:lstStyle/>
        <a:p>
          <a:endParaRPr lang="en-US"/>
        </a:p>
      </dgm:t>
    </dgm:pt>
    <dgm:pt modelId="{DBDB9B14-D2D4-48B6-897B-F77059CF00FF}">
      <dgm:prSet/>
      <dgm:spPr/>
      <dgm:t>
        <a:bodyPr/>
        <a:lstStyle/>
        <a:p>
          <a:r>
            <a:rPr lang="en-US"/>
            <a:t>Managing managers</a:t>
          </a:r>
        </a:p>
      </dgm:t>
    </dgm:pt>
    <dgm:pt modelId="{D2D87DE3-80A2-4485-B866-D93B7E8E4960}" type="parTrans" cxnId="{4171F925-5268-4837-95E9-F33E64DB575B}">
      <dgm:prSet/>
      <dgm:spPr/>
      <dgm:t>
        <a:bodyPr/>
        <a:lstStyle/>
        <a:p>
          <a:endParaRPr lang="en-US"/>
        </a:p>
      </dgm:t>
    </dgm:pt>
    <dgm:pt modelId="{3B2028DD-52D0-4E06-A399-CB2F9501117F}" type="sibTrans" cxnId="{4171F925-5268-4837-95E9-F33E64DB575B}">
      <dgm:prSet/>
      <dgm:spPr/>
      <dgm:t>
        <a:bodyPr/>
        <a:lstStyle/>
        <a:p>
          <a:endParaRPr lang="en-US"/>
        </a:p>
      </dgm:t>
    </dgm:pt>
    <dgm:pt modelId="{E0780E7D-C1AD-48C2-B8C7-7B36BE95C210}">
      <dgm:prSet/>
      <dgm:spPr/>
      <dgm:t>
        <a:bodyPr/>
        <a:lstStyle/>
        <a:p>
          <a:r>
            <a:rPr lang="en-US"/>
            <a:t>Inspiring change</a:t>
          </a:r>
        </a:p>
      </dgm:t>
    </dgm:pt>
    <dgm:pt modelId="{2E0297F6-5D4D-4811-A311-E2FC6AEF80C6}" type="parTrans" cxnId="{51D75C29-6FF4-4486-AE94-00DB7B897BEE}">
      <dgm:prSet/>
      <dgm:spPr/>
      <dgm:t>
        <a:bodyPr/>
        <a:lstStyle/>
        <a:p>
          <a:endParaRPr lang="en-US"/>
        </a:p>
      </dgm:t>
    </dgm:pt>
    <dgm:pt modelId="{BE94BC7E-1E19-4C7C-8416-DC65864B6E0A}" type="sibTrans" cxnId="{51D75C29-6FF4-4486-AE94-00DB7B897BEE}">
      <dgm:prSet/>
      <dgm:spPr/>
      <dgm:t>
        <a:bodyPr/>
        <a:lstStyle/>
        <a:p>
          <a:endParaRPr lang="en-US"/>
        </a:p>
      </dgm:t>
    </dgm:pt>
    <dgm:pt modelId="{F8C6A2CD-62BF-484A-9113-1168FC580784}" type="pres">
      <dgm:prSet presAssocID="{3148FB54-4803-4FEC-BCCF-B5D3739438FC}" presName="linear" presStyleCnt="0">
        <dgm:presLayoutVars>
          <dgm:dir/>
          <dgm:animLvl val="lvl"/>
          <dgm:resizeHandles val="exact"/>
        </dgm:presLayoutVars>
      </dgm:prSet>
      <dgm:spPr/>
    </dgm:pt>
    <dgm:pt modelId="{09F55676-2B72-46BF-91A3-3C0613A7E886}" type="pres">
      <dgm:prSet presAssocID="{316DE1AC-B45A-4B3B-B59F-EE8B702B2878}" presName="parentLin" presStyleCnt="0"/>
      <dgm:spPr/>
    </dgm:pt>
    <dgm:pt modelId="{306F2E7F-FB70-4AA1-9395-1F51B3B97240}" type="pres">
      <dgm:prSet presAssocID="{316DE1AC-B45A-4B3B-B59F-EE8B702B2878}" presName="parentLeftMargin" presStyleLbl="node1" presStyleIdx="0" presStyleCnt="2"/>
      <dgm:spPr/>
    </dgm:pt>
    <dgm:pt modelId="{0E866F64-ED20-408F-B428-D802B845A227}" type="pres">
      <dgm:prSet presAssocID="{316DE1AC-B45A-4B3B-B59F-EE8B702B287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9C9BF3D-8A37-4F55-9B90-91B37CDE623C}" type="pres">
      <dgm:prSet presAssocID="{316DE1AC-B45A-4B3B-B59F-EE8B702B2878}" presName="negativeSpace" presStyleCnt="0"/>
      <dgm:spPr/>
    </dgm:pt>
    <dgm:pt modelId="{EDDE9648-F7E3-4147-B227-12557639566A}" type="pres">
      <dgm:prSet presAssocID="{316DE1AC-B45A-4B3B-B59F-EE8B702B2878}" presName="childText" presStyleLbl="conFgAcc1" presStyleIdx="0" presStyleCnt="2">
        <dgm:presLayoutVars>
          <dgm:bulletEnabled val="1"/>
        </dgm:presLayoutVars>
      </dgm:prSet>
      <dgm:spPr/>
    </dgm:pt>
    <dgm:pt modelId="{632FE7BB-0D19-4946-88B9-5E868C58D1D9}" type="pres">
      <dgm:prSet presAssocID="{01E10C47-23EE-432A-A444-FD84EB0DCB12}" presName="spaceBetweenRectangles" presStyleCnt="0"/>
      <dgm:spPr/>
    </dgm:pt>
    <dgm:pt modelId="{69EF5394-4735-46AB-BA55-EF6585E0B6F2}" type="pres">
      <dgm:prSet presAssocID="{6F989D9F-C70E-427A-A049-5ED59AECD1F6}" presName="parentLin" presStyleCnt="0"/>
      <dgm:spPr/>
    </dgm:pt>
    <dgm:pt modelId="{4CFEC33C-A473-472C-8361-56EC5FCBAABA}" type="pres">
      <dgm:prSet presAssocID="{6F989D9F-C70E-427A-A049-5ED59AECD1F6}" presName="parentLeftMargin" presStyleLbl="node1" presStyleIdx="0" presStyleCnt="2"/>
      <dgm:spPr/>
    </dgm:pt>
    <dgm:pt modelId="{FD336621-5899-4E4C-9061-4F795711F520}" type="pres">
      <dgm:prSet presAssocID="{6F989D9F-C70E-427A-A049-5ED59AECD1F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02A1F09-3F3D-4BAA-9BD2-A4DA52A0C522}" type="pres">
      <dgm:prSet presAssocID="{6F989D9F-C70E-427A-A049-5ED59AECD1F6}" presName="negativeSpace" presStyleCnt="0"/>
      <dgm:spPr/>
    </dgm:pt>
    <dgm:pt modelId="{CC42F091-8749-4FB0-AF6F-7C8087EC186B}" type="pres">
      <dgm:prSet presAssocID="{6F989D9F-C70E-427A-A049-5ED59AECD1F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A695500-9AA3-4EED-A1C2-3874BBB3F64C}" type="presOf" srcId="{875905B5-CAB6-4F1C-A2B7-5828878DBE98}" destId="{EDDE9648-F7E3-4147-B227-12557639566A}" srcOrd="0" destOrd="1" presId="urn:microsoft.com/office/officeart/2005/8/layout/list1"/>
    <dgm:cxn modelId="{8838FA23-48EC-45EF-B6E3-5B2610160910}" type="presOf" srcId="{316DE1AC-B45A-4B3B-B59F-EE8B702B2878}" destId="{306F2E7F-FB70-4AA1-9395-1F51B3B97240}" srcOrd="0" destOrd="0" presId="urn:microsoft.com/office/officeart/2005/8/layout/list1"/>
    <dgm:cxn modelId="{4171F925-5268-4837-95E9-F33E64DB575B}" srcId="{6F989D9F-C70E-427A-A049-5ED59AECD1F6}" destId="{DBDB9B14-D2D4-48B6-897B-F77059CF00FF}" srcOrd="3" destOrd="0" parTransId="{D2D87DE3-80A2-4485-B866-D93B7E8E4960}" sibTransId="{3B2028DD-52D0-4E06-A399-CB2F9501117F}"/>
    <dgm:cxn modelId="{51D75C29-6FF4-4486-AE94-00DB7B897BEE}" srcId="{6F989D9F-C70E-427A-A049-5ED59AECD1F6}" destId="{E0780E7D-C1AD-48C2-B8C7-7B36BE95C210}" srcOrd="4" destOrd="0" parTransId="{2E0297F6-5D4D-4811-A311-E2FC6AEF80C6}" sibTransId="{BE94BC7E-1E19-4C7C-8416-DC65864B6E0A}"/>
    <dgm:cxn modelId="{868AF12D-0049-4B25-938C-E68C0AAAC6B9}" srcId="{316DE1AC-B45A-4B3B-B59F-EE8B702B2878}" destId="{688FA2BD-3BDB-42CA-A662-B5117597B0C4}" srcOrd="5" destOrd="0" parTransId="{D7C9F026-EDF2-4FD6-926A-B3D8508FFF81}" sibTransId="{D8B27626-CC5F-4205-B48F-2551029BB477}"/>
    <dgm:cxn modelId="{0A8AF031-7BF6-4C8A-A5BE-12DC172FF2C2}" type="presOf" srcId="{CA9FB4BA-9D53-4AC6-901E-3825B5649270}" destId="{EDDE9648-F7E3-4147-B227-12557639566A}" srcOrd="0" destOrd="4" presId="urn:microsoft.com/office/officeart/2005/8/layout/list1"/>
    <dgm:cxn modelId="{3B1A3738-B429-45E7-8BF7-9A91355A8987}" type="presOf" srcId="{B5A596AB-7677-4A0F-97A8-8CE39794EA90}" destId="{EDDE9648-F7E3-4147-B227-12557639566A}" srcOrd="0" destOrd="2" presId="urn:microsoft.com/office/officeart/2005/8/layout/list1"/>
    <dgm:cxn modelId="{1601F35B-674E-41D5-8F52-98E283B38F3C}" srcId="{3148FB54-4803-4FEC-BCCF-B5D3739438FC}" destId="{316DE1AC-B45A-4B3B-B59F-EE8B702B2878}" srcOrd="0" destOrd="0" parTransId="{D04BB065-3B1F-47A1-B3E4-821E4B392521}" sibTransId="{01E10C47-23EE-432A-A444-FD84EB0DCB12}"/>
    <dgm:cxn modelId="{7806DC64-B4A6-446D-9EA2-D567373DF0E6}" srcId="{6F989D9F-C70E-427A-A049-5ED59AECD1F6}" destId="{978ECD78-5E3E-4157-AFFA-84B31E358409}" srcOrd="0" destOrd="0" parTransId="{089F9545-3647-4389-A3AD-3DFB16CA39F8}" sibTransId="{D6DB2AB8-86C4-4148-9DBF-56493178099F}"/>
    <dgm:cxn modelId="{26895166-464F-4EB0-85C7-145039F5895C}" type="presOf" srcId="{316DE1AC-B45A-4B3B-B59F-EE8B702B2878}" destId="{0E866F64-ED20-408F-B428-D802B845A227}" srcOrd="1" destOrd="0" presId="urn:microsoft.com/office/officeart/2005/8/layout/list1"/>
    <dgm:cxn modelId="{F6D55D58-FF16-4EFB-9747-D8F626DED3B8}" type="presOf" srcId="{978ECD78-5E3E-4157-AFFA-84B31E358409}" destId="{CC42F091-8749-4FB0-AF6F-7C8087EC186B}" srcOrd="0" destOrd="0" presId="urn:microsoft.com/office/officeart/2005/8/layout/list1"/>
    <dgm:cxn modelId="{93760179-9379-448C-B080-A20D60C78D15}" type="presOf" srcId="{6F989D9F-C70E-427A-A049-5ED59AECD1F6}" destId="{FD336621-5899-4E4C-9061-4F795711F520}" srcOrd="1" destOrd="0" presId="urn:microsoft.com/office/officeart/2005/8/layout/list1"/>
    <dgm:cxn modelId="{AD91A95A-D583-41D5-9199-2DA27C68E965}" type="presOf" srcId="{F2E9A2D9-3FDE-4B56-886A-BCFB8A59AE22}" destId="{CC42F091-8749-4FB0-AF6F-7C8087EC186B}" srcOrd="0" destOrd="1" presId="urn:microsoft.com/office/officeart/2005/8/layout/list1"/>
    <dgm:cxn modelId="{47996488-EC11-4357-B110-FD4E16C27753}" type="presOf" srcId="{CFFBEF09-45B9-45BE-A896-9DDD64C2B384}" destId="{EDDE9648-F7E3-4147-B227-12557639566A}" srcOrd="0" destOrd="0" presId="urn:microsoft.com/office/officeart/2005/8/layout/list1"/>
    <dgm:cxn modelId="{D1590D8C-36D4-4B76-B59C-43C2A127F3A1}" type="presOf" srcId="{40D7EB77-D269-400E-8758-14E3E1571B91}" destId="{CC42F091-8749-4FB0-AF6F-7C8087EC186B}" srcOrd="0" destOrd="2" presId="urn:microsoft.com/office/officeart/2005/8/layout/list1"/>
    <dgm:cxn modelId="{B047F08F-8F4E-4DB1-8930-A3EC84343266}" srcId="{316DE1AC-B45A-4B3B-B59F-EE8B702B2878}" destId="{B5A596AB-7677-4A0F-97A8-8CE39794EA90}" srcOrd="2" destOrd="0" parTransId="{C0DD72FB-EEB8-430F-B993-01A28FC61B20}" sibTransId="{416E5777-164A-45B7-877A-8BD39BFB9FA9}"/>
    <dgm:cxn modelId="{190FD197-6092-4DB7-BF2F-E440F09B66CA}" type="presOf" srcId="{DBDB9B14-D2D4-48B6-897B-F77059CF00FF}" destId="{CC42F091-8749-4FB0-AF6F-7C8087EC186B}" srcOrd="0" destOrd="3" presId="urn:microsoft.com/office/officeart/2005/8/layout/list1"/>
    <dgm:cxn modelId="{3A4BD39E-E9EE-45C5-B170-0F8ED79B56EE}" type="presOf" srcId="{3148FB54-4803-4FEC-BCCF-B5D3739438FC}" destId="{F8C6A2CD-62BF-484A-9113-1168FC580784}" srcOrd="0" destOrd="0" presId="urn:microsoft.com/office/officeart/2005/8/layout/list1"/>
    <dgm:cxn modelId="{C2CCDB9F-BF1B-4139-9B29-A6F8B9B935E7}" type="presOf" srcId="{688FA2BD-3BDB-42CA-A662-B5117597B0C4}" destId="{EDDE9648-F7E3-4147-B227-12557639566A}" srcOrd="0" destOrd="5" presId="urn:microsoft.com/office/officeart/2005/8/layout/list1"/>
    <dgm:cxn modelId="{4C672CA7-5056-4FC7-836A-1ECE7019BA9B}" type="presOf" srcId="{5A75AD2E-BDDC-4CD8-98A0-F240FC44FAE5}" destId="{EDDE9648-F7E3-4147-B227-12557639566A}" srcOrd="0" destOrd="3" presId="urn:microsoft.com/office/officeart/2005/8/layout/list1"/>
    <dgm:cxn modelId="{AD6A66BF-FD9C-4ADB-A41F-83A66FDB3FEF}" srcId="{6F989D9F-C70E-427A-A049-5ED59AECD1F6}" destId="{40D7EB77-D269-400E-8758-14E3E1571B91}" srcOrd="2" destOrd="0" parTransId="{04046C67-EFA4-4AA2-AE1C-B6F900FAAC84}" sibTransId="{C1F3B8DD-D77E-4515-8A92-3218BE120F67}"/>
    <dgm:cxn modelId="{02A292C5-9AD4-46ED-AABE-DC1B007D9A67}" srcId="{316DE1AC-B45A-4B3B-B59F-EE8B702B2878}" destId="{5A75AD2E-BDDC-4CD8-98A0-F240FC44FAE5}" srcOrd="3" destOrd="0" parTransId="{68AB95C4-D089-4718-9616-776B0C32FCE8}" sibTransId="{80F605EF-928B-4218-8087-0F1CC2966DC3}"/>
    <dgm:cxn modelId="{9277E1CD-1315-4F9E-B01D-24A2FB0C77D9}" type="presOf" srcId="{6F989D9F-C70E-427A-A049-5ED59AECD1F6}" destId="{4CFEC33C-A473-472C-8361-56EC5FCBAABA}" srcOrd="0" destOrd="0" presId="urn:microsoft.com/office/officeart/2005/8/layout/list1"/>
    <dgm:cxn modelId="{F382DECF-28C3-4504-A14D-DA9F513D291A}" srcId="{3148FB54-4803-4FEC-BCCF-B5D3739438FC}" destId="{6F989D9F-C70E-427A-A049-5ED59AECD1F6}" srcOrd="1" destOrd="0" parTransId="{4AFA6A95-70C3-4A70-B335-4386582C4D48}" sibTransId="{BE333E10-E3A8-4E0E-B7E8-8E5FB066D69C}"/>
    <dgm:cxn modelId="{32E04DD4-C84F-4FAE-8054-CC6BB5F9476A}" srcId="{316DE1AC-B45A-4B3B-B59F-EE8B702B2878}" destId="{CA9FB4BA-9D53-4AC6-901E-3825B5649270}" srcOrd="4" destOrd="0" parTransId="{07C2920A-44F7-4D63-B8F2-5C153358E010}" sibTransId="{731CFD91-FFE6-497C-AF72-4E16CAD09678}"/>
    <dgm:cxn modelId="{1F0E4EE2-FECC-430D-ABD1-FA8683D028EB}" srcId="{316DE1AC-B45A-4B3B-B59F-EE8B702B2878}" destId="{875905B5-CAB6-4F1C-A2B7-5828878DBE98}" srcOrd="1" destOrd="0" parTransId="{F5CCCACA-D114-4210-BE8D-2A91D389F9B7}" sibTransId="{CAF2004C-EDA3-4188-B61A-10947E27025D}"/>
    <dgm:cxn modelId="{E78217E8-4F20-4990-9545-D8CC99EC25AB}" srcId="{316DE1AC-B45A-4B3B-B59F-EE8B702B2878}" destId="{CFFBEF09-45B9-45BE-A896-9DDD64C2B384}" srcOrd="0" destOrd="0" parTransId="{23F72668-BFAF-4FD9-AF12-505E1C5ADFD8}" sibTransId="{A581C25E-E5A1-4FE6-9B51-054B5CD8ABBD}"/>
    <dgm:cxn modelId="{C56837F4-A17E-4BF4-A043-F355D67CC7F9}" type="presOf" srcId="{E0780E7D-C1AD-48C2-B8C7-7B36BE95C210}" destId="{CC42F091-8749-4FB0-AF6F-7C8087EC186B}" srcOrd="0" destOrd="4" presId="urn:microsoft.com/office/officeart/2005/8/layout/list1"/>
    <dgm:cxn modelId="{D363A2F7-022B-4BAF-9A4C-14C03F1DE519}" srcId="{6F989D9F-C70E-427A-A049-5ED59AECD1F6}" destId="{F2E9A2D9-3FDE-4B56-886A-BCFB8A59AE22}" srcOrd="1" destOrd="0" parTransId="{5C744BCC-62EE-4B9D-B0A9-3490CAEC5A05}" sibTransId="{77FA5982-E99C-425F-9D78-6CB391EA75D3}"/>
    <dgm:cxn modelId="{A4F468B9-5F09-4721-A9B7-BE03CE39C0FA}" type="presParOf" srcId="{F8C6A2CD-62BF-484A-9113-1168FC580784}" destId="{09F55676-2B72-46BF-91A3-3C0613A7E886}" srcOrd="0" destOrd="0" presId="urn:microsoft.com/office/officeart/2005/8/layout/list1"/>
    <dgm:cxn modelId="{E2DD85FC-0624-4ECB-8629-93A2B3357C84}" type="presParOf" srcId="{09F55676-2B72-46BF-91A3-3C0613A7E886}" destId="{306F2E7F-FB70-4AA1-9395-1F51B3B97240}" srcOrd="0" destOrd="0" presId="urn:microsoft.com/office/officeart/2005/8/layout/list1"/>
    <dgm:cxn modelId="{D4855B6D-064C-4531-9236-AA8A3335D98F}" type="presParOf" srcId="{09F55676-2B72-46BF-91A3-3C0613A7E886}" destId="{0E866F64-ED20-408F-B428-D802B845A227}" srcOrd="1" destOrd="0" presId="urn:microsoft.com/office/officeart/2005/8/layout/list1"/>
    <dgm:cxn modelId="{C1842FE0-D91D-493F-9F8D-5BE090A33BEA}" type="presParOf" srcId="{F8C6A2CD-62BF-484A-9113-1168FC580784}" destId="{F9C9BF3D-8A37-4F55-9B90-91B37CDE623C}" srcOrd="1" destOrd="0" presId="urn:microsoft.com/office/officeart/2005/8/layout/list1"/>
    <dgm:cxn modelId="{30FAD4FC-55A1-470F-A8FE-E6902FB5DD61}" type="presParOf" srcId="{F8C6A2CD-62BF-484A-9113-1168FC580784}" destId="{EDDE9648-F7E3-4147-B227-12557639566A}" srcOrd="2" destOrd="0" presId="urn:microsoft.com/office/officeart/2005/8/layout/list1"/>
    <dgm:cxn modelId="{255A746D-159E-4865-867B-5DF8C51198E1}" type="presParOf" srcId="{F8C6A2CD-62BF-484A-9113-1168FC580784}" destId="{632FE7BB-0D19-4946-88B9-5E868C58D1D9}" srcOrd="3" destOrd="0" presId="urn:microsoft.com/office/officeart/2005/8/layout/list1"/>
    <dgm:cxn modelId="{C03E65C7-93EE-4DCB-AE53-3A58B939016B}" type="presParOf" srcId="{F8C6A2CD-62BF-484A-9113-1168FC580784}" destId="{69EF5394-4735-46AB-BA55-EF6585E0B6F2}" srcOrd="4" destOrd="0" presId="urn:microsoft.com/office/officeart/2005/8/layout/list1"/>
    <dgm:cxn modelId="{6F533720-DD45-43F8-965E-5AF712D34345}" type="presParOf" srcId="{69EF5394-4735-46AB-BA55-EF6585E0B6F2}" destId="{4CFEC33C-A473-472C-8361-56EC5FCBAABA}" srcOrd="0" destOrd="0" presId="urn:microsoft.com/office/officeart/2005/8/layout/list1"/>
    <dgm:cxn modelId="{7094DA81-07AD-48F7-AC49-0C876650D2DE}" type="presParOf" srcId="{69EF5394-4735-46AB-BA55-EF6585E0B6F2}" destId="{FD336621-5899-4E4C-9061-4F795711F520}" srcOrd="1" destOrd="0" presId="urn:microsoft.com/office/officeart/2005/8/layout/list1"/>
    <dgm:cxn modelId="{071418AC-D971-41E2-8CEC-B7E0BE1B3CF0}" type="presParOf" srcId="{F8C6A2CD-62BF-484A-9113-1168FC580784}" destId="{B02A1F09-3F3D-4BAA-9BD2-A4DA52A0C522}" srcOrd="5" destOrd="0" presId="urn:microsoft.com/office/officeart/2005/8/layout/list1"/>
    <dgm:cxn modelId="{FE123269-2078-42BD-8E72-E737D3C3A615}" type="presParOf" srcId="{F8C6A2CD-62BF-484A-9113-1168FC580784}" destId="{CC42F091-8749-4FB0-AF6F-7C8087EC186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7D5AE-3980-4CFC-B3AF-06E3E48AE075}">
      <dsp:nvSpPr>
        <dsp:cNvPr id="0" name=""/>
        <dsp:cNvSpPr/>
      </dsp:nvSpPr>
      <dsp:spPr>
        <a:xfrm>
          <a:off x="0" y="2017249"/>
          <a:ext cx="1711523" cy="6846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G2 Birth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G1 35 Years </a:t>
          </a:r>
        </a:p>
      </dsp:txBody>
      <dsp:txXfrm>
        <a:off x="342305" y="2017249"/>
        <a:ext cx="1026914" cy="684609"/>
      </dsp:txXfrm>
    </dsp:sp>
    <dsp:sp modelId="{165E0F58-471E-44DA-97BF-A8EE05874318}">
      <dsp:nvSpPr>
        <dsp:cNvPr id="0" name=""/>
        <dsp:cNvSpPr/>
      </dsp:nvSpPr>
      <dsp:spPr>
        <a:xfrm>
          <a:off x="1540371" y="2017249"/>
          <a:ext cx="1711523" cy="6846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G2 10 years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G1 45 years</a:t>
          </a:r>
        </a:p>
      </dsp:txBody>
      <dsp:txXfrm>
        <a:off x="1882676" y="2017249"/>
        <a:ext cx="1026914" cy="684609"/>
      </dsp:txXfrm>
    </dsp:sp>
    <dsp:sp modelId="{9B901826-2099-47A8-BEF7-C4335264E8EE}">
      <dsp:nvSpPr>
        <dsp:cNvPr id="0" name=""/>
        <dsp:cNvSpPr/>
      </dsp:nvSpPr>
      <dsp:spPr>
        <a:xfrm>
          <a:off x="3080742" y="2017249"/>
          <a:ext cx="1711523" cy="6846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G2 17 years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G1 52 years</a:t>
          </a:r>
        </a:p>
      </dsp:txBody>
      <dsp:txXfrm>
        <a:off x="3423047" y="2017249"/>
        <a:ext cx="1026914" cy="684609"/>
      </dsp:txXfrm>
    </dsp:sp>
    <dsp:sp modelId="{54A459EC-36AB-4F7D-A5F9-D760CA5B7713}">
      <dsp:nvSpPr>
        <dsp:cNvPr id="0" name=""/>
        <dsp:cNvSpPr/>
      </dsp:nvSpPr>
      <dsp:spPr>
        <a:xfrm>
          <a:off x="4621113" y="2017249"/>
          <a:ext cx="1711523" cy="6846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G2 22 years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G1 57 years</a:t>
          </a:r>
        </a:p>
      </dsp:txBody>
      <dsp:txXfrm>
        <a:off x="4963418" y="2017249"/>
        <a:ext cx="1026914" cy="684609"/>
      </dsp:txXfrm>
    </dsp:sp>
    <dsp:sp modelId="{E5FE8E72-78F9-47A2-A6CE-2DA6D0BB11C8}">
      <dsp:nvSpPr>
        <dsp:cNvPr id="0" name=""/>
        <dsp:cNvSpPr/>
      </dsp:nvSpPr>
      <dsp:spPr>
        <a:xfrm>
          <a:off x="6161484" y="2017249"/>
          <a:ext cx="1711523" cy="6846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G2 25 years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G1 60 years</a:t>
          </a:r>
        </a:p>
      </dsp:txBody>
      <dsp:txXfrm>
        <a:off x="6503789" y="2017249"/>
        <a:ext cx="1026914" cy="684609"/>
      </dsp:txXfrm>
    </dsp:sp>
    <dsp:sp modelId="{E7B704B7-B308-4E88-BA47-12795C680B4E}">
      <dsp:nvSpPr>
        <dsp:cNvPr id="0" name=""/>
        <dsp:cNvSpPr/>
      </dsp:nvSpPr>
      <dsp:spPr>
        <a:xfrm>
          <a:off x="7701855" y="2017249"/>
          <a:ext cx="1711523" cy="6846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G2 30 years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G1 65 years </a:t>
          </a:r>
        </a:p>
      </dsp:txBody>
      <dsp:txXfrm>
        <a:off x="8044160" y="2017249"/>
        <a:ext cx="1026914" cy="684609"/>
      </dsp:txXfrm>
    </dsp:sp>
    <dsp:sp modelId="{26290217-8E52-4148-A638-F9EED60B5999}">
      <dsp:nvSpPr>
        <dsp:cNvPr id="0" name=""/>
        <dsp:cNvSpPr/>
      </dsp:nvSpPr>
      <dsp:spPr>
        <a:xfrm>
          <a:off x="9242226" y="2017249"/>
          <a:ext cx="1711523" cy="6846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G2 35 years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G1 70 years</a:t>
          </a:r>
        </a:p>
      </dsp:txBody>
      <dsp:txXfrm>
        <a:off x="9584531" y="2017249"/>
        <a:ext cx="1026914" cy="6846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E9648-F7E3-4147-B227-12557639566A}">
      <dsp:nvSpPr>
        <dsp:cNvPr id="0" name=""/>
        <dsp:cNvSpPr/>
      </dsp:nvSpPr>
      <dsp:spPr>
        <a:xfrm>
          <a:off x="0" y="367343"/>
          <a:ext cx="6263640" cy="252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416560" rIns="48612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Defining Mission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Financial Management and Decision Making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Strategy Creation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Business Modeling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Market Forecasting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Building Culture</a:t>
          </a:r>
        </a:p>
      </dsp:txBody>
      <dsp:txXfrm>
        <a:off x="0" y="367343"/>
        <a:ext cx="6263640" cy="2520000"/>
      </dsp:txXfrm>
    </dsp:sp>
    <dsp:sp modelId="{0E866F64-ED20-408F-B428-D802B845A227}">
      <dsp:nvSpPr>
        <dsp:cNvPr id="0" name=""/>
        <dsp:cNvSpPr/>
      </dsp:nvSpPr>
      <dsp:spPr>
        <a:xfrm>
          <a:off x="313182" y="72143"/>
          <a:ext cx="4384548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Core Leadership and Strategy</a:t>
          </a:r>
        </a:p>
      </dsp:txBody>
      <dsp:txXfrm>
        <a:off x="342003" y="100964"/>
        <a:ext cx="4326906" cy="532758"/>
      </dsp:txXfrm>
    </dsp:sp>
    <dsp:sp modelId="{CC42F091-8749-4FB0-AF6F-7C8087EC186B}">
      <dsp:nvSpPr>
        <dsp:cNvPr id="0" name=""/>
        <dsp:cNvSpPr/>
      </dsp:nvSpPr>
      <dsp:spPr>
        <a:xfrm>
          <a:off x="0" y="3290544"/>
          <a:ext cx="6263640" cy="214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416560" rIns="48612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Goal setting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Running meetings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Conflict management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Managing managers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Inspiring change</a:t>
          </a:r>
        </a:p>
      </dsp:txBody>
      <dsp:txXfrm>
        <a:off x="0" y="3290544"/>
        <a:ext cx="6263640" cy="2142000"/>
      </dsp:txXfrm>
    </dsp:sp>
    <dsp:sp modelId="{FD336621-5899-4E4C-9061-4F795711F520}">
      <dsp:nvSpPr>
        <dsp:cNvPr id="0" name=""/>
        <dsp:cNvSpPr/>
      </dsp:nvSpPr>
      <dsp:spPr>
        <a:xfrm>
          <a:off x="313182" y="2995343"/>
          <a:ext cx="4384548" cy="5904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Management Skills</a:t>
          </a:r>
        </a:p>
      </dsp:txBody>
      <dsp:txXfrm>
        <a:off x="342003" y="3024164"/>
        <a:ext cx="4326906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8A98-2F6C-8181-C4E2-66C79E0DE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DF6C84-C7DC-EB5F-D067-6CC3FE5A1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5CEC3-216A-2AF7-54CA-C7B9F2B4D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B81D-BE24-4451-9BE1-7FE59B2CFDC5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E3BDF-1C1F-3AC2-F4F1-54D4B06C2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D34A5-F982-8692-1FA5-2CD99BBB6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2A90-441E-440B-9CBD-00D2FF0C9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48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51CD1-DA4E-563D-2E63-57BDD43D6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C67097-2020-03BA-137F-4A46ECDCB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8D683-B442-FB7A-AF1F-BE059826B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B81D-BE24-4451-9BE1-7FE59B2CFDC5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0F8AE-D59F-B2A5-5012-9EA0F4E30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6DE9A-F09B-8CED-6EB2-9CF51B162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2A90-441E-440B-9CBD-00D2FF0C9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17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EC3A8B-0405-860D-2245-C64252D33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97DEB3-11E6-EA28-BD0A-6B8F50F45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0A83A-9BFC-D4F6-3C96-FA42AC3FC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B81D-BE24-4451-9BE1-7FE59B2CFDC5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BA849-1B73-499F-F439-9C0489CD8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01C7E-F19A-45C6-CBCE-3D4C5D9A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2A90-441E-440B-9CBD-00D2FF0C9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52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D3F07-91B1-4136-B8C8-D6AA7C528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76C0FB-8C70-4CAA-B055-57359A81F3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ADF3A-D06E-428E-9F29-8ED886444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A383-CEC1-4291-864C-B2BF53FF155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FA414-2973-4592-9440-5861232C3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0E5AA-4FC7-4F89-A81C-7834A9046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C7F0-938B-404A-8D06-86C127AD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35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74F2D-752E-4D53-AAC7-3AB7191B4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94436-3C58-44E9-8261-D1C86544F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402C0-1E3F-4C8F-AD1C-18F7419A6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A383-CEC1-4291-864C-B2BF53FF155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A3AF6-C2B8-4544-933E-185EAB34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280A-612C-40A0-BE4B-28442B71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C7F0-938B-404A-8D06-86C127AD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38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9A6F0-889B-47F9-85FE-189B383C3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FC338-0C02-4E3C-A54E-D331DE121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A1621-36AA-4F0F-BBE9-C13BE4D28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A383-CEC1-4291-864C-B2BF53FF155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35401-7D52-4A58-BBFD-EEF1A1F50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51074-542D-4987-BB5B-73D51569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C7F0-938B-404A-8D06-86C127AD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75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74ECD-AF57-473D-820C-480CE3DC4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A7AF-91BF-401D-97B1-FCCEBC678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2E44D6-D08B-4561-A094-903AE3CD5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50DC1-79C3-4CC4-AFB5-5AE096B34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A383-CEC1-4291-864C-B2BF53FF155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65771-A24F-4134-BCF4-0A0BD15B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A355A-7E33-4FFC-A7C8-788B9AAFB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C7F0-938B-404A-8D06-86C127AD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32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A79B5-4481-4659-BA01-BF39E825F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DD786-7F09-44A9-9035-9E0D9C8DD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60BC7C-7946-4F63-83D4-AADEE52C0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4A3753-E94F-473D-B9F3-8E5BD47A02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B10CCC-54E1-42C2-BA25-9D973B0DF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C6E1E0-DBB3-4C1D-AA94-09E7E6E6F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A383-CEC1-4291-864C-B2BF53FF155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42B497-54E6-48AF-AD6A-E1D6A2B27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C67FB-AEFF-4D8F-BC0D-9D9C918F3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C7F0-938B-404A-8D06-86C127AD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45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805FC-A366-4456-B1DB-CA9DADC7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A5B05D-B3D5-4164-847C-E8B7887F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A383-CEC1-4291-864C-B2BF53FF155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2ECB1D-EFE2-4A2E-BDA2-3E1C2695C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236991-6ABB-4187-8779-00D76606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C7F0-938B-404A-8D06-86C127AD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37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1E8E28-5D47-4630-9235-1D844D0E4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A383-CEC1-4291-864C-B2BF53FF155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3ACE56-BBF4-42FD-B0D8-A7E6C4CA1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B2B57-B56D-433A-9685-B9E2AB442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C7F0-938B-404A-8D06-86C127AD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00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FBFD0-FF05-4F8C-871C-88A8C04B7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DCA0D-2AAF-49A5-8C95-664CD6638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7DCEC5-0A2B-4FF9-8513-95B07A3A1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7D790-065E-4288-B7FA-A09C7122A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A383-CEC1-4291-864C-B2BF53FF155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8CA0B-863C-4843-A68C-1DB227E03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D0830-2D22-4722-9C3F-F7048C5EC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C7F0-938B-404A-8D06-86C127AD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1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61BE-4107-C763-0293-2906D5EB9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34528-EA0F-F039-9A1C-8FFA181CB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FC6DC-F63A-8B91-B041-465B5F801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B81D-BE24-4451-9BE1-7FE59B2CFDC5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BF4AF-8008-153B-9B56-33E4426D7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856F6-584D-DF5C-3D08-79D716670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2A90-441E-440B-9CBD-00D2FF0C9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39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A679D-94BF-4507-8EAF-4511AE1E1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998608-EB06-47C3-BE79-FA3B65A7C2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6267AA-25DF-4991-979F-3E1FE475E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C2074-4326-47D1-9EC7-8609D4D0E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A383-CEC1-4291-864C-B2BF53FF155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C5BC0-C95E-4E78-BE41-5CF45A280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4D590F-B766-448B-A71D-131C52476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C7F0-938B-404A-8D06-86C127AD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73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D9117-3DCE-4057-8BCB-D1ADB8403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AF0556-20BB-4913-91EC-89B2F27E7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A13E0-EA0A-4D38-800A-413F4825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A383-CEC1-4291-864C-B2BF53FF155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09050-8A58-474B-9611-DD8D12A8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1604A-4BC2-47B1-ACB4-2DF14FF4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C7F0-938B-404A-8D06-86C127AD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64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3E3D53-88FD-415D-AAF2-43E72123FA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753FD9-4D83-4D4F-A9AD-9699F9265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2779D-B9C4-4FA7-AB53-4204E3B85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A383-CEC1-4291-864C-B2BF53FF155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DCD5A-488F-45FC-A82E-BD6678FE7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AEF89-4747-4209-A008-07197C075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C7F0-938B-404A-8D06-86C127AD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704A9-3EE8-409C-EFB9-B96FF511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5EA1F-D839-9DA8-6F62-5A197C99A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696CE-313F-BBCF-E1F6-1F591602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B81D-BE24-4451-9BE1-7FE59B2CFDC5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07953-CF93-3BE3-EAF0-6491C52E4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06958-49DC-F3BE-80DB-704481F75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2A90-441E-440B-9CBD-00D2FF0C9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D7139-0C6E-84C1-0116-5D8CBF3E8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DBC81-1493-6AE7-D613-4C634C39BE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CA7F2-DA27-F18B-860B-D64BAA1CF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E2D14-40D8-0804-1087-47BACAA4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B81D-BE24-4451-9BE1-7FE59B2CFDC5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09904-2D48-D391-F547-EA70EE2AB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D4898-D689-4172-BD53-C128A3F8B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2A90-441E-440B-9CBD-00D2FF0C9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0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10A3F-F545-FD1B-D1FA-3045FDFEC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E03B3-2A6E-32F5-03EA-DB5A48124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AE714-2F02-A027-D918-F93451A19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EF0DA5-ABB6-1506-EC8C-E3D9E533E9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51EEAA-18D1-3794-ECBD-DE09A98190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219E88-510F-C28C-2822-6C8B966C9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B81D-BE24-4451-9BE1-7FE59B2CFDC5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342980-9ACB-9060-E08E-FD5C14D0C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4869B7-B09B-3B4F-0EE3-22B20B8C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2A90-441E-440B-9CBD-00D2FF0C9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1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DA69C-D88A-7FAB-E0A0-97BE00B0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C16B1-496D-2A23-6595-0EF4DD4D6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B81D-BE24-4451-9BE1-7FE59B2CFDC5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85B3CD-A5A5-C243-887E-1914A439F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D9FD7E-6345-AA31-CF57-5D6DA115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2A90-441E-440B-9CBD-00D2FF0C9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79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145126-4FD2-9017-B5E2-1B725CEF7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B81D-BE24-4451-9BE1-7FE59B2CFDC5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916D2A-2C5A-3409-63A4-FEC4CE21E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DB1C4-9A03-256E-7A50-13BF2087A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2A90-441E-440B-9CBD-00D2FF0C9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3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4FEDD-CCA1-0A42-F7DC-CDAFD0E8D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2AA9E-7C54-8444-570C-5D5D13188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E9D75C-C57A-EC8D-1661-642D8C41A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549FE-B33A-9E31-9DBC-93FB7968A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B81D-BE24-4451-9BE1-7FE59B2CFDC5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EFCC8-8CB8-DBBB-D8DA-29A4EDC04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32686-E098-BCE6-290E-B4D03E12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2A90-441E-440B-9CBD-00D2FF0C9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7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40ADA-3ADF-6CAA-272C-4489E661B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A16D7E-6A5C-714E-05B9-7B1F6FB50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ED14C6-E91F-72E4-3709-D831054C9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22F9F-87AA-385A-C53A-B8D1B38D9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B81D-BE24-4451-9BE1-7FE59B2CFDC5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70503B-B86A-23B5-47E4-95B40CBB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E3A0D-EAF7-37D8-F02B-0A233E803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2A90-441E-440B-9CBD-00D2FF0C9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7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ACAFA6-070F-0DA3-F231-DF33A3010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7354B-587F-AD93-F5CE-EAEB25835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C7FAE-6959-FF4D-EFE8-B222D5FDB2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4B81D-BE24-4451-9BE1-7FE59B2CFDC5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431E0-45FA-2358-5C64-B6592F748E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326E3-7EEB-63F5-A71D-6BBD97B12B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22A90-441E-440B-9CBD-00D2FF0C9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1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576359-0934-4EBF-9E1C-3F4522DA7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25794-B5FD-470C-984C-7FA46FF17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8F4F2-E413-4917-83CF-69C3DBC5E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CA383-CEC1-4291-864C-B2BF53FF155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0ED48-5421-465B-8FD1-CB51C8F97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BAB13-AC56-46D7-B6AA-2DB7A5A51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9C7F0-938B-404A-8D06-86C127AD1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tree, outdoor, plant, forest&#10;&#10;Description automatically generated">
            <a:extLst>
              <a:ext uri="{FF2B5EF4-FFF2-40B4-BE49-F238E27FC236}">
                <a16:creationId xmlns:a16="http://schemas.microsoft.com/office/drawing/2014/main" id="{A21AFB9D-2E6C-411F-A0C6-95C7306A0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" r="17873" b="-1"/>
          <a:stretch/>
        </p:blipFill>
        <p:spPr>
          <a:xfrm rot="5400000">
            <a:off x="5551168" y="217473"/>
            <a:ext cx="6858001" cy="64230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A8F0AC-79DA-48F4-922B-F6F89726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02" y="558510"/>
            <a:ext cx="5443917" cy="18494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Leadership Succession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3BD0E6-2CA3-4E32-A90A-58DC111920D0}"/>
              </a:ext>
            </a:extLst>
          </p:cNvPr>
          <p:cNvSpPr txBox="1">
            <a:spLocks/>
          </p:cNvSpPr>
          <p:nvPr/>
        </p:nvSpPr>
        <p:spPr>
          <a:xfrm>
            <a:off x="481323" y="5963631"/>
            <a:ext cx="4737222" cy="8943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David Mayo mayod@ecu.edu</a:t>
            </a:r>
          </a:p>
        </p:txBody>
      </p:sp>
    </p:spTree>
    <p:extLst>
      <p:ext uri="{BB962C8B-B14F-4D97-AF65-F5344CB8AC3E}">
        <p14:creationId xmlns:p14="http://schemas.microsoft.com/office/powerpoint/2010/main" val="1532212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6CDC51-8D27-4BF4-AB33-7D5905E8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FB90F3-DFB9-42D4-B851-120249962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Freeform 60">
            <a:extLst>
              <a:ext uri="{FF2B5EF4-FFF2-40B4-BE49-F238E27FC236}">
                <a16:creationId xmlns:a16="http://schemas.microsoft.com/office/drawing/2014/main" id="{DF4CE22F-8463-44F2-BE50-65D9B503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8720" y="0"/>
            <a:ext cx="3762182" cy="2258435"/>
          </a:xfrm>
          <a:custGeom>
            <a:avLst/>
            <a:gdLst>
              <a:gd name="connsiteX0" fmla="*/ 39946 w 3960192"/>
              <a:gd name="connsiteY0" fmla="*/ 0 h 2377300"/>
              <a:gd name="connsiteX1" fmla="*/ 3920247 w 3960192"/>
              <a:gd name="connsiteY1" fmla="*/ 0 h 2377300"/>
              <a:gd name="connsiteX2" fmla="*/ 3949969 w 3960192"/>
              <a:gd name="connsiteY2" fmla="*/ 194751 h 2377300"/>
              <a:gd name="connsiteX3" fmla="*/ 3960192 w 3960192"/>
              <a:gd name="connsiteY3" fmla="*/ 397204 h 2377300"/>
              <a:gd name="connsiteX4" fmla="*/ 1980096 w 3960192"/>
              <a:gd name="connsiteY4" fmla="*/ 2377300 h 2377300"/>
              <a:gd name="connsiteX5" fmla="*/ 0 w 3960192"/>
              <a:gd name="connsiteY5" fmla="*/ 397204 h 2377300"/>
              <a:gd name="connsiteX6" fmla="*/ 10224 w 3960192"/>
              <a:gd name="connsiteY6" fmla="*/ 194751 h 237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377300">
                <a:moveTo>
                  <a:pt x="39946" y="0"/>
                </a:moveTo>
                <a:lnTo>
                  <a:pt x="3920247" y="0"/>
                </a:lnTo>
                <a:lnTo>
                  <a:pt x="3949969" y="194751"/>
                </a:lnTo>
                <a:cubicBezTo>
                  <a:pt x="3956729" y="261316"/>
                  <a:pt x="3960192" y="328856"/>
                  <a:pt x="3960192" y="397204"/>
                </a:cubicBezTo>
                <a:cubicBezTo>
                  <a:pt x="3960192" y="1490781"/>
                  <a:pt x="3073673" y="2377300"/>
                  <a:pt x="1980096" y="2377300"/>
                </a:cubicBezTo>
                <a:cubicBezTo>
                  <a:pt x="886519" y="2377300"/>
                  <a:pt x="0" y="1490781"/>
                  <a:pt x="0" y="397204"/>
                </a:cubicBezTo>
                <a:cubicBezTo>
                  <a:pt x="0" y="328856"/>
                  <a:pt x="3463" y="261316"/>
                  <a:pt x="10224" y="194751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FB261B-9438-40EF-87D0-9B0736E55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212" y="266436"/>
            <a:ext cx="1111197" cy="13668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79990C-7BE1-4F76-95C3-9C904369692F}"/>
              </a:ext>
            </a:extLst>
          </p:cNvPr>
          <p:cNvSpPr txBox="1"/>
          <p:nvPr/>
        </p:nvSpPr>
        <p:spPr>
          <a:xfrm>
            <a:off x="609018" y="949871"/>
            <a:ext cx="6086422" cy="4912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Children are ten years old; gen one is 25 years from retirement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Focus on planning to fund retirement, financial strategies could include savings/401k, asset sale to the next generation, leasing assets to the farm after retirement or any combination.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Expose children to chores, work, and family values through storytelling (remember the ladder)</a:t>
            </a:r>
          </a:p>
        </p:txBody>
      </p:sp>
      <p:sp>
        <p:nvSpPr>
          <p:cNvPr id="18" name="Freeform 67">
            <a:extLst>
              <a:ext uri="{FF2B5EF4-FFF2-40B4-BE49-F238E27FC236}">
                <a16:creationId xmlns:a16="http://schemas.microsoft.com/office/drawing/2014/main" id="{3FA1383B-2709-4E36-8FF8-7A737213B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7503" y="3006774"/>
            <a:ext cx="4734497" cy="3851226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F9ED34-C8DB-4257-9E41-C26D886EE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5604" y="3989614"/>
            <a:ext cx="1901793" cy="254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51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F7B05F-C1D3-4CC5-AA60-3B074CA3A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What Steps if Any Should be Taken at BFF for This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C3D13-3FDD-5002-A344-E49A61ABD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2143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B92FAF7-0AD3-4B47-9111-D0E9CD79E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6A77139-BADB-4B2C-BD41-B67A4D37D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526" y="2227167"/>
            <a:ext cx="4336168" cy="4630834"/>
            <a:chOff x="7855526" y="2145638"/>
            <a:chExt cx="4336168" cy="4630834"/>
          </a:xfrm>
          <a:gradFill>
            <a:gsLst>
              <a:gs pos="2000">
                <a:schemeClr val="bg1">
                  <a:alpha val="10000"/>
                </a:schemeClr>
              </a:gs>
              <a:gs pos="16000">
                <a:schemeClr val="accent6">
                  <a:alpha val="10000"/>
                </a:schemeClr>
              </a:gs>
              <a:gs pos="100000">
                <a:schemeClr val="bg1">
                  <a:alpha val="10000"/>
                </a:schemeClr>
              </a:gs>
              <a:gs pos="85000">
                <a:schemeClr val="accent1">
                  <a:alpha val="10000"/>
                </a:schemeClr>
              </a:gs>
            </a:gsLst>
            <a:lin ang="12000000" scaled="0"/>
          </a:gradFill>
        </p:grpSpPr>
        <p:sp useBgFill="1">
          <p:nvSpPr>
            <p:cNvPr id="32" name="Freeform: Shape 31">
              <a:extLst>
                <a:ext uri="{FF2B5EF4-FFF2-40B4-BE49-F238E27FC236}">
                  <a16:creationId xmlns:a16="http://schemas.microsoft.com/office/drawing/2014/main" id="{DAC7B25D-E1A6-459A-B45A-1912B0CD9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208150 h 4312749"/>
                <a:gd name="connsiteX4" fmla="*/ 4145996 w 4315791"/>
                <a:gd name="connsiteY4" fmla="*/ 1085198 h 4312749"/>
                <a:gd name="connsiteX5" fmla="*/ 3631470 w 4315791"/>
                <a:gd name="connsiteY5" fmla="*/ 767158 h 4312749"/>
                <a:gd name="connsiteX6" fmla="*/ 2987009 w 4315791"/>
                <a:gd name="connsiteY6" fmla="*/ 611504 h 4312749"/>
                <a:gd name="connsiteX7" fmla="*/ 1985110 w 4315791"/>
                <a:gd name="connsiteY7" fmla="*/ 855943 h 4312749"/>
                <a:gd name="connsiteX8" fmla="*/ 1223061 w 4315791"/>
                <a:gd name="connsiteY8" fmla="*/ 1585590 h 4312749"/>
                <a:gd name="connsiteX9" fmla="*/ 1023311 w 4315791"/>
                <a:gd name="connsiteY9" fmla="*/ 1849089 h 4312749"/>
                <a:gd name="connsiteX10" fmla="*/ 652067 w 4315791"/>
                <a:gd name="connsiteY10" fmla="*/ 2610233 h 4312749"/>
                <a:gd name="connsiteX11" fmla="*/ 876921 w 4315791"/>
                <a:gd name="connsiteY11" fmla="*/ 3447930 h 4312749"/>
                <a:gd name="connsiteX12" fmla="*/ 1504428 w 4315791"/>
                <a:gd name="connsiteY12" fmla="*/ 4177169 h 4312749"/>
                <a:gd name="connsiteX13" fmla="*/ 1689053 w 4315791"/>
                <a:gd name="connsiteY13" fmla="*/ 4312749 h 4312749"/>
                <a:gd name="connsiteX14" fmla="*/ 729636 w 4315791"/>
                <a:gd name="connsiteY14" fmla="*/ 4312749 h 4312749"/>
                <a:gd name="connsiteX15" fmla="*/ 638463 w 4315791"/>
                <a:gd name="connsiteY15" fmla="*/ 4216521 h 4312749"/>
                <a:gd name="connsiteX16" fmla="*/ 0 w 4315791"/>
                <a:gd name="connsiteY16" fmla="*/ 2610335 h 4312749"/>
                <a:gd name="connsiteX17" fmla="*/ 683474 w 4315791"/>
                <a:gd name="connsiteY17" fmla="*/ 1242376 h 4312749"/>
                <a:gd name="connsiteX18" fmla="*/ 2987009 w 4315791"/>
                <a:gd name="connsiteY18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208150"/>
                  </a:lnTo>
                  <a:lnTo>
                    <a:pt x="4145996" y="1085198"/>
                  </a:lnTo>
                  <a:cubicBezTo>
                    <a:pt x="3968282" y="958859"/>
                    <a:pt x="3800518" y="848961"/>
                    <a:pt x="3631470" y="767158"/>
                  </a:cubicBezTo>
                  <a:cubicBezTo>
                    <a:pt x="3411941" y="660943"/>
                    <a:pt x="3207191" y="611504"/>
                    <a:pt x="2987009" y="611504"/>
                  </a:cubicBezTo>
                  <a:cubicBezTo>
                    <a:pt x="2599030" y="611504"/>
                    <a:pt x="2271258" y="691421"/>
                    <a:pt x="1985110" y="855943"/>
                  </a:cubicBezTo>
                  <a:cubicBezTo>
                    <a:pt x="1715153" y="1011087"/>
                    <a:pt x="1465955" y="1249819"/>
                    <a:pt x="1223061" y="1585590"/>
                  </a:cubicBezTo>
                  <a:cubicBezTo>
                    <a:pt x="1154375" y="1680490"/>
                    <a:pt x="1087756" y="1766217"/>
                    <a:pt x="1023311" y="1849089"/>
                  </a:cubicBezTo>
                  <a:cubicBezTo>
                    <a:pt x="765853" y="2180172"/>
                    <a:pt x="652067" y="2338069"/>
                    <a:pt x="652067" y="2610233"/>
                  </a:cubicBezTo>
                  <a:cubicBezTo>
                    <a:pt x="652067" y="2895038"/>
                    <a:pt x="727707" y="3176887"/>
                    <a:pt x="876921" y="3447930"/>
                  </a:cubicBezTo>
                  <a:cubicBezTo>
                    <a:pt x="1022224" y="3711838"/>
                    <a:pt x="1239145" y="3964023"/>
                    <a:pt x="1504428" y="4177169"/>
                  </a:cubicBezTo>
                  <a:lnTo>
                    <a:pt x="1689053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 useBgFill="1">
          <p:nvSpPr>
            <p:cNvPr id="33" name="Freeform: Shape 32">
              <a:extLst>
                <a:ext uri="{FF2B5EF4-FFF2-40B4-BE49-F238E27FC236}">
                  <a16:creationId xmlns:a16="http://schemas.microsoft.com/office/drawing/2014/main" id="{920A7C7E-00F6-490C-A8E7-5167EA6A4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079495 h 4312749"/>
                <a:gd name="connsiteX4" fmla="*/ 4206793 w 4315791"/>
                <a:gd name="connsiteY4" fmla="*/ 1000737 h 4312749"/>
                <a:gd name="connsiteX5" fmla="*/ 2987119 w 4315791"/>
                <a:gd name="connsiteY5" fmla="*/ 509571 h 4312749"/>
                <a:gd name="connsiteX6" fmla="*/ 1133184 w 4315791"/>
                <a:gd name="connsiteY6" fmla="*/ 1528405 h 4312749"/>
                <a:gd name="connsiteX7" fmla="*/ 935607 w 4315791"/>
                <a:gd name="connsiteY7" fmla="*/ 1789050 h 4312749"/>
                <a:gd name="connsiteX8" fmla="*/ 543498 w 4315791"/>
                <a:gd name="connsiteY8" fmla="*/ 2610233 h 4312749"/>
                <a:gd name="connsiteX9" fmla="*/ 780416 w 4315791"/>
                <a:gd name="connsiteY9" fmla="*/ 3494616 h 4312749"/>
                <a:gd name="connsiteX10" fmla="*/ 1433786 w 4315791"/>
                <a:gd name="connsiteY10" fmla="*/ 4254537 h 4312749"/>
                <a:gd name="connsiteX11" fmla="*/ 1513041 w 4315791"/>
                <a:gd name="connsiteY11" fmla="*/ 4312749 h 4312749"/>
                <a:gd name="connsiteX12" fmla="*/ 729636 w 4315791"/>
                <a:gd name="connsiteY12" fmla="*/ 4312749 h 4312749"/>
                <a:gd name="connsiteX13" fmla="*/ 638463 w 4315791"/>
                <a:gd name="connsiteY13" fmla="*/ 4216521 h 4312749"/>
                <a:gd name="connsiteX14" fmla="*/ 0 w 4315791"/>
                <a:gd name="connsiteY14" fmla="*/ 2610335 h 4312749"/>
                <a:gd name="connsiteX15" fmla="*/ 683474 w 4315791"/>
                <a:gd name="connsiteY15" fmla="*/ 1242376 h 4312749"/>
                <a:gd name="connsiteX16" fmla="*/ 2987009 w 4315791"/>
                <a:gd name="connsiteY16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079495"/>
                  </a:lnTo>
                  <a:lnTo>
                    <a:pt x="4206793" y="1000737"/>
                  </a:lnTo>
                  <a:cubicBezTo>
                    <a:pt x="3781561" y="699607"/>
                    <a:pt x="3436718" y="509571"/>
                    <a:pt x="2987119" y="509571"/>
                  </a:cubicBezTo>
                  <a:cubicBezTo>
                    <a:pt x="2204204" y="509571"/>
                    <a:pt x="1649730" y="814251"/>
                    <a:pt x="1133184" y="1528405"/>
                  </a:cubicBezTo>
                  <a:cubicBezTo>
                    <a:pt x="1065585" y="1621878"/>
                    <a:pt x="999510" y="1706892"/>
                    <a:pt x="935607" y="1789050"/>
                  </a:cubicBezTo>
                  <a:cubicBezTo>
                    <a:pt x="670760" y="2129716"/>
                    <a:pt x="543498" y="2306877"/>
                    <a:pt x="543498" y="2610233"/>
                  </a:cubicBezTo>
                  <a:cubicBezTo>
                    <a:pt x="543498" y="2911449"/>
                    <a:pt x="623267" y="3208997"/>
                    <a:pt x="780416" y="3494616"/>
                  </a:cubicBezTo>
                  <a:cubicBezTo>
                    <a:pt x="934194" y="3774018"/>
                    <a:pt x="1154050" y="4029772"/>
                    <a:pt x="1433786" y="4254537"/>
                  </a:cubicBezTo>
                  <a:lnTo>
                    <a:pt x="1513041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 useBgFill="1">
          <p:nvSpPr>
            <p:cNvPr id="34" name="Freeform: Shape 33">
              <a:extLst>
                <a:ext uri="{FF2B5EF4-FFF2-40B4-BE49-F238E27FC236}">
                  <a16:creationId xmlns:a16="http://schemas.microsoft.com/office/drawing/2014/main" id="{2E166FC5-8F23-41C3-879A-BFF8D5B705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7037" y="2411531"/>
              <a:ext cx="4314657" cy="4364939"/>
            </a:xfrm>
            <a:custGeom>
              <a:avLst/>
              <a:gdLst>
                <a:gd name="connsiteX0" fmla="*/ 3028307 w 4314657"/>
                <a:gd name="connsiteY0" fmla="*/ 21 h 4364939"/>
                <a:gd name="connsiteX1" fmla="*/ 3066670 w 4314657"/>
                <a:gd name="connsiteY1" fmla="*/ 836 h 4364939"/>
                <a:gd name="connsiteX2" fmla="*/ 3220125 w 4314657"/>
                <a:gd name="connsiteY2" fmla="*/ 9909 h 4364939"/>
                <a:gd name="connsiteX3" fmla="*/ 3816113 w 4314657"/>
                <a:gd name="connsiteY3" fmla="*/ 150272 h 4364939"/>
                <a:gd name="connsiteX4" fmla="*/ 4089981 w 4314657"/>
                <a:gd name="connsiteY4" fmla="*/ 272287 h 4364939"/>
                <a:gd name="connsiteX5" fmla="*/ 4314657 w 4314657"/>
                <a:gd name="connsiteY5" fmla="*/ 398926 h 4364939"/>
                <a:gd name="connsiteX6" fmla="*/ 4314657 w 4314657"/>
                <a:gd name="connsiteY6" fmla="*/ 911199 h 4364939"/>
                <a:gd name="connsiteX7" fmla="*/ 4310597 w 4314657"/>
                <a:gd name="connsiteY7" fmla="*/ 908154 h 4364939"/>
                <a:gd name="connsiteX8" fmla="*/ 4203223 w 4314657"/>
                <a:gd name="connsiteY8" fmla="*/ 829562 h 4364939"/>
                <a:gd name="connsiteX9" fmla="*/ 4095850 w 4314657"/>
                <a:gd name="connsiteY9" fmla="*/ 753520 h 4364939"/>
                <a:gd name="connsiteX10" fmla="*/ 3652987 w 4314657"/>
                <a:gd name="connsiteY10" fmla="*/ 494811 h 4364939"/>
                <a:gd name="connsiteX11" fmla="*/ 3173610 w 4314657"/>
                <a:gd name="connsiteY11" fmla="*/ 347209 h 4364939"/>
                <a:gd name="connsiteX12" fmla="*/ 3047760 w 4314657"/>
                <a:gd name="connsiteY12" fmla="*/ 332632 h 4364939"/>
                <a:gd name="connsiteX13" fmla="*/ 3016027 w 4314657"/>
                <a:gd name="connsiteY13" fmla="*/ 330186 h 4364939"/>
                <a:gd name="connsiteX14" fmla="*/ 2984184 w 4314657"/>
                <a:gd name="connsiteY14" fmla="*/ 328658 h 4364939"/>
                <a:gd name="connsiteX15" fmla="*/ 2952233 w 4314657"/>
                <a:gd name="connsiteY15" fmla="*/ 327332 h 4364939"/>
                <a:gd name="connsiteX16" fmla="*/ 2919085 w 4314657"/>
                <a:gd name="connsiteY16" fmla="*/ 327026 h 4364939"/>
                <a:gd name="connsiteX17" fmla="*/ 2852901 w 4314657"/>
                <a:gd name="connsiteY17" fmla="*/ 326720 h 4364939"/>
                <a:gd name="connsiteX18" fmla="*/ 2786826 w 4314657"/>
                <a:gd name="connsiteY18" fmla="*/ 328148 h 4364939"/>
                <a:gd name="connsiteX19" fmla="*/ 2720965 w 4314657"/>
                <a:gd name="connsiteY19" fmla="*/ 331409 h 4364939"/>
                <a:gd name="connsiteX20" fmla="*/ 2655325 w 4314657"/>
                <a:gd name="connsiteY20" fmla="*/ 336098 h 4364939"/>
                <a:gd name="connsiteX21" fmla="*/ 2524803 w 4314657"/>
                <a:gd name="connsiteY21" fmla="*/ 350573 h 4364939"/>
                <a:gd name="connsiteX22" fmla="*/ 2460139 w 4314657"/>
                <a:gd name="connsiteY22" fmla="*/ 360664 h 4364939"/>
                <a:gd name="connsiteX23" fmla="*/ 2396019 w 4314657"/>
                <a:gd name="connsiteY23" fmla="*/ 372693 h 4364939"/>
                <a:gd name="connsiteX24" fmla="*/ 2145843 w 4314657"/>
                <a:gd name="connsiteY24" fmla="*/ 440989 h 4364939"/>
                <a:gd name="connsiteX25" fmla="*/ 1698635 w 4314657"/>
                <a:gd name="connsiteY25" fmla="*/ 682676 h 4364939"/>
                <a:gd name="connsiteX26" fmla="*/ 1498450 w 4314657"/>
                <a:gd name="connsiteY26" fmla="*/ 835474 h 4364939"/>
                <a:gd name="connsiteX27" fmla="*/ 1307285 w 4314657"/>
                <a:gd name="connsiteY27" fmla="*/ 1001220 h 4364939"/>
                <a:gd name="connsiteX28" fmla="*/ 947780 w 4314657"/>
                <a:gd name="connsiteY28" fmla="*/ 1369612 h 4364939"/>
                <a:gd name="connsiteX29" fmla="*/ 905939 w 4314657"/>
                <a:gd name="connsiteY29" fmla="*/ 1419458 h 4364939"/>
                <a:gd name="connsiteX30" fmla="*/ 863228 w 4314657"/>
                <a:gd name="connsiteY30" fmla="*/ 1471545 h 4364939"/>
                <a:gd name="connsiteX31" fmla="*/ 774330 w 4314657"/>
                <a:gd name="connsiteY31" fmla="*/ 1577659 h 4364939"/>
                <a:gd name="connsiteX32" fmla="*/ 595554 w 4314657"/>
                <a:gd name="connsiteY32" fmla="*/ 1780916 h 4364939"/>
                <a:gd name="connsiteX33" fmla="*/ 430365 w 4314657"/>
                <a:gd name="connsiteY33" fmla="*/ 1982644 h 4364939"/>
                <a:gd name="connsiteX34" fmla="*/ 358855 w 4314657"/>
                <a:gd name="connsiteY34" fmla="*/ 2087025 h 4364939"/>
                <a:gd name="connsiteX35" fmla="*/ 296583 w 4314657"/>
                <a:gd name="connsiteY35" fmla="*/ 2194872 h 4364939"/>
                <a:gd name="connsiteX36" fmla="*/ 207358 w 4314657"/>
                <a:gd name="connsiteY36" fmla="*/ 2423918 h 4364939"/>
                <a:gd name="connsiteX37" fmla="*/ 177146 w 4314657"/>
                <a:gd name="connsiteY37" fmla="*/ 2668765 h 4364939"/>
                <a:gd name="connsiteX38" fmla="*/ 248763 w 4314657"/>
                <a:gd name="connsiteY38" fmla="*/ 3168854 h 4364939"/>
                <a:gd name="connsiteX39" fmla="*/ 445688 w 4314657"/>
                <a:gd name="connsiteY39" fmla="*/ 3637956 h 4364939"/>
                <a:gd name="connsiteX40" fmla="*/ 735859 w 4314657"/>
                <a:gd name="connsiteY40" fmla="*/ 4062310 h 4364939"/>
                <a:gd name="connsiteX41" fmla="*/ 910884 w 4314657"/>
                <a:gd name="connsiteY41" fmla="*/ 4254366 h 4364939"/>
                <a:gd name="connsiteX42" fmla="*/ 1030507 w 4314657"/>
                <a:gd name="connsiteY42" fmla="*/ 4364939 h 4364939"/>
                <a:gd name="connsiteX43" fmla="*/ 676755 w 4314657"/>
                <a:gd name="connsiteY43" fmla="*/ 4364939 h 4364939"/>
                <a:gd name="connsiteX44" fmla="*/ 538105 w 4314657"/>
                <a:gd name="connsiteY44" fmla="*/ 4202315 h 4364939"/>
                <a:gd name="connsiteX45" fmla="*/ 241592 w 4314657"/>
                <a:gd name="connsiteY45" fmla="*/ 3731226 h 4364939"/>
                <a:gd name="connsiteX46" fmla="*/ 60317 w 4314657"/>
                <a:gd name="connsiteY46" fmla="*/ 3211362 h 4364939"/>
                <a:gd name="connsiteX47" fmla="*/ 0 w 4314657"/>
                <a:gd name="connsiteY47" fmla="*/ 2668765 h 4364939"/>
                <a:gd name="connsiteX48" fmla="*/ 21736 w 4314657"/>
                <a:gd name="connsiteY48" fmla="*/ 2390280 h 4364939"/>
                <a:gd name="connsiteX49" fmla="*/ 27605 w 4314657"/>
                <a:gd name="connsiteY49" fmla="*/ 2355521 h 4364939"/>
                <a:gd name="connsiteX50" fmla="*/ 34669 w 4314657"/>
                <a:gd name="connsiteY50" fmla="*/ 2320862 h 4364939"/>
                <a:gd name="connsiteX51" fmla="*/ 50753 w 4314657"/>
                <a:gd name="connsiteY51" fmla="*/ 2251750 h 4364939"/>
                <a:gd name="connsiteX52" fmla="*/ 93899 w 4314657"/>
                <a:gd name="connsiteY52" fmla="*/ 2116179 h 4364939"/>
                <a:gd name="connsiteX53" fmla="*/ 150194 w 4314657"/>
                <a:gd name="connsiteY53" fmla="*/ 1985498 h 4364939"/>
                <a:gd name="connsiteX54" fmla="*/ 216486 w 4314657"/>
                <a:gd name="connsiteY54" fmla="*/ 1860628 h 4364939"/>
                <a:gd name="connsiteX55" fmla="*/ 363527 w 4314657"/>
                <a:gd name="connsiteY55" fmla="*/ 1625058 h 4364939"/>
                <a:gd name="connsiteX56" fmla="*/ 514155 w 4314657"/>
                <a:gd name="connsiteY56" fmla="*/ 1402231 h 4364939"/>
                <a:gd name="connsiteX57" fmla="*/ 586861 w 4314657"/>
                <a:gd name="connsiteY57" fmla="*/ 1293160 h 4364939"/>
                <a:gd name="connsiteX58" fmla="*/ 623702 w 4314657"/>
                <a:gd name="connsiteY58" fmla="*/ 1236892 h 4364939"/>
                <a:gd name="connsiteX59" fmla="*/ 662283 w 4314657"/>
                <a:gd name="connsiteY59" fmla="*/ 1178892 h 4364939"/>
                <a:gd name="connsiteX60" fmla="*/ 827364 w 4314657"/>
                <a:gd name="connsiteY60" fmla="*/ 951170 h 4364939"/>
                <a:gd name="connsiteX61" fmla="*/ 1016355 w 4314657"/>
                <a:gd name="connsiteY61" fmla="*/ 736089 h 4364939"/>
                <a:gd name="connsiteX62" fmla="*/ 1482474 w 4314657"/>
                <a:gd name="connsiteY62" fmla="*/ 378707 h 4364939"/>
                <a:gd name="connsiteX63" fmla="*/ 2035644 w 4314657"/>
                <a:gd name="connsiteY63" fmla="*/ 149151 h 4364939"/>
                <a:gd name="connsiteX64" fmla="*/ 2324619 w 4314657"/>
                <a:gd name="connsiteY64" fmla="*/ 72802 h 4364939"/>
                <a:gd name="connsiteX65" fmla="*/ 2618809 w 4314657"/>
                <a:gd name="connsiteY65" fmla="*/ 24078 h 4364939"/>
                <a:gd name="connsiteX66" fmla="*/ 2914849 w 4314657"/>
                <a:gd name="connsiteY66" fmla="*/ 1957 h 4364939"/>
                <a:gd name="connsiteX67" fmla="*/ 2951907 w 4314657"/>
                <a:gd name="connsiteY67" fmla="*/ 633 h 4364939"/>
                <a:gd name="connsiteX68" fmla="*/ 2990052 w 4314657"/>
                <a:gd name="connsiteY68" fmla="*/ 224 h 4364939"/>
                <a:gd name="connsiteX69" fmla="*/ 3028307 w 4314657"/>
                <a:gd name="connsiteY69" fmla="*/ 21 h 436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314657" h="4364939">
                  <a:moveTo>
                    <a:pt x="3028307" y="21"/>
                  </a:moveTo>
                  <a:lnTo>
                    <a:pt x="3066670" y="836"/>
                  </a:lnTo>
                  <a:cubicBezTo>
                    <a:pt x="3117749" y="1856"/>
                    <a:pt x="3168937" y="5320"/>
                    <a:pt x="3220125" y="9909"/>
                  </a:cubicBezTo>
                  <a:cubicBezTo>
                    <a:pt x="3424763" y="29073"/>
                    <a:pt x="3627448" y="77898"/>
                    <a:pt x="3816113" y="150272"/>
                  </a:cubicBezTo>
                  <a:cubicBezTo>
                    <a:pt x="3910880" y="185950"/>
                    <a:pt x="4001951" y="227538"/>
                    <a:pt x="4089981" y="272287"/>
                  </a:cubicBezTo>
                  <a:lnTo>
                    <a:pt x="4314657" y="398926"/>
                  </a:lnTo>
                  <a:lnTo>
                    <a:pt x="4314657" y="911199"/>
                  </a:lnTo>
                  <a:lnTo>
                    <a:pt x="4310597" y="908154"/>
                  </a:lnTo>
                  <a:cubicBezTo>
                    <a:pt x="4274842" y="881549"/>
                    <a:pt x="4239087" y="855352"/>
                    <a:pt x="4203223" y="829562"/>
                  </a:cubicBezTo>
                  <a:cubicBezTo>
                    <a:pt x="4167576" y="803773"/>
                    <a:pt x="4131821" y="778086"/>
                    <a:pt x="4095850" y="753520"/>
                  </a:cubicBezTo>
                  <a:cubicBezTo>
                    <a:pt x="3951852" y="654949"/>
                    <a:pt x="3806115" y="565043"/>
                    <a:pt x="3652987" y="494811"/>
                  </a:cubicBezTo>
                  <a:cubicBezTo>
                    <a:pt x="3500404" y="423761"/>
                    <a:pt x="3340213" y="373101"/>
                    <a:pt x="3173610" y="347209"/>
                  </a:cubicBezTo>
                  <a:cubicBezTo>
                    <a:pt x="3131987" y="341093"/>
                    <a:pt x="3090036" y="335792"/>
                    <a:pt x="3047760" y="332632"/>
                  </a:cubicBezTo>
                  <a:lnTo>
                    <a:pt x="3016027" y="330186"/>
                  </a:lnTo>
                  <a:cubicBezTo>
                    <a:pt x="3005485" y="329472"/>
                    <a:pt x="2994834" y="329168"/>
                    <a:pt x="2984184" y="328658"/>
                  </a:cubicBezTo>
                  <a:cubicBezTo>
                    <a:pt x="2973533" y="328249"/>
                    <a:pt x="2962992" y="327638"/>
                    <a:pt x="2952233" y="327332"/>
                  </a:cubicBezTo>
                  <a:lnTo>
                    <a:pt x="2919085" y="327026"/>
                  </a:lnTo>
                  <a:cubicBezTo>
                    <a:pt x="2897025" y="326925"/>
                    <a:pt x="2874854" y="326212"/>
                    <a:pt x="2852901" y="326720"/>
                  </a:cubicBezTo>
                  <a:lnTo>
                    <a:pt x="2786826" y="328148"/>
                  </a:lnTo>
                  <a:cubicBezTo>
                    <a:pt x="2764763" y="328759"/>
                    <a:pt x="2742919" y="330391"/>
                    <a:pt x="2720965" y="331409"/>
                  </a:cubicBezTo>
                  <a:cubicBezTo>
                    <a:pt x="2699013" y="332326"/>
                    <a:pt x="2677170" y="334162"/>
                    <a:pt x="2655325" y="336098"/>
                  </a:cubicBezTo>
                  <a:cubicBezTo>
                    <a:pt x="2611528" y="339463"/>
                    <a:pt x="2568165" y="345170"/>
                    <a:pt x="2524803" y="350573"/>
                  </a:cubicBezTo>
                  <a:lnTo>
                    <a:pt x="2460139" y="360664"/>
                  </a:lnTo>
                  <a:cubicBezTo>
                    <a:pt x="2438622" y="364130"/>
                    <a:pt x="2417430" y="368717"/>
                    <a:pt x="2396019" y="372693"/>
                  </a:cubicBezTo>
                  <a:cubicBezTo>
                    <a:pt x="2310709" y="389513"/>
                    <a:pt x="2226809" y="411836"/>
                    <a:pt x="2145843" y="440989"/>
                  </a:cubicBezTo>
                  <a:cubicBezTo>
                    <a:pt x="1983479" y="499295"/>
                    <a:pt x="1835678" y="585838"/>
                    <a:pt x="1698635" y="682676"/>
                  </a:cubicBezTo>
                  <a:cubicBezTo>
                    <a:pt x="1629841" y="730992"/>
                    <a:pt x="1563549" y="782367"/>
                    <a:pt x="1498450" y="835474"/>
                  </a:cubicBezTo>
                  <a:cubicBezTo>
                    <a:pt x="1433352" y="888583"/>
                    <a:pt x="1369775" y="943932"/>
                    <a:pt x="1307285" y="1001220"/>
                  </a:cubicBezTo>
                  <a:cubicBezTo>
                    <a:pt x="1182958" y="1116304"/>
                    <a:pt x="1060588" y="1237708"/>
                    <a:pt x="947780" y="1369612"/>
                  </a:cubicBezTo>
                  <a:cubicBezTo>
                    <a:pt x="933325" y="1385818"/>
                    <a:pt x="919958" y="1402841"/>
                    <a:pt x="905939" y="1419458"/>
                  </a:cubicBezTo>
                  <a:lnTo>
                    <a:pt x="863228" y="1471545"/>
                  </a:lnTo>
                  <a:cubicBezTo>
                    <a:pt x="833776" y="1507529"/>
                    <a:pt x="804215" y="1543001"/>
                    <a:pt x="774330" y="1577659"/>
                  </a:cubicBezTo>
                  <a:cubicBezTo>
                    <a:pt x="714665" y="1647178"/>
                    <a:pt x="653806" y="1714046"/>
                    <a:pt x="595554" y="1780916"/>
                  </a:cubicBezTo>
                  <a:cubicBezTo>
                    <a:pt x="537303" y="1847683"/>
                    <a:pt x="481009" y="1914144"/>
                    <a:pt x="430365" y="1982644"/>
                  </a:cubicBezTo>
                  <a:cubicBezTo>
                    <a:pt x="405369" y="2016995"/>
                    <a:pt x="381351" y="2051756"/>
                    <a:pt x="358855" y="2087025"/>
                  </a:cubicBezTo>
                  <a:cubicBezTo>
                    <a:pt x="336685" y="2122396"/>
                    <a:pt x="315601" y="2158277"/>
                    <a:pt x="296583" y="2194872"/>
                  </a:cubicBezTo>
                  <a:cubicBezTo>
                    <a:pt x="258980" y="2268161"/>
                    <a:pt x="227572" y="2344307"/>
                    <a:pt x="207358" y="2423918"/>
                  </a:cubicBezTo>
                  <a:cubicBezTo>
                    <a:pt x="186817" y="2503426"/>
                    <a:pt x="178124" y="2585790"/>
                    <a:pt x="177146" y="2668765"/>
                  </a:cubicBezTo>
                  <a:cubicBezTo>
                    <a:pt x="177037" y="2837670"/>
                    <a:pt x="201490" y="3006472"/>
                    <a:pt x="248763" y="3168854"/>
                  </a:cubicBezTo>
                  <a:cubicBezTo>
                    <a:pt x="295931" y="3331644"/>
                    <a:pt x="363962" y="3488316"/>
                    <a:pt x="445688" y="3637956"/>
                  </a:cubicBezTo>
                  <a:cubicBezTo>
                    <a:pt x="527413" y="3787697"/>
                    <a:pt x="625115" y="3929794"/>
                    <a:pt x="735859" y="4062310"/>
                  </a:cubicBezTo>
                  <a:cubicBezTo>
                    <a:pt x="791121" y="4128668"/>
                    <a:pt x="849589" y="4192733"/>
                    <a:pt x="910884" y="4254366"/>
                  </a:cubicBezTo>
                  <a:lnTo>
                    <a:pt x="1030507" y="4364939"/>
                  </a:lnTo>
                  <a:lnTo>
                    <a:pt x="676755" y="4364939"/>
                  </a:lnTo>
                  <a:lnTo>
                    <a:pt x="538105" y="4202315"/>
                  </a:lnTo>
                  <a:cubicBezTo>
                    <a:pt x="423518" y="4054791"/>
                    <a:pt x="323372" y="3897379"/>
                    <a:pt x="241592" y="3731226"/>
                  </a:cubicBezTo>
                  <a:cubicBezTo>
                    <a:pt x="160193" y="3565073"/>
                    <a:pt x="99768" y="3389950"/>
                    <a:pt x="60317" y="3211362"/>
                  </a:cubicBezTo>
                  <a:cubicBezTo>
                    <a:pt x="20759" y="3032669"/>
                    <a:pt x="435" y="2850716"/>
                    <a:pt x="0" y="2668765"/>
                  </a:cubicBezTo>
                  <a:cubicBezTo>
                    <a:pt x="0" y="2576309"/>
                    <a:pt x="6413" y="2483039"/>
                    <a:pt x="21736" y="2390280"/>
                  </a:cubicBezTo>
                  <a:lnTo>
                    <a:pt x="27605" y="2355521"/>
                  </a:lnTo>
                  <a:lnTo>
                    <a:pt x="34669" y="2320862"/>
                  </a:lnTo>
                  <a:cubicBezTo>
                    <a:pt x="39343" y="2297723"/>
                    <a:pt x="45102" y="2274686"/>
                    <a:pt x="50753" y="2251750"/>
                  </a:cubicBezTo>
                  <a:cubicBezTo>
                    <a:pt x="62708" y="2205881"/>
                    <a:pt x="77379" y="2160723"/>
                    <a:pt x="93899" y="2116179"/>
                  </a:cubicBezTo>
                  <a:cubicBezTo>
                    <a:pt x="110744" y="2071734"/>
                    <a:pt x="129762" y="2028209"/>
                    <a:pt x="150194" y="1985498"/>
                  </a:cubicBezTo>
                  <a:cubicBezTo>
                    <a:pt x="170734" y="1942890"/>
                    <a:pt x="193229" y="1901402"/>
                    <a:pt x="216486" y="1860628"/>
                  </a:cubicBezTo>
                  <a:cubicBezTo>
                    <a:pt x="263109" y="1779183"/>
                    <a:pt x="312993" y="1701000"/>
                    <a:pt x="363527" y="1625058"/>
                  </a:cubicBezTo>
                  <a:lnTo>
                    <a:pt x="514155" y="1402231"/>
                  </a:lnTo>
                  <a:cubicBezTo>
                    <a:pt x="538825" y="1365636"/>
                    <a:pt x="563277" y="1329551"/>
                    <a:pt x="586861" y="1293160"/>
                  </a:cubicBezTo>
                  <a:lnTo>
                    <a:pt x="623702" y="1236892"/>
                  </a:lnTo>
                  <a:cubicBezTo>
                    <a:pt x="636526" y="1217525"/>
                    <a:pt x="649025" y="1198055"/>
                    <a:pt x="662283" y="1178892"/>
                  </a:cubicBezTo>
                  <a:cubicBezTo>
                    <a:pt x="713905" y="1101523"/>
                    <a:pt x="769222" y="1025786"/>
                    <a:pt x="827364" y="951170"/>
                  </a:cubicBezTo>
                  <a:cubicBezTo>
                    <a:pt x="885834" y="876861"/>
                    <a:pt x="947997" y="804283"/>
                    <a:pt x="1016355" y="736089"/>
                  </a:cubicBezTo>
                  <a:cubicBezTo>
                    <a:pt x="1152311" y="599497"/>
                    <a:pt x="1308047" y="476054"/>
                    <a:pt x="1482474" y="378707"/>
                  </a:cubicBezTo>
                  <a:cubicBezTo>
                    <a:pt x="1656793" y="281156"/>
                    <a:pt x="1845132" y="207966"/>
                    <a:pt x="2035644" y="149151"/>
                  </a:cubicBezTo>
                  <a:cubicBezTo>
                    <a:pt x="2131063" y="119997"/>
                    <a:pt x="2227460" y="94412"/>
                    <a:pt x="2324619" y="72802"/>
                  </a:cubicBezTo>
                  <a:cubicBezTo>
                    <a:pt x="2421885" y="51396"/>
                    <a:pt x="2520239" y="35291"/>
                    <a:pt x="2618809" y="24078"/>
                  </a:cubicBezTo>
                  <a:cubicBezTo>
                    <a:pt x="2717272" y="12252"/>
                    <a:pt x="2816168" y="4914"/>
                    <a:pt x="2914849" y="1957"/>
                  </a:cubicBezTo>
                  <a:lnTo>
                    <a:pt x="2951907" y="633"/>
                  </a:lnTo>
                  <a:lnTo>
                    <a:pt x="2990052" y="224"/>
                  </a:lnTo>
                  <a:cubicBezTo>
                    <a:pt x="3002768" y="224"/>
                    <a:pt x="3015592" y="-81"/>
                    <a:pt x="3028307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 useBgFill="1">
          <p:nvSpPr>
            <p:cNvPr id="35" name="Freeform: Shape 34">
              <a:extLst>
                <a:ext uri="{FF2B5EF4-FFF2-40B4-BE49-F238E27FC236}">
                  <a16:creationId xmlns:a16="http://schemas.microsoft.com/office/drawing/2014/main" id="{5C727C6A-DB0B-482E-B0E4-4F035FC023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5526" y="2145638"/>
              <a:ext cx="4336168" cy="4630833"/>
            </a:xfrm>
            <a:custGeom>
              <a:avLst/>
              <a:gdLst>
                <a:gd name="connsiteX0" fmla="*/ 3053738 w 4336168"/>
                <a:gd name="connsiteY0" fmla="*/ 111 h 4630833"/>
                <a:gd name="connsiteX1" fmla="*/ 3093948 w 4336168"/>
                <a:gd name="connsiteY1" fmla="*/ 316 h 4630833"/>
                <a:gd name="connsiteX2" fmla="*/ 3134268 w 4336168"/>
                <a:gd name="connsiteY2" fmla="*/ 1743 h 4630833"/>
                <a:gd name="connsiteX3" fmla="*/ 3295438 w 4336168"/>
                <a:gd name="connsiteY3" fmla="*/ 13058 h 4630833"/>
                <a:gd name="connsiteX4" fmla="*/ 3918813 w 4336168"/>
                <a:gd name="connsiteY4" fmla="*/ 169935 h 4630833"/>
                <a:gd name="connsiteX5" fmla="*/ 4203331 w 4336168"/>
                <a:gd name="connsiteY5" fmla="*/ 305405 h 4630833"/>
                <a:gd name="connsiteX6" fmla="*/ 4336168 w 4336168"/>
                <a:gd name="connsiteY6" fmla="*/ 386579 h 4630833"/>
                <a:gd name="connsiteX7" fmla="*/ 4336168 w 4336168"/>
                <a:gd name="connsiteY7" fmla="*/ 772673 h 4630833"/>
                <a:gd name="connsiteX8" fmla="*/ 4270820 w 4336168"/>
                <a:gd name="connsiteY8" fmla="*/ 728127 h 4630833"/>
                <a:gd name="connsiteX9" fmla="*/ 4030208 w 4336168"/>
                <a:gd name="connsiteY9" fmla="*/ 587253 h 4630833"/>
                <a:gd name="connsiteX10" fmla="*/ 3781010 w 4336168"/>
                <a:gd name="connsiteY10" fmla="*/ 471455 h 4630833"/>
                <a:gd name="connsiteX11" fmla="*/ 3254466 w 4336168"/>
                <a:gd name="connsiteY11" fmla="*/ 338024 h 4630833"/>
                <a:gd name="connsiteX12" fmla="*/ 3117966 w 4336168"/>
                <a:gd name="connsiteY12" fmla="*/ 326812 h 4630833"/>
                <a:gd name="connsiteX13" fmla="*/ 3083625 w 4336168"/>
                <a:gd name="connsiteY13" fmla="*/ 325179 h 4630833"/>
                <a:gd name="connsiteX14" fmla="*/ 3049173 w 4336168"/>
                <a:gd name="connsiteY14" fmla="*/ 324366 h 4630833"/>
                <a:gd name="connsiteX15" fmla="*/ 2978858 w 4336168"/>
                <a:gd name="connsiteY15" fmla="*/ 323855 h 4630833"/>
                <a:gd name="connsiteX16" fmla="*/ 2695862 w 4336168"/>
                <a:gd name="connsiteY16" fmla="*/ 335373 h 4630833"/>
                <a:gd name="connsiteX17" fmla="*/ 2417972 w 4336168"/>
                <a:gd name="connsiteY17" fmla="*/ 372070 h 4630833"/>
                <a:gd name="connsiteX18" fmla="*/ 2148451 w 4336168"/>
                <a:gd name="connsiteY18" fmla="*/ 437613 h 4630833"/>
                <a:gd name="connsiteX19" fmla="*/ 1889690 w 4336168"/>
                <a:gd name="connsiteY19" fmla="*/ 532515 h 4630833"/>
                <a:gd name="connsiteX20" fmla="*/ 1644512 w 4336168"/>
                <a:gd name="connsiteY20" fmla="*/ 658098 h 4630833"/>
                <a:gd name="connsiteX21" fmla="*/ 1200999 w 4336168"/>
                <a:gd name="connsiteY21" fmla="*/ 992137 h 4630833"/>
                <a:gd name="connsiteX22" fmla="*/ 1003531 w 4336168"/>
                <a:gd name="connsiteY22" fmla="*/ 1192234 h 4630833"/>
                <a:gd name="connsiteX23" fmla="*/ 910394 w 4336168"/>
                <a:gd name="connsiteY23" fmla="*/ 1298347 h 4630833"/>
                <a:gd name="connsiteX24" fmla="*/ 821278 w 4336168"/>
                <a:gd name="connsiteY24" fmla="*/ 1408233 h 4630833"/>
                <a:gd name="connsiteX25" fmla="*/ 732162 w 4336168"/>
                <a:gd name="connsiteY25" fmla="*/ 1521993 h 4630833"/>
                <a:gd name="connsiteX26" fmla="*/ 640548 w 4336168"/>
                <a:gd name="connsiteY26" fmla="*/ 1634323 h 4630833"/>
                <a:gd name="connsiteX27" fmla="*/ 457317 w 4336168"/>
                <a:gd name="connsiteY27" fmla="*/ 1855930 h 4630833"/>
                <a:gd name="connsiteX28" fmla="*/ 369288 w 4336168"/>
                <a:gd name="connsiteY28" fmla="*/ 1967955 h 4630833"/>
                <a:gd name="connsiteX29" fmla="*/ 287128 w 4336168"/>
                <a:gd name="connsiteY29" fmla="*/ 2083243 h 4630833"/>
                <a:gd name="connsiteX30" fmla="*/ 212683 w 4336168"/>
                <a:gd name="connsiteY30" fmla="*/ 2202607 h 4630833"/>
                <a:gd name="connsiteX31" fmla="*/ 179101 w 4336168"/>
                <a:gd name="connsiteY31" fmla="*/ 2264177 h 4630833"/>
                <a:gd name="connsiteX32" fmla="*/ 148890 w 4336168"/>
                <a:gd name="connsiteY32" fmla="*/ 2327172 h 4630833"/>
                <a:gd name="connsiteX33" fmla="*/ 61295 w 4336168"/>
                <a:gd name="connsiteY33" fmla="*/ 2590672 h 4630833"/>
                <a:gd name="connsiteX34" fmla="*/ 32604 w 4336168"/>
                <a:gd name="connsiteY34" fmla="*/ 2866202 h 4630833"/>
                <a:gd name="connsiteX35" fmla="*/ 100853 w 4336168"/>
                <a:gd name="connsiteY35" fmla="*/ 3418074 h 4630833"/>
                <a:gd name="connsiteX36" fmla="*/ 184971 w 4336168"/>
                <a:gd name="connsiteY36" fmla="*/ 3684428 h 4630833"/>
                <a:gd name="connsiteX37" fmla="*/ 210836 w 4336168"/>
                <a:gd name="connsiteY37" fmla="*/ 3749462 h 4630833"/>
                <a:gd name="connsiteX38" fmla="*/ 238440 w 4336168"/>
                <a:gd name="connsiteY38" fmla="*/ 3813783 h 4630833"/>
                <a:gd name="connsiteX39" fmla="*/ 252894 w 4336168"/>
                <a:gd name="connsiteY39" fmla="*/ 3845688 h 4630833"/>
                <a:gd name="connsiteX40" fmla="*/ 268109 w 4336168"/>
                <a:gd name="connsiteY40" fmla="*/ 3877287 h 4630833"/>
                <a:gd name="connsiteX41" fmla="*/ 299409 w 4336168"/>
                <a:gd name="connsiteY41" fmla="*/ 3939978 h 4630833"/>
                <a:gd name="connsiteX42" fmla="*/ 440689 w 4336168"/>
                <a:gd name="connsiteY42" fmla="*/ 4182378 h 4630833"/>
                <a:gd name="connsiteX43" fmla="*/ 606640 w 4336168"/>
                <a:gd name="connsiteY43" fmla="*/ 4409488 h 4630833"/>
                <a:gd name="connsiteX44" fmla="*/ 792425 w 4336168"/>
                <a:gd name="connsiteY44" fmla="*/ 4621205 h 4630833"/>
                <a:gd name="connsiteX45" fmla="*/ 802442 w 4336168"/>
                <a:gd name="connsiteY45" fmla="*/ 4630833 h 4630833"/>
                <a:gd name="connsiteX46" fmla="*/ 592561 w 4336168"/>
                <a:gd name="connsiteY46" fmla="*/ 4630833 h 4630833"/>
                <a:gd name="connsiteX47" fmla="*/ 489377 w 4336168"/>
                <a:gd name="connsiteY47" fmla="*/ 4483185 h 4630833"/>
                <a:gd name="connsiteX48" fmla="*/ 344944 w 4336168"/>
                <a:gd name="connsiteY48" fmla="*/ 4231611 h 4630833"/>
                <a:gd name="connsiteX49" fmla="*/ 224311 w 4336168"/>
                <a:gd name="connsiteY49" fmla="*/ 3970456 h 4630833"/>
                <a:gd name="connsiteX50" fmla="*/ 0 w 4336168"/>
                <a:gd name="connsiteY50" fmla="*/ 2866202 h 4630833"/>
                <a:gd name="connsiteX51" fmla="*/ 25105 w 4336168"/>
                <a:gd name="connsiteY51" fmla="*/ 2584351 h 4630833"/>
                <a:gd name="connsiteX52" fmla="*/ 105200 w 4336168"/>
                <a:gd name="connsiteY52" fmla="*/ 2310863 h 4630833"/>
                <a:gd name="connsiteX53" fmla="*/ 232245 w 4336168"/>
                <a:gd name="connsiteY53" fmla="*/ 2053172 h 4630833"/>
                <a:gd name="connsiteX54" fmla="*/ 307667 w 4336168"/>
                <a:gd name="connsiteY54" fmla="*/ 1930341 h 4630833"/>
                <a:gd name="connsiteX55" fmla="*/ 386893 w 4336168"/>
                <a:gd name="connsiteY55" fmla="*/ 1810161 h 4630833"/>
                <a:gd name="connsiteX56" fmla="*/ 548823 w 4336168"/>
                <a:gd name="connsiteY56" fmla="*/ 1573876 h 4630833"/>
                <a:gd name="connsiteX57" fmla="*/ 626419 w 4336168"/>
                <a:gd name="connsiteY57" fmla="*/ 1455224 h 4630833"/>
                <a:gd name="connsiteX58" fmla="*/ 701081 w 4336168"/>
                <a:gd name="connsiteY58" fmla="*/ 1334534 h 4630833"/>
                <a:gd name="connsiteX59" fmla="*/ 861162 w 4336168"/>
                <a:gd name="connsiteY59" fmla="*/ 1091320 h 4630833"/>
                <a:gd name="connsiteX60" fmla="*/ 1042329 w 4336168"/>
                <a:gd name="connsiteY60" fmla="*/ 858093 h 4630833"/>
                <a:gd name="connsiteX61" fmla="*/ 1487799 w 4336168"/>
                <a:gd name="connsiteY61" fmla="*/ 446686 h 4630833"/>
                <a:gd name="connsiteX62" fmla="*/ 1754060 w 4336168"/>
                <a:gd name="connsiteY62" fmla="*/ 283388 h 4630833"/>
                <a:gd name="connsiteX63" fmla="*/ 2044121 w 4336168"/>
                <a:gd name="connsiteY63" fmla="*/ 157906 h 4630833"/>
                <a:gd name="connsiteX64" fmla="*/ 2349287 w 4336168"/>
                <a:gd name="connsiteY64" fmla="*/ 71364 h 4630833"/>
                <a:gd name="connsiteX65" fmla="*/ 2661411 w 4336168"/>
                <a:gd name="connsiteY65" fmla="*/ 21213 h 4630833"/>
                <a:gd name="connsiteX66" fmla="*/ 2818124 w 4336168"/>
                <a:gd name="connsiteY66" fmla="*/ 7146 h 4630833"/>
                <a:gd name="connsiteX67" fmla="*/ 2974728 w 4336168"/>
                <a:gd name="connsiteY67" fmla="*/ 1029 h 4630833"/>
                <a:gd name="connsiteX68" fmla="*/ 3053738 w 4336168"/>
                <a:gd name="connsiteY68" fmla="*/ 111 h 463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336168" h="4630833">
                  <a:moveTo>
                    <a:pt x="3053738" y="111"/>
                  </a:moveTo>
                  <a:lnTo>
                    <a:pt x="3093948" y="316"/>
                  </a:lnTo>
                  <a:lnTo>
                    <a:pt x="3134268" y="1743"/>
                  </a:lnTo>
                  <a:cubicBezTo>
                    <a:pt x="3187955" y="3475"/>
                    <a:pt x="3241749" y="7756"/>
                    <a:pt x="3295438" y="13058"/>
                  </a:cubicBezTo>
                  <a:cubicBezTo>
                    <a:pt x="3510076" y="35585"/>
                    <a:pt x="3722324" y="89406"/>
                    <a:pt x="3918813" y="169935"/>
                  </a:cubicBezTo>
                  <a:cubicBezTo>
                    <a:pt x="4017384" y="209689"/>
                    <a:pt x="4111933" y="255763"/>
                    <a:pt x="4203331" y="305405"/>
                  </a:cubicBezTo>
                  <a:lnTo>
                    <a:pt x="4336168" y="386579"/>
                  </a:lnTo>
                  <a:lnTo>
                    <a:pt x="4336168" y="772673"/>
                  </a:lnTo>
                  <a:lnTo>
                    <a:pt x="4270820" y="728127"/>
                  </a:lnTo>
                  <a:cubicBezTo>
                    <a:pt x="4191920" y="677771"/>
                    <a:pt x="4111825" y="630168"/>
                    <a:pt x="4030208" y="587253"/>
                  </a:cubicBezTo>
                  <a:cubicBezTo>
                    <a:pt x="3948699" y="544136"/>
                    <a:pt x="3865886" y="504687"/>
                    <a:pt x="3781010" y="471455"/>
                  </a:cubicBezTo>
                  <a:cubicBezTo>
                    <a:pt x="3611688" y="404384"/>
                    <a:pt x="3435522" y="358818"/>
                    <a:pt x="3254466" y="338024"/>
                  </a:cubicBezTo>
                  <a:cubicBezTo>
                    <a:pt x="3209255" y="333029"/>
                    <a:pt x="3163720" y="328748"/>
                    <a:pt x="3117966" y="326812"/>
                  </a:cubicBezTo>
                  <a:lnTo>
                    <a:pt x="3083625" y="325179"/>
                  </a:lnTo>
                  <a:lnTo>
                    <a:pt x="3049173" y="324366"/>
                  </a:lnTo>
                  <a:cubicBezTo>
                    <a:pt x="3026568" y="323447"/>
                    <a:pt x="3002550" y="323855"/>
                    <a:pt x="2978858" y="323855"/>
                  </a:cubicBezTo>
                  <a:cubicBezTo>
                    <a:pt x="2883983" y="323956"/>
                    <a:pt x="2789434" y="327423"/>
                    <a:pt x="2695862" y="335373"/>
                  </a:cubicBezTo>
                  <a:cubicBezTo>
                    <a:pt x="2602290" y="343223"/>
                    <a:pt x="2509371" y="354945"/>
                    <a:pt x="2417972" y="372070"/>
                  </a:cubicBezTo>
                  <a:cubicBezTo>
                    <a:pt x="2326683" y="389500"/>
                    <a:pt x="2236697" y="411009"/>
                    <a:pt x="2148451" y="437613"/>
                  </a:cubicBezTo>
                  <a:cubicBezTo>
                    <a:pt x="2060204" y="464116"/>
                    <a:pt x="1973588" y="495411"/>
                    <a:pt x="1889690" y="532515"/>
                  </a:cubicBezTo>
                  <a:cubicBezTo>
                    <a:pt x="1805247" y="568599"/>
                    <a:pt x="1723848" y="611411"/>
                    <a:pt x="1644512" y="658098"/>
                  </a:cubicBezTo>
                  <a:cubicBezTo>
                    <a:pt x="1486169" y="751979"/>
                    <a:pt x="1338149" y="865229"/>
                    <a:pt x="1200999" y="992137"/>
                  </a:cubicBezTo>
                  <a:cubicBezTo>
                    <a:pt x="1132531" y="1055744"/>
                    <a:pt x="1066782" y="1122715"/>
                    <a:pt x="1003531" y="1192234"/>
                  </a:cubicBezTo>
                  <a:cubicBezTo>
                    <a:pt x="971688" y="1226790"/>
                    <a:pt x="941150" y="1262568"/>
                    <a:pt x="910394" y="1298347"/>
                  </a:cubicBezTo>
                  <a:cubicBezTo>
                    <a:pt x="880507" y="1334738"/>
                    <a:pt x="850187" y="1370925"/>
                    <a:pt x="821278" y="1408233"/>
                  </a:cubicBezTo>
                  <a:cubicBezTo>
                    <a:pt x="792152" y="1444624"/>
                    <a:pt x="762266" y="1484480"/>
                    <a:pt x="732162" y="1521993"/>
                  </a:cubicBezTo>
                  <a:cubicBezTo>
                    <a:pt x="701950" y="1559810"/>
                    <a:pt x="671302" y="1597219"/>
                    <a:pt x="640548" y="1634323"/>
                  </a:cubicBezTo>
                  <a:cubicBezTo>
                    <a:pt x="579362" y="1708838"/>
                    <a:pt x="516980" y="1781618"/>
                    <a:pt x="457317" y="1855930"/>
                  </a:cubicBezTo>
                  <a:cubicBezTo>
                    <a:pt x="427540" y="1893033"/>
                    <a:pt x="397870" y="1930239"/>
                    <a:pt x="369288" y="1967955"/>
                  </a:cubicBezTo>
                  <a:cubicBezTo>
                    <a:pt x="341141" y="2005976"/>
                    <a:pt x="313211" y="2044100"/>
                    <a:pt x="287128" y="2083243"/>
                  </a:cubicBezTo>
                  <a:cubicBezTo>
                    <a:pt x="260936" y="2122284"/>
                    <a:pt x="235506" y="2161835"/>
                    <a:pt x="212683" y="2202607"/>
                  </a:cubicBezTo>
                  <a:cubicBezTo>
                    <a:pt x="200728" y="2222791"/>
                    <a:pt x="190187" y="2243586"/>
                    <a:pt x="179101" y="2264177"/>
                  </a:cubicBezTo>
                  <a:cubicBezTo>
                    <a:pt x="168886" y="2285072"/>
                    <a:pt x="158127" y="2305867"/>
                    <a:pt x="148890" y="2327172"/>
                  </a:cubicBezTo>
                  <a:cubicBezTo>
                    <a:pt x="109982" y="2411777"/>
                    <a:pt x="81183" y="2500256"/>
                    <a:pt x="61295" y="2590672"/>
                  </a:cubicBezTo>
                  <a:cubicBezTo>
                    <a:pt x="42386" y="2681292"/>
                    <a:pt x="33147" y="2773643"/>
                    <a:pt x="32604" y="2866202"/>
                  </a:cubicBezTo>
                  <a:cubicBezTo>
                    <a:pt x="32495" y="3051925"/>
                    <a:pt x="55643" y="3237650"/>
                    <a:pt x="100853" y="3418074"/>
                  </a:cubicBezTo>
                  <a:cubicBezTo>
                    <a:pt x="123133" y="3508490"/>
                    <a:pt x="151498" y="3597377"/>
                    <a:pt x="184971" y="3684428"/>
                  </a:cubicBezTo>
                  <a:cubicBezTo>
                    <a:pt x="192796" y="3706344"/>
                    <a:pt x="202250" y="3727751"/>
                    <a:pt x="210836" y="3749462"/>
                  </a:cubicBezTo>
                  <a:cubicBezTo>
                    <a:pt x="219421" y="3771175"/>
                    <a:pt x="228985" y="3792479"/>
                    <a:pt x="238440" y="3813783"/>
                  </a:cubicBezTo>
                  <a:lnTo>
                    <a:pt x="252894" y="3845688"/>
                  </a:lnTo>
                  <a:lnTo>
                    <a:pt x="268109" y="3877287"/>
                  </a:lnTo>
                  <a:cubicBezTo>
                    <a:pt x="278215" y="3898287"/>
                    <a:pt x="288432" y="3919284"/>
                    <a:pt x="299409" y="3939978"/>
                  </a:cubicBezTo>
                  <a:cubicBezTo>
                    <a:pt x="341792" y="4023258"/>
                    <a:pt x="389828" y="4103787"/>
                    <a:pt x="440689" y="4182378"/>
                  </a:cubicBezTo>
                  <a:cubicBezTo>
                    <a:pt x="492420" y="4260561"/>
                    <a:pt x="547953" y="4336299"/>
                    <a:pt x="606640" y="4409488"/>
                  </a:cubicBezTo>
                  <a:cubicBezTo>
                    <a:pt x="665381" y="4482677"/>
                    <a:pt x="727435" y="4553292"/>
                    <a:pt x="792425" y="4621205"/>
                  </a:cubicBezTo>
                  <a:lnTo>
                    <a:pt x="802442" y="4630833"/>
                  </a:lnTo>
                  <a:lnTo>
                    <a:pt x="592561" y="4630833"/>
                  </a:lnTo>
                  <a:lnTo>
                    <a:pt x="489377" y="4483185"/>
                  </a:lnTo>
                  <a:cubicBezTo>
                    <a:pt x="437212" y="4401230"/>
                    <a:pt x="388850" y="4317339"/>
                    <a:pt x="344944" y="4231611"/>
                  </a:cubicBezTo>
                  <a:cubicBezTo>
                    <a:pt x="300386" y="4146191"/>
                    <a:pt x="260828" y="4058731"/>
                    <a:pt x="224311" y="3970456"/>
                  </a:cubicBezTo>
                  <a:cubicBezTo>
                    <a:pt x="78901" y="3617049"/>
                    <a:pt x="1413" y="3242136"/>
                    <a:pt x="0" y="2866202"/>
                  </a:cubicBezTo>
                  <a:cubicBezTo>
                    <a:pt x="0" y="2771912"/>
                    <a:pt x="8043" y="2677417"/>
                    <a:pt x="25105" y="2584351"/>
                  </a:cubicBezTo>
                  <a:cubicBezTo>
                    <a:pt x="42928" y="2491285"/>
                    <a:pt x="69446" y="2399444"/>
                    <a:pt x="105200" y="2310863"/>
                  </a:cubicBezTo>
                  <a:cubicBezTo>
                    <a:pt x="140304" y="2221974"/>
                    <a:pt x="184318" y="2136351"/>
                    <a:pt x="232245" y="2053172"/>
                  </a:cubicBezTo>
                  <a:cubicBezTo>
                    <a:pt x="256154" y="2011379"/>
                    <a:pt x="281802" y="1970810"/>
                    <a:pt x="307667" y="1930341"/>
                  </a:cubicBezTo>
                  <a:cubicBezTo>
                    <a:pt x="333533" y="1889873"/>
                    <a:pt x="360049" y="1849915"/>
                    <a:pt x="386893" y="1810161"/>
                  </a:cubicBezTo>
                  <a:lnTo>
                    <a:pt x="548823" y="1573876"/>
                  </a:lnTo>
                  <a:cubicBezTo>
                    <a:pt x="575341" y="1534529"/>
                    <a:pt x="601098" y="1494877"/>
                    <a:pt x="626419" y="1455224"/>
                  </a:cubicBezTo>
                  <a:cubicBezTo>
                    <a:pt x="651959" y="1415266"/>
                    <a:pt x="675434" y="1376225"/>
                    <a:pt x="701081" y="1334534"/>
                  </a:cubicBezTo>
                  <a:cubicBezTo>
                    <a:pt x="751290" y="1252070"/>
                    <a:pt x="804324" y="1170828"/>
                    <a:pt x="861162" y="1091320"/>
                  </a:cubicBezTo>
                  <a:cubicBezTo>
                    <a:pt x="917894" y="1011810"/>
                    <a:pt x="977884" y="933729"/>
                    <a:pt x="1042329" y="858093"/>
                  </a:cubicBezTo>
                  <a:cubicBezTo>
                    <a:pt x="1171765" y="707536"/>
                    <a:pt x="1319348" y="566764"/>
                    <a:pt x="1487799" y="446686"/>
                  </a:cubicBezTo>
                  <a:cubicBezTo>
                    <a:pt x="1571699" y="386340"/>
                    <a:pt x="1661031" y="332010"/>
                    <a:pt x="1754060" y="283388"/>
                  </a:cubicBezTo>
                  <a:cubicBezTo>
                    <a:pt x="1847414" y="235478"/>
                    <a:pt x="1944463" y="193278"/>
                    <a:pt x="2044121" y="157906"/>
                  </a:cubicBezTo>
                  <a:cubicBezTo>
                    <a:pt x="2143778" y="122638"/>
                    <a:pt x="2245936" y="93789"/>
                    <a:pt x="2349287" y="71364"/>
                  </a:cubicBezTo>
                  <a:cubicBezTo>
                    <a:pt x="2452641" y="48939"/>
                    <a:pt x="2556971" y="32935"/>
                    <a:pt x="2661411" y="21213"/>
                  </a:cubicBezTo>
                  <a:cubicBezTo>
                    <a:pt x="2713576" y="14994"/>
                    <a:pt x="2765850" y="11222"/>
                    <a:pt x="2818124" y="7146"/>
                  </a:cubicBezTo>
                  <a:cubicBezTo>
                    <a:pt x="2870290" y="4596"/>
                    <a:pt x="2922672" y="1640"/>
                    <a:pt x="2974728" y="1029"/>
                  </a:cubicBezTo>
                  <a:cubicBezTo>
                    <a:pt x="3000811" y="519"/>
                    <a:pt x="3026568" y="-296"/>
                    <a:pt x="3053738" y="1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786ABD8-AB9F-46F2-A7D9-36F1F7338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112326" y="0"/>
            <a:ext cx="4683941" cy="3456291"/>
            <a:chOff x="4345582" y="0"/>
            <a:chExt cx="5069918" cy="3741104"/>
          </a:xfrm>
          <a:solidFill>
            <a:schemeClr val="accent5">
              <a:alpha val="5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B26E49F-E19A-487B-A8A4-A26128CF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45582" y="1"/>
              <a:ext cx="5069918" cy="3741103"/>
            </a:xfrm>
            <a:custGeom>
              <a:avLst/>
              <a:gdLst>
                <a:gd name="connsiteX0" fmla="*/ 475344 w 5069918"/>
                <a:gd name="connsiteY0" fmla="*/ 0 h 3741103"/>
                <a:gd name="connsiteX1" fmla="*/ 643707 w 5069918"/>
                <a:gd name="connsiteY1" fmla="*/ 0 h 3741103"/>
                <a:gd name="connsiteX2" fmla="*/ 635672 w 5069918"/>
                <a:gd name="connsiteY2" fmla="*/ 7778 h 3741103"/>
                <a:gd name="connsiteX3" fmla="*/ 486638 w 5069918"/>
                <a:gd name="connsiteY3" fmla="*/ 178818 h 3741103"/>
                <a:gd name="connsiteX4" fmla="*/ 353514 w 5069918"/>
                <a:gd name="connsiteY4" fmla="*/ 362293 h 3741103"/>
                <a:gd name="connsiteX5" fmla="*/ 240181 w 5069918"/>
                <a:gd name="connsiteY5" fmla="*/ 558120 h 3741103"/>
                <a:gd name="connsiteX6" fmla="*/ 215073 w 5069918"/>
                <a:gd name="connsiteY6" fmla="*/ 608766 h 3741103"/>
                <a:gd name="connsiteX7" fmla="*/ 202868 w 5069918"/>
                <a:gd name="connsiteY7" fmla="*/ 634294 h 3741103"/>
                <a:gd name="connsiteX8" fmla="*/ 191273 w 5069918"/>
                <a:gd name="connsiteY8" fmla="*/ 660069 h 3741103"/>
                <a:gd name="connsiteX9" fmla="*/ 169129 w 5069918"/>
                <a:gd name="connsiteY9" fmla="*/ 712032 h 3741103"/>
                <a:gd name="connsiteX10" fmla="*/ 148381 w 5069918"/>
                <a:gd name="connsiteY10" fmla="*/ 764571 h 3741103"/>
                <a:gd name="connsiteX11" fmla="*/ 80903 w 5069918"/>
                <a:gd name="connsiteY11" fmla="*/ 979750 h 3741103"/>
                <a:gd name="connsiteX12" fmla="*/ 26154 w 5069918"/>
                <a:gd name="connsiteY12" fmla="*/ 1425590 h 3741103"/>
                <a:gd name="connsiteX13" fmla="*/ 49170 w 5069918"/>
                <a:gd name="connsiteY13" fmla="*/ 1648182 h 3741103"/>
                <a:gd name="connsiteX14" fmla="*/ 119437 w 5069918"/>
                <a:gd name="connsiteY14" fmla="*/ 1861055 h 3741103"/>
                <a:gd name="connsiteX15" fmla="*/ 143672 w 5069918"/>
                <a:gd name="connsiteY15" fmla="*/ 1911947 h 3741103"/>
                <a:gd name="connsiteX16" fmla="*/ 170611 w 5069918"/>
                <a:gd name="connsiteY16" fmla="*/ 1961687 h 3741103"/>
                <a:gd name="connsiteX17" fmla="*/ 230330 w 5069918"/>
                <a:gd name="connsiteY17" fmla="*/ 2058118 h 3741103"/>
                <a:gd name="connsiteX18" fmla="*/ 296237 w 5069918"/>
                <a:gd name="connsiteY18" fmla="*/ 2151255 h 3741103"/>
                <a:gd name="connsiteX19" fmla="*/ 366853 w 5069918"/>
                <a:gd name="connsiteY19" fmla="*/ 2241757 h 3741103"/>
                <a:gd name="connsiteX20" fmla="*/ 513838 w 5069918"/>
                <a:gd name="connsiteY20" fmla="*/ 2420786 h 3741103"/>
                <a:gd name="connsiteX21" fmla="*/ 587330 w 5069918"/>
                <a:gd name="connsiteY21" fmla="*/ 2511534 h 3741103"/>
                <a:gd name="connsiteX22" fmla="*/ 658817 w 5069918"/>
                <a:gd name="connsiteY22" fmla="*/ 2603437 h 3741103"/>
                <a:gd name="connsiteX23" fmla="*/ 730305 w 5069918"/>
                <a:gd name="connsiteY23" fmla="*/ 2692210 h 3741103"/>
                <a:gd name="connsiteX24" fmla="*/ 805018 w 5069918"/>
                <a:gd name="connsiteY24" fmla="*/ 2777936 h 3741103"/>
                <a:gd name="connsiteX25" fmla="*/ 963424 w 5069918"/>
                <a:gd name="connsiteY25" fmla="*/ 2939588 h 3741103"/>
                <a:gd name="connsiteX26" fmla="*/ 1319204 w 5069918"/>
                <a:gd name="connsiteY26" fmla="*/ 3209447 h 3741103"/>
                <a:gd name="connsiteX27" fmla="*/ 1515882 w 5069918"/>
                <a:gd name="connsiteY27" fmla="*/ 3310902 h 3741103"/>
                <a:gd name="connsiteX28" fmla="*/ 1723456 w 5069918"/>
                <a:gd name="connsiteY28" fmla="*/ 3387570 h 3741103"/>
                <a:gd name="connsiteX29" fmla="*/ 1939662 w 5069918"/>
                <a:gd name="connsiteY29" fmla="*/ 3440520 h 3741103"/>
                <a:gd name="connsiteX30" fmla="*/ 2162581 w 5069918"/>
                <a:gd name="connsiteY30" fmla="*/ 3470167 h 3741103"/>
                <a:gd name="connsiteX31" fmla="*/ 2389597 w 5069918"/>
                <a:gd name="connsiteY31" fmla="*/ 3479472 h 3741103"/>
                <a:gd name="connsiteX32" fmla="*/ 2446002 w 5069918"/>
                <a:gd name="connsiteY32" fmla="*/ 3479059 h 3741103"/>
                <a:gd name="connsiteX33" fmla="*/ 2473639 w 5069918"/>
                <a:gd name="connsiteY33" fmla="*/ 3478402 h 3741103"/>
                <a:gd name="connsiteX34" fmla="*/ 2501187 w 5069918"/>
                <a:gd name="connsiteY34" fmla="*/ 3477083 h 3741103"/>
                <a:gd name="connsiteX35" fmla="*/ 2610685 w 5069918"/>
                <a:gd name="connsiteY35" fmla="*/ 3468025 h 3741103"/>
                <a:gd name="connsiteX36" fmla="*/ 3033071 w 5069918"/>
                <a:gd name="connsiteY36" fmla="*/ 3360230 h 3741103"/>
                <a:gd name="connsiteX37" fmla="*/ 3232974 w 5069918"/>
                <a:gd name="connsiteY37" fmla="*/ 3266681 h 3741103"/>
                <a:gd name="connsiteX38" fmla="*/ 3425990 w 5069918"/>
                <a:gd name="connsiteY38" fmla="*/ 3152873 h 3741103"/>
                <a:gd name="connsiteX39" fmla="*/ 3613601 w 5069918"/>
                <a:gd name="connsiteY39" fmla="*/ 3024078 h 3741103"/>
                <a:gd name="connsiteX40" fmla="*/ 3706185 w 5069918"/>
                <a:gd name="connsiteY40" fmla="*/ 2955893 h 3741103"/>
                <a:gd name="connsiteX41" fmla="*/ 3799729 w 5069918"/>
                <a:gd name="connsiteY41" fmla="*/ 2885155 h 3741103"/>
                <a:gd name="connsiteX42" fmla="*/ 4175561 w 5069918"/>
                <a:gd name="connsiteY42" fmla="*/ 2606072 h 3741103"/>
                <a:gd name="connsiteX43" fmla="*/ 4517132 w 5069918"/>
                <a:gd name="connsiteY43" fmla="*/ 2312331 h 3741103"/>
                <a:gd name="connsiteX44" fmla="*/ 4659758 w 5069918"/>
                <a:gd name="connsiteY44" fmla="*/ 2148703 h 3741103"/>
                <a:gd name="connsiteX45" fmla="*/ 4773178 w 5069918"/>
                <a:gd name="connsiteY45" fmla="*/ 1969674 h 3741103"/>
                <a:gd name="connsiteX46" fmla="*/ 4892092 w 5069918"/>
                <a:gd name="connsiteY46" fmla="*/ 1567562 h 3741103"/>
                <a:gd name="connsiteX47" fmla="*/ 4898804 w 5069918"/>
                <a:gd name="connsiteY47" fmla="*/ 1460754 h 3741103"/>
                <a:gd name="connsiteX48" fmla="*/ 4899153 w 5069918"/>
                <a:gd name="connsiteY48" fmla="*/ 1406239 h 3741103"/>
                <a:gd name="connsiteX49" fmla="*/ 4898456 w 5069918"/>
                <a:gd name="connsiteY49" fmla="*/ 1350735 h 3741103"/>
                <a:gd name="connsiteX50" fmla="*/ 4886774 w 5069918"/>
                <a:gd name="connsiteY50" fmla="*/ 1128886 h 3741103"/>
                <a:gd name="connsiteX51" fmla="*/ 4815896 w 5069918"/>
                <a:gd name="connsiteY51" fmla="*/ 689221 h 3741103"/>
                <a:gd name="connsiteX52" fmla="*/ 4673183 w 5069918"/>
                <a:gd name="connsiteY52" fmla="*/ 264874 h 3741103"/>
                <a:gd name="connsiteX53" fmla="*/ 4625496 w 5069918"/>
                <a:gd name="connsiteY53" fmla="*/ 162925 h 3741103"/>
                <a:gd name="connsiteX54" fmla="*/ 4572490 w 5069918"/>
                <a:gd name="connsiteY54" fmla="*/ 63364 h 3741103"/>
                <a:gd name="connsiteX55" fmla="*/ 4532299 w 5069918"/>
                <a:gd name="connsiteY55" fmla="*/ 0 h 3741103"/>
                <a:gd name="connsiteX56" fmla="*/ 4626680 w 5069918"/>
                <a:gd name="connsiteY56" fmla="*/ 0 h 3741103"/>
                <a:gd name="connsiteX57" fmla="*/ 4643978 w 5069918"/>
                <a:gd name="connsiteY57" fmla="*/ 26636 h 3741103"/>
                <a:gd name="connsiteX58" fmla="*/ 4700644 w 5069918"/>
                <a:gd name="connsiteY58" fmla="*/ 128338 h 3741103"/>
                <a:gd name="connsiteX59" fmla="*/ 4753214 w 5069918"/>
                <a:gd name="connsiteY59" fmla="*/ 232016 h 3741103"/>
                <a:gd name="connsiteX60" fmla="*/ 4921297 w 5069918"/>
                <a:gd name="connsiteY60" fmla="*/ 663363 h 3741103"/>
                <a:gd name="connsiteX61" fmla="*/ 5027482 w 5069918"/>
                <a:gd name="connsiteY61" fmla="*/ 1112991 h 3741103"/>
                <a:gd name="connsiteX62" fmla="*/ 5058082 w 5069918"/>
                <a:gd name="connsiteY62" fmla="*/ 1342088 h 3741103"/>
                <a:gd name="connsiteX63" fmla="*/ 5063486 w 5069918"/>
                <a:gd name="connsiteY63" fmla="*/ 1399651 h 3741103"/>
                <a:gd name="connsiteX64" fmla="*/ 5067846 w 5069918"/>
                <a:gd name="connsiteY64" fmla="*/ 1458284 h 3741103"/>
                <a:gd name="connsiteX65" fmla="*/ 5069414 w 5069918"/>
                <a:gd name="connsiteY65" fmla="*/ 1577772 h 3741103"/>
                <a:gd name="connsiteX66" fmla="*/ 5040732 w 5069918"/>
                <a:gd name="connsiteY66" fmla="*/ 1817822 h 3741103"/>
                <a:gd name="connsiteX67" fmla="*/ 4964102 w 5069918"/>
                <a:gd name="connsiteY67" fmla="*/ 2050871 h 3741103"/>
                <a:gd name="connsiteX68" fmla="*/ 4689486 w 5069918"/>
                <a:gd name="connsiteY68" fmla="*/ 2458008 h 3741103"/>
                <a:gd name="connsiteX69" fmla="*/ 4333792 w 5069918"/>
                <a:gd name="connsiteY69" fmla="*/ 2784606 h 3741103"/>
                <a:gd name="connsiteX70" fmla="*/ 3965197 w 5069918"/>
                <a:gd name="connsiteY70" fmla="*/ 3076041 h 3741103"/>
                <a:gd name="connsiteX71" fmla="*/ 3873745 w 5069918"/>
                <a:gd name="connsiteY71" fmla="*/ 3149167 h 3741103"/>
                <a:gd name="connsiteX72" fmla="*/ 3779416 w 5069918"/>
                <a:gd name="connsiteY72" fmla="*/ 3222705 h 3741103"/>
                <a:gd name="connsiteX73" fmla="*/ 3582739 w 5069918"/>
                <a:gd name="connsiteY73" fmla="*/ 3364594 h 3741103"/>
                <a:gd name="connsiteX74" fmla="*/ 3371851 w 5069918"/>
                <a:gd name="connsiteY74" fmla="*/ 3494377 h 3741103"/>
                <a:gd name="connsiteX75" fmla="*/ 3143615 w 5069918"/>
                <a:gd name="connsiteY75" fmla="*/ 3603819 h 3741103"/>
                <a:gd name="connsiteX76" fmla="*/ 2643552 w 5069918"/>
                <a:gd name="connsiteY76" fmla="*/ 3730555 h 3741103"/>
                <a:gd name="connsiteX77" fmla="*/ 2514264 w 5069918"/>
                <a:gd name="connsiteY77" fmla="*/ 3739696 h 3741103"/>
                <a:gd name="connsiteX78" fmla="*/ 2481920 w 5069918"/>
                <a:gd name="connsiteY78" fmla="*/ 3740849 h 3741103"/>
                <a:gd name="connsiteX79" fmla="*/ 2449664 w 5069918"/>
                <a:gd name="connsiteY79" fmla="*/ 3741014 h 3741103"/>
                <a:gd name="connsiteX80" fmla="*/ 2386284 w 5069918"/>
                <a:gd name="connsiteY80" fmla="*/ 3740273 h 3741103"/>
                <a:gd name="connsiteX81" fmla="*/ 2260658 w 5069918"/>
                <a:gd name="connsiteY81" fmla="*/ 3735331 h 3741103"/>
                <a:gd name="connsiteX82" fmla="*/ 2134945 w 5069918"/>
                <a:gd name="connsiteY82" fmla="*/ 3723967 h 3741103"/>
                <a:gd name="connsiteX83" fmla="*/ 1884564 w 5069918"/>
                <a:gd name="connsiteY83" fmla="*/ 3683451 h 3741103"/>
                <a:gd name="connsiteX84" fmla="*/ 1639764 w 5069918"/>
                <a:gd name="connsiteY84" fmla="*/ 3613537 h 3741103"/>
                <a:gd name="connsiteX85" fmla="*/ 1407081 w 5069918"/>
                <a:gd name="connsiteY85" fmla="*/ 3512164 h 3741103"/>
                <a:gd name="connsiteX86" fmla="*/ 1193491 w 5069918"/>
                <a:gd name="connsiteY86" fmla="*/ 3380240 h 3741103"/>
                <a:gd name="connsiteX87" fmla="*/ 836141 w 5069918"/>
                <a:gd name="connsiteY87" fmla="*/ 3047878 h 3741103"/>
                <a:gd name="connsiteX88" fmla="*/ 690812 w 5069918"/>
                <a:gd name="connsiteY88" fmla="*/ 2859461 h 3741103"/>
                <a:gd name="connsiteX89" fmla="*/ 562397 w 5069918"/>
                <a:gd name="connsiteY89" fmla="*/ 2662976 h 3741103"/>
                <a:gd name="connsiteX90" fmla="*/ 502504 w 5069918"/>
                <a:gd name="connsiteY90" fmla="*/ 2565474 h 3741103"/>
                <a:gd name="connsiteX91" fmla="*/ 440258 w 5069918"/>
                <a:gd name="connsiteY91" fmla="*/ 2469619 h 3741103"/>
                <a:gd name="connsiteX92" fmla="*/ 310360 w 5069918"/>
                <a:gd name="connsiteY92" fmla="*/ 2278732 h 3741103"/>
                <a:gd name="connsiteX93" fmla="*/ 246806 w 5069918"/>
                <a:gd name="connsiteY93" fmla="*/ 2181642 h 3741103"/>
                <a:gd name="connsiteX94" fmla="*/ 186303 w 5069918"/>
                <a:gd name="connsiteY94" fmla="*/ 2082411 h 3741103"/>
                <a:gd name="connsiteX95" fmla="*/ 84390 w 5069918"/>
                <a:gd name="connsiteY95" fmla="*/ 1874231 h 3741103"/>
                <a:gd name="connsiteX96" fmla="*/ 20139 w 5069918"/>
                <a:gd name="connsiteY96" fmla="*/ 1653288 h 3741103"/>
                <a:gd name="connsiteX97" fmla="*/ 0 w 5069918"/>
                <a:gd name="connsiteY97" fmla="*/ 1425590 h 3741103"/>
                <a:gd name="connsiteX98" fmla="*/ 179939 w 5069918"/>
                <a:gd name="connsiteY98" fmla="*/ 533498 h 3741103"/>
                <a:gd name="connsiteX99" fmla="*/ 276709 w 5069918"/>
                <a:gd name="connsiteY99" fmla="*/ 322519 h 3741103"/>
                <a:gd name="connsiteX100" fmla="*/ 392571 w 5069918"/>
                <a:gd name="connsiteY100" fmla="*/ 119280 h 374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5069918" h="3741103">
                  <a:moveTo>
                    <a:pt x="475344" y="0"/>
                  </a:moveTo>
                  <a:lnTo>
                    <a:pt x="643707" y="0"/>
                  </a:lnTo>
                  <a:lnTo>
                    <a:pt x="635672" y="7778"/>
                  </a:lnTo>
                  <a:cubicBezTo>
                    <a:pt x="583538" y="62643"/>
                    <a:pt x="533759" y="119691"/>
                    <a:pt x="486638" y="178818"/>
                  </a:cubicBezTo>
                  <a:cubicBezTo>
                    <a:pt x="439560" y="237945"/>
                    <a:pt x="395012" y="299131"/>
                    <a:pt x="353514" y="362293"/>
                  </a:cubicBezTo>
                  <a:cubicBezTo>
                    <a:pt x="312714" y="425784"/>
                    <a:pt x="274180" y="490841"/>
                    <a:pt x="240181" y="558120"/>
                  </a:cubicBezTo>
                  <a:cubicBezTo>
                    <a:pt x="231376" y="574838"/>
                    <a:pt x="223180" y="591801"/>
                    <a:pt x="215073" y="608766"/>
                  </a:cubicBezTo>
                  <a:lnTo>
                    <a:pt x="202868" y="634294"/>
                  </a:lnTo>
                  <a:lnTo>
                    <a:pt x="191273" y="660069"/>
                  </a:lnTo>
                  <a:cubicBezTo>
                    <a:pt x="183688" y="677280"/>
                    <a:pt x="176016" y="694491"/>
                    <a:pt x="169129" y="712032"/>
                  </a:cubicBezTo>
                  <a:cubicBezTo>
                    <a:pt x="162242" y="729572"/>
                    <a:pt x="154658" y="746866"/>
                    <a:pt x="148381" y="764571"/>
                  </a:cubicBezTo>
                  <a:cubicBezTo>
                    <a:pt x="121529" y="834897"/>
                    <a:pt x="98775" y="906706"/>
                    <a:pt x="80903" y="979750"/>
                  </a:cubicBezTo>
                  <a:cubicBezTo>
                    <a:pt x="44636" y="1125509"/>
                    <a:pt x="26067" y="1275550"/>
                    <a:pt x="26154" y="1425590"/>
                  </a:cubicBezTo>
                  <a:cubicBezTo>
                    <a:pt x="26590" y="1500365"/>
                    <a:pt x="34001" y="1574973"/>
                    <a:pt x="49170" y="1648182"/>
                  </a:cubicBezTo>
                  <a:cubicBezTo>
                    <a:pt x="65124" y="1721226"/>
                    <a:pt x="88226" y="1792705"/>
                    <a:pt x="119437" y="1861055"/>
                  </a:cubicBezTo>
                  <a:cubicBezTo>
                    <a:pt x="126847" y="1878267"/>
                    <a:pt x="135478" y="1895066"/>
                    <a:pt x="143672" y="1911947"/>
                  </a:cubicBezTo>
                  <a:cubicBezTo>
                    <a:pt x="152565" y="1928582"/>
                    <a:pt x="161021" y="1945381"/>
                    <a:pt x="170611" y="1961687"/>
                  </a:cubicBezTo>
                  <a:cubicBezTo>
                    <a:pt x="188919" y="1994626"/>
                    <a:pt x="209319" y="2026578"/>
                    <a:pt x="230330" y="2058118"/>
                  </a:cubicBezTo>
                  <a:cubicBezTo>
                    <a:pt x="251253" y="2089740"/>
                    <a:pt x="273658" y="2120539"/>
                    <a:pt x="296237" y="2151255"/>
                  </a:cubicBezTo>
                  <a:cubicBezTo>
                    <a:pt x="319165" y="2181725"/>
                    <a:pt x="342966" y="2211782"/>
                    <a:pt x="366853" y="2241757"/>
                  </a:cubicBezTo>
                  <a:cubicBezTo>
                    <a:pt x="414714" y="2301791"/>
                    <a:pt x="464756" y="2360588"/>
                    <a:pt x="513838" y="2420786"/>
                  </a:cubicBezTo>
                  <a:cubicBezTo>
                    <a:pt x="538509" y="2450761"/>
                    <a:pt x="563094" y="2480983"/>
                    <a:pt x="587330" y="2511534"/>
                  </a:cubicBezTo>
                  <a:cubicBezTo>
                    <a:pt x="611479" y="2541839"/>
                    <a:pt x="635453" y="2574038"/>
                    <a:pt x="658817" y="2603437"/>
                  </a:cubicBezTo>
                  <a:cubicBezTo>
                    <a:pt x="682008" y="2633577"/>
                    <a:pt x="706330" y="2662811"/>
                    <a:pt x="730305" y="2692210"/>
                  </a:cubicBezTo>
                  <a:cubicBezTo>
                    <a:pt x="754977" y="2721115"/>
                    <a:pt x="779474" y="2750019"/>
                    <a:pt x="805018" y="2777936"/>
                  </a:cubicBezTo>
                  <a:cubicBezTo>
                    <a:pt x="855757" y="2834098"/>
                    <a:pt x="908500" y="2888202"/>
                    <a:pt x="963424" y="2939588"/>
                  </a:cubicBezTo>
                  <a:cubicBezTo>
                    <a:pt x="1073444" y="3042113"/>
                    <a:pt x="1192183" y="3133604"/>
                    <a:pt x="1319204" y="3209447"/>
                  </a:cubicBezTo>
                  <a:cubicBezTo>
                    <a:pt x="1382846" y="3247164"/>
                    <a:pt x="1448143" y="3281751"/>
                    <a:pt x="1515882" y="3310902"/>
                  </a:cubicBezTo>
                  <a:cubicBezTo>
                    <a:pt x="1583184" y="3340877"/>
                    <a:pt x="1652666" y="3366159"/>
                    <a:pt x="1723456" y="3387570"/>
                  </a:cubicBezTo>
                  <a:cubicBezTo>
                    <a:pt x="1794246" y="3409063"/>
                    <a:pt x="1866431" y="3426439"/>
                    <a:pt x="1939662" y="3440520"/>
                  </a:cubicBezTo>
                  <a:cubicBezTo>
                    <a:pt x="2012981" y="3454355"/>
                    <a:pt x="2087519" y="3463825"/>
                    <a:pt x="2162581" y="3470167"/>
                  </a:cubicBezTo>
                  <a:cubicBezTo>
                    <a:pt x="2237643" y="3476589"/>
                    <a:pt x="2313489" y="3479390"/>
                    <a:pt x="2389597" y="3479472"/>
                  </a:cubicBezTo>
                  <a:cubicBezTo>
                    <a:pt x="2408602" y="3479472"/>
                    <a:pt x="2427869" y="3479801"/>
                    <a:pt x="2446002" y="3479059"/>
                  </a:cubicBezTo>
                  <a:lnTo>
                    <a:pt x="2473639" y="3478402"/>
                  </a:lnTo>
                  <a:lnTo>
                    <a:pt x="2501187" y="3477083"/>
                  </a:lnTo>
                  <a:cubicBezTo>
                    <a:pt x="2537890" y="3475519"/>
                    <a:pt x="2574418" y="3472060"/>
                    <a:pt x="2610685" y="3468025"/>
                  </a:cubicBezTo>
                  <a:cubicBezTo>
                    <a:pt x="2755926" y="3451226"/>
                    <a:pt x="2897244" y="3414415"/>
                    <a:pt x="3033071" y="3360230"/>
                  </a:cubicBezTo>
                  <a:cubicBezTo>
                    <a:pt x="3101158" y="3333383"/>
                    <a:pt x="3167589" y="3301514"/>
                    <a:pt x="3232974" y="3266681"/>
                  </a:cubicBezTo>
                  <a:cubicBezTo>
                    <a:pt x="3298446" y="3232011"/>
                    <a:pt x="3362697" y="3193554"/>
                    <a:pt x="3425990" y="3152873"/>
                  </a:cubicBezTo>
                  <a:cubicBezTo>
                    <a:pt x="3489282" y="3112110"/>
                    <a:pt x="3551529" y="3068712"/>
                    <a:pt x="3613601" y="3024078"/>
                  </a:cubicBezTo>
                  <a:cubicBezTo>
                    <a:pt x="3644549" y="3001762"/>
                    <a:pt x="3675411" y="2978868"/>
                    <a:pt x="3706185" y="2955893"/>
                  </a:cubicBezTo>
                  <a:lnTo>
                    <a:pt x="3799729" y="2885155"/>
                  </a:lnTo>
                  <a:cubicBezTo>
                    <a:pt x="3926402" y="2790205"/>
                    <a:pt x="4053597" y="2699374"/>
                    <a:pt x="4175561" y="2606072"/>
                  </a:cubicBezTo>
                  <a:cubicBezTo>
                    <a:pt x="4297526" y="2512852"/>
                    <a:pt x="4414084" y="2416833"/>
                    <a:pt x="4517132" y="2312331"/>
                  </a:cubicBezTo>
                  <a:cubicBezTo>
                    <a:pt x="4568480" y="2259956"/>
                    <a:pt x="4616604" y="2205689"/>
                    <a:pt x="4659758" y="2148703"/>
                  </a:cubicBezTo>
                  <a:cubicBezTo>
                    <a:pt x="4702650" y="2091634"/>
                    <a:pt x="4741184" y="2032096"/>
                    <a:pt x="4773178" y="1969674"/>
                  </a:cubicBezTo>
                  <a:cubicBezTo>
                    <a:pt x="4837865" y="1845080"/>
                    <a:pt x="4877446" y="1709038"/>
                    <a:pt x="4892092" y="1567562"/>
                  </a:cubicBezTo>
                  <a:cubicBezTo>
                    <a:pt x="4895666" y="1532233"/>
                    <a:pt x="4897845" y="1496576"/>
                    <a:pt x="4898804" y="1460754"/>
                  </a:cubicBezTo>
                  <a:cubicBezTo>
                    <a:pt x="4899066" y="1442884"/>
                    <a:pt x="4899414" y="1425015"/>
                    <a:pt x="4899153" y="1406239"/>
                  </a:cubicBezTo>
                  <a:cubicBezTo>
                    <a:pt x="4898979" y="1387711"/>
                    <a:pt x="4899066" y="1369263"/>
                    <a:pt x="4898456" y="1350735"/>
                  </a:cubicBezTo>
                  <a:cubicBezTo>
                    <a:pt x="4896974" y="1276703"/>
                    <a:pt x="4893226" y="1202753"/>
                    <a:pt x="4886774" y="1128886"/>
                  </a:cubicBezTo>
                  <a:cubicBezTo>
                    <a:pt x="4873610" y="981232"/>
                    <a:pt x="4851030" y="833991"/>
                    <a:pt x="4815896" y="689221"/>
                  </a:cubicBezTo>
                  <a:cubicBezTo>
                    <a:pt x="4780676" y="544533"/>
                    <a:pt x="4733860" y="402068"/>
                    <a:pt x="4673183" y="264874"/>
                  </a:cubicBezTo>
                  <a:cubicBezTo>
                    <a:pt x="4658101" y="230533"/>
                    <a:pt x="4642147" y="196605"/>
                    <a:pt x="4625496" y="162925"/>
                  </a:cubicBezTo>
                  <a:cubicBezTo>
                    <a:pt x="4608583" y="129326"/>
                    <a:pt x="4590885" y="96222"/>
                    <a:pt x="4572490" y="63364"/>
                  </a:cubicBezTo>
                  <a:lnTo>
                    <a:pt x="4532299" y="0"/>
                  </a:lnTo>
                  <a:lnTo>
                    <a:pt x="4626680" y="0"/>
                  </a:lnTo>
                  <a:lnTo>
                    <a:pt x="4643978" y="26636"/>
                  </a:lnTo>
                  <a:cubicBezTo>
                    <a:pt x="4663594" y="60152"/>
                    <a:pt x="4682598" y="94080"/>
                    <a:pt x="4700644" y="128338"/>
                  </a:cubicBezTo>
                  <a:cubicBezTo>
                    <a:pt x="4718866" y="162595"/>
                    <a:pt x="4736476" y="197100"/>
                    <a:pt x="4753214" y="232016"/>
                  </a:cubicBezTo>
                  <a:cubicBezTo>
                    <a:pt x="4820082" y="371681"/>
                    <a:pt x="4875964" y="515957"/>
                    <a:pt x="4921297" y="663363"/>
                  </a:cubicBezTo>
                  <a:cubicBezTo>
                    <a:pt x="4966630" y="810687"/>
                    <a:pt x="5002460" y="960975"/>
                    <a:pt x="5027482" y="1112991"/>
                  </a:cubicBezTo>
                  <a:cubicBezTo>
                    <a:pt x="5040123" y="1189000"/>
                    <a:pt x="5050323" y="1265421"/>
                    <a:pt x="5058082" y="1342088"/>
                  </a:cubicBezTo>
                  <a:cubicBezTo>
                    <a:pt x="5060261" y="1361276"/>
                    <a:pt x="5061743" y="1380464"/>
                    <a:pt x="5063486" y="1399651"/>
                  </a:cubicBezTo>
                  <a:cubicBezTo>
                    <a:pt x="5065318" y="1418591"/>
                    <a:pt x="5066625" y="1438437"/>
                    <a:pt x="5067846" y="1458284"/>
                  </a:cubicBezTo>
                  <a:cubicBezTo>
                    <a:pt x="5069851" y="1497894"/>
                    <a:pt x="5070461" y="1537751"/>
                    <a:pt x="5069414" y="1577772"/>
                  </a:cubicBezTo>
                  <a:cubicBezTo>
                    <a:pt x="5067060" y="1657734"/>
                    <a:pt x="5057820" y="1738272"/>
                    <a:pt x="5040732" y="1817822"/>
                  </a:cubicBezTo>
                  <a:cubicBezTo>
                    <a:pt x="5023123" y="1897289"/>
                    <a:pt x="4997578" y="1975686"/>
                    <a:pt x="4964102" y="2050871"/>
                  </a:cubicBezTo>
                  <a:cubicBezTo>
                    <a:pt x="4897409" y="2201736"/>
                    <a:pt x="4799942" y="2338271"/>
                    <a:pt x="4689486" y="2458008"/>
                  </a:cubicBezTo>
                  <a:cubicBezTo>
                    <a:pt x="4579116" y="2578485"/>
                    <a:pt x="4456716" y="2684139"/>
                    <a:pt x="4333792" y="2784606"/>
                  </a:cubicBezTo>
                  <a:cubicBezTo>
                    <a:pt x="4210520" y="2884908"/>
                    <a:pt x="4085853" y="2979775"/>
                    <a:pt x="3965197" y="3076041"/>
                  </a:cubicBezTo>
                  <a:lnTo>
                    <a:pt x="3873745" y="3149167"/>
                  </a:lnTo>
                  <a:cubicBezTo>
                    <a:pt x="3842621" y="3173790"/>
                    <a:pt x="3811325" y="3198413"/>
                    <a:pt x="3779416" y="3222705"/>
                  </a:cubicBezTo>
                  <a:cubicBezTo>
                    <a:pt x="3715863" y="3271374"/>
                    <a:pt x="3650652" y="3319055"/>
                    <a:pt x="3582739" y="3364594"/>
                  </a:cubicBezTo>
                  <a:cubicBezTo>
                    <a:pt x="3514913" y="3410051"/>
                    <a:pt x="3445170" y="3454190"/>
                    <a:pt x="3371851" y="3494377"/>
                  </a:cubicBezTo>
                  <a:cubicBezTo>
                    <a:pt x="3298533" y="3534481"/>
                    <a:pt x="3222687" y="3571703"/>
                    <a:pt x="3143615" y="3603819"/>
                  </a:cubicBezTo>
                  <a:cubicBezTo>
                    <a:pt x="2985994" y="3668876"/>
                    <a:pt x="2815732" y="3712356"/>
                    <a:pt x="2643552" y="3730555"/>
                  </a:cubicBezTo>
                  <a:cubicBezTo>
                    <a:pt x="2600484" y="3734838"/>
                    <a:pt x="2557331" y="3738297"/>
                    <a:pt x="2514264" y="3739696"/>
                  </a:cubicBezTo>
                  <a:lnTo>
                    <a:pt x="2481920" y="3740849"/>
                  </a:lnTo>
                  <a:lnTo>
                    <a:pt x="2449664" y="3741014"/>
                  </a:lnTo>
                  <a:cubicBezTo>
                    <a:pt x="2427869" y="3741343"/>
                    <a:pt x="2407207" y="3740685"/>
                    <a:pt x="2386284" y="3740273"/>
                  </a:cubicBezTo>
                  <a:cubicBezTo>
                    <a:pt x="2344525" y="3739779"/>
                    <a:pt x="2302505" y="3737391"/>
                    <a:pt x="2260658" y="3735331"/>
                  </a:cubicBezTo>
                  <a:cubicBezTo>
                    <a:pt x="2218725" y="3732038"/>
                    <a:pt x="2176791" y="3728991"/>
                    <a:pt x="2134945" y="3723967"/>
                  </a:cubicBezTo>
                  <a:cubicBezTo>
                    <a:pt x="2051165" y="3714497"/>
                    <a:pt x="1967473" y="3701568"/>
                    <a:pt x="1884564" y="3683451"/>
                  </a:cubicBezTo>
                  <a:cubicBezTo>
                    <a:pt x="1801657" y="3665335"/>
                    <a:pt x="1719708" y="3642029"/>
                    <a:pt x="1639764" y="3613537"/>
                  </a:cubicBezTo>
                  <a:cubicBezTo>
                    <a:pt x="1559820" y="3584961"/>
                    <a:pt x="1481969" y="3550869"/>
                    <a:pt x="1407081" y="3512164"/>
                  </a:cubicBezTo>
                  <a:cubicBezTo>
                    <a:pt x="1332455" y="3472884"/>
                    <a:pt x="1260794" y="3428992"/>
                    <a:pt x="1193491" y="3380240"/>
                  </a:cubicBezTo>
                  <a:cubicBezTo>
                    <a:pt x="1058362" y="3283233"/>
                    <a:pt x="939973" y="3169508"/>
                    <a:pt x="836141" y="3047878"/>
                  </a:cubicBezTo>
                  <a:cubicBezTo>
                    <a:pt x="784444" y="2986774"/>
                    <a:pt x="736321" y="2923695"/>
                    <a:pt x="690812" y="2859461"/>
                  </a:cubicBezTo>
                  <a:cubicBezTo>
                    <a:pt x="645217" y="2795229"/>
                    <a:pt x="602674" y="2729596"/>
                    <a:pt x="562397" y="2662976"/>
                  </a:cubicBezTo>
                  <a:cubicBezTo>
                    <a:pt x="541823" y="2629295"/>
                    <a:pt x="522992" y="2597755"/>
                    <a:pt x="502504" y="2565474"/>
                  </a:cubicBezTo>
                  <a:cubicBezTo>
                    <a:pt x="482192" y="2533440"/>
                    <a:pt x="461530" y="2501406"/>
                    <a:pt x="440258" y="2469619"/>
                  </a:cubicBezTo>
                  <a:lnTo>
                    <a:pt x="310360" y="2278732"/>
                  </a:lnTo>
                  <a:cubicBezTo>
                    <a:pt x="288826" y="2246616"/>
                    <a:pt x="267555" y="2214335"/>
                    <a:pt x="246806" y="2181642"/>
                  </a:cubicBezTo>
                  <a:cubicBezTo>
                    <a:pt x="226057" y="2148949"/>
                    <a:pt x="205483" y="2116174"/>
                    <a:pt x="186303" y="2082411"/>
                  </a:cubicBezTo>
                  <a:cubicBezTo>
                    <a:pt x="147857" y="2015213"/>
                    <a:pt x="112550" y="1946041"/>
                    <a:pt x="84390" y="1874231"/>
                  </a:cubicBezTo>
                  <a:cubicBezTo>
                    <a:pt x="55708" y="1802669"/>
                    <a:pt x="34436" y="1728473"/>
                    <a:pt x="20139" y="1653288"/>
                  </a:cubicBezTo>
                  <a:cubicBezTo>
                    <a:pt x="6452" y="1578103"/>
                    <a:pt x="0" y="1501764"/>
                    <a:pt x="0" y="1425590"/>
                  </a:cubicBezTo>
                  <a:cubicBezTo>
                    <a:pt x="1133" y="1121885"/>
                    <a:pt x="63293" y="819004"/>
                    <a:pt x="179939" y="533498"/>
                  </a:cubicBezTo>
                  <a:cubicBezTo>
                    <a:pt x="209232" y="462183"/>
                    <a:pt x="240965" y="391527"/>
                    <a:pt x="276709" y="322519"/>
                  </a:cubicBezTo>
                  <a:cubicBezTo>
                    <a:pt x="311930" y="253262"/>
                    <a:pt x="350725" y="185489"/>
                    <a:pt x="392571" y="11928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8E67742-7BE5-458C-BC8D-9EE855763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2838" y="1"/>
              <a:ext cx="4960548" cy="3526297"/>
            </a:xfrm>
            <a:custGeom>
              <a:avLst/>
              <a:gdLst>
                <a:gd name="connsiteX0" fmla="*/ 542883 w 4960548"/>
                <a:gd name="connsiteY0" fmla="*/ 0 h 3526297"/>
                <a:gd name="connsiteX1" fmla="*/ 826658 w 4960548"/>
                <a:gd name="connsiteY1" fmla="*/ 0 h 3526297"/>
                <a:gd name="connsiteX2" fmla="*/ 730698 w 4960548"/>
                <a:gd name="connsiteY2" fmla="*/ 89329 h 3526297"/>
                <a:gd name="connsiteX3" fmla="*/ 590295 w 4960548"/>
                <a:gd name="connsiteY3" fmla="*/ 244485 h 3526297"/>
                <a:gd name="connsiteX4" fmla="*/ 357524 w 4960548"/>
                <a:gd name="connsiteY4" fmla="*/ 587307 h 3526297"/>
                <a:gd name="connsiteX5" fmla="*/ 199554 w 4960548"/>
                <a:gd name="connsiteY5" fmla="*/ 966280 h 3526297"/>
                <a:gd name="connsiteX6" fmla="*/ 142104 w 4960548"/>
                <a:gd name="connsiteY6" fmla="*/ 1370286 h 3526297"/>
                <a:gd name="connsiteX7" fmla="*/ 166339 w 4960548"/>
                <a:gd name="connsiteY7" fmla="*/ 1568090 h 3526297"/>
                <a:gd name="connsiteX8" fmla="*/ 237914 w 4960548"/>
                <a:gd name="connsiteY8" fmla="*/ 1753129 h 3526297"/>
                <a:gd name="connsiteX9" fmla="*/ 287868 w 4960548"/>
                <a:gd name="connsiteY9" fmla="*/ 1840255 h 3526297"/>
                <a:gd name="connsiteX10" fmla="*/ 345232 w 4960548"/>
                <a:gd name="connsiteY10" fmla="*/ 1924581 h 3526297"/>
                <a:gd name="connsiteX11" fmla="*/ 477745 w 4960548"/>
                <a:gd name="connsiteY11" fmla="*/ 2087551 h 3526297"/>
                <a:gd name="connsiteX12" fmla="*/ 621156 w 4960548"/>
                <a:gd name="connsiteY12" fmla="*/ 2251756 h 3526297"/>
                <a:gd name="connsiteX13" fmla="*/ 692469 w 4960548"/>
                <a:gd name="connsiteY13" fmla="*/ 2337482 h 3526297"/>
                <a:gd name="connsiteX14" fmla="*/ 726731 w 4960548"/>
                <a:gd name="connsiteY14" fmla="*/ 2379562 h 3526297"/>
                <a:gd name="connsiteX15" fmla="*/ 760295 w 4960548"/>
                <a:gd name="connsiteY15" fmla="*/ 2419831 h 3526297"/>
                <a:gd name="connsiteX16" fmla="*/ 1048685 w 4960548"/>
                <a:gd name="connsiteY16" fmla="*/ 2717443 h 3526297"/>
                <a:gd name="connsiteX17" fmla="*/ 1202035 w 4960548"/>
                <a:gd name="connsiteY17" fmla="*/ 2851344 h 3526297"/>
                <a:gd name="connsiteX18" fmla="*/ 1362620 w 4960548"/>
                <a:gd name="connsiteY18" fmla="*/ 2974785 h 3526297"/>
                <a:gd name="connsiteX19" fmla="*/ 1721364 w 4960548"/>
                <a:gd name="connsiteY19" fmla="*/ 3170036 h 3526297"/>
                <a:gd name="connsiteX20" fmla="*/ 1922052 w 4960548"/>
                <a:gd name="connsiteY20" fmla="*/ 3225210 h 3526297"/>
                <a:gd name="connsiteX21" fmla="*/ 1973488 w 4960548"/>
                <a:gd name="connsiteY21" fmla="*/ 3234928 h 3526297"/>
                <a:gd name="connsiteX22" fmla="*/ 2025360 w 4960548"/>
                <a:gd name="connsiteY22" fmla="*/ 3243080 h 3526297"/>
                <a:gd name="connsiteX23" fmla="*/ 2130063 w 4960548"/>
                <a:gd name="connsiteY23" fmla="*/ 3254774 h 3526297"/>
                <a:gd name="connsiteX24" fmla="*/ 2182719 w 4960548"/>
                <a:gd name="connsiteY24" fmla="*/ 3258562 h 3526297"/>
                <a:gd name="connsiteX25" fmla="*/ 2235551 w 4960548"/>
                <a:gd name="connsiteY25" fmla="*/ 3261197 h 3526297"/>
                <a:gd name="connsiteX26" fmla="*/ 2288556 w 4960548"/>
                <a:gd name="connsiteY26" fmla="*/ 3262350 h 3526297"/>
                <a:gd name="connsiteX27" fmla="*/ 2341648 w 4960548"/>
                <a:gd name="connsiteY27" fmla="*/ 3262103 h 3526297"/>
                <a:gd name="connsiteX28" fmla="*/ 2368238 w 4960548"/>
                <a:gd name="connsiteY28" fmla="*/ 3261856 h 3526297"/>
                <a:gd name="connsiteX29" fmla="*/ 2393869 w 4960548"/>
                <a:gd name="connsiteY29" fmla="*/ 3260785 h 3526297"/>
                <a:gd name="connsiteX30" fmla="*/ 2419413 w 4960548"/>
                <a:gd name="connsiteY30" fmla="*/ 3259550 h 3526297"/>
                <a:gd name="connsiteX31" fmla="*/ 2444869 w 4960548"/>
                <a:gd name="connsiteY31" fmla="*/ 3257574 h 3526297"/>
                <a:gd name="connsiteX32" fmla="*/ 2545824 w 4960548"/>
                <a:gd name="connsiteY32" fmla="*/ 3245798 h 3526297"/>
                <a:gd name="connsiteX33" fmla="*/ 2930373 w 4960548"/>
                <a:gd name="connsiteY33" fmla="*/ 3126555 h 3526297"/>
                <a:gd name="connsiteX34" fmla="*/ 3285631 w 4960548"/>
                <a:gd name="connsiteY34" fmla="*/ 2917552 h 3526297"/>
                <a:gd name="connsiteX35" fmla="*/ 3371764 w 4960548"/>
                <a:gd name="connsiteY35" fmla="*/ 2856120 h 3526297"/>
                <a:gd name="connsiteX36" fmla="*/ 3457898 w 4960548"/>
                <a:gd name="connsiteY36" fmla="*/ 2792628 h 3526297"/>
                <a:gd name="connsiteX37" fmla="*/ 3632344 w 4960548"/>
                <a:gd name="connsiteY37" fmla="*/ 2660869 h 3526297"/>
                <a:gd name="connsiteX38" fmla="*/ 3990915 w 4960548"/>
                <a:gd name="connsiteY38" fmla="*/ 2405832 h 3526297"/>
                <a:gd name="connsiteX39" fmla="*/ 4324988 w 4960548"/>
                <a:gd name="connsiteY39" fmla="*/ 2152196 h 3526297"/>
                <a:gd name="connsiteX40" fmla="*/ 4592106 w 4960548"/>
                <a:gd name="connsiteY40" fmla="*/ 1861501 h 3526297"/>
                <a:gd name="connsiteX41" fmla="*/ 4683122 w 4960548"/>
                <a:gd name="connsiteY41" fmla="*/ 1692521 h 3526297"/>
                <a:gd name="connsiteX42" fmla="*/ 4738568 w 4960548"/>
                <a:gd name="connsiteY42" fmla="*/ 1507893 h 3526297"/>
                <a:gd name="connsiteX43" fmla="*/ 4753912 w 4960548"/>
                <a:gd name="connsiteY43" fmla="*/ 1411050 h 3526297"/>
                <a:gd name="connsiteX44" fmla="*/ 4756440 w 4960548"/>
                <a:gd name="connsiteY44" fmla="*/ 1386509 h 3526297"/>
                <a:gd name="connsiteX45" fmla="*/ 4758358 w 4960548"/>
                <a:gd name="connsiteY45" fmla="*/ 1361475 h 3526297"/>
                <a:gd name="connsiteX46" fmla="*/ 4761148 w 4960548"/>
                <a:gd name="connsiteY46" fmla="*/ 1309759 h 3526297"/>
                <a:gd name="connsiteX47" fmla="*/ 4756354 w 4960548"/>
                <a:gd name="connsiteY47" fmla="*/ 1102980 h 3526297"/>
                <a:gd name="connsiteX48" fmla="*/ 4725578 w 4960548"/>
                <a:gd name="connsiteY48" fmla="*/ 898753 h 3526297"/>
                <a:gd name="connsiteX49" fmla="*/ 4673358 w 4960548"/>
                <a:gd name="connsiteY49" fmla="*/ 699384 h 3526297"/>
                <a:gd name="connsiteX50" fmla="*/ 4538491 w 4960548"/>
                <a:gd name="connsiteY50" fmla="*/ 312754 h 3526297"/>
                <a:gd name="connsiteX51" fmla="*/ 4446604 w 4960548"/>
                <a:gd name="connsiteY51" fmla="*/ 129196 h 3526297"/>
                <a:gd name="connsiteX52" fmla="*/ 4419840 w 4960548"/>
                <a:gd name="connsiteY52" fmla="*/ 85222 h 3526297"/>
                <a:gd name="connsiteX53" fmla="*/ 4391680 w 4960548"/>
                <a:gd name="connsiteY53" fmla="*/ 42071 h 3526297"/>
                <a:gd name="connsiteX54" fmla="*/ 4361930 w 4960548"/>
                <a:gd name="connsiteY54" fmla="*/ 0 h 3526297"/>
                <a:gd name="connsiteX55" fmla="*/ 4588871 w 4960548"/>
                <a:gd name="connsiteY55" fmla="*/ 0 h 3526297"/>
                <a:gd name="connsiteX56" fmla="*/ 4613640 w 4960548"/>
                <a:gd name="connsiteY56" fmla="*/ 38859 h 3526297"/>
                <a:gd name="connsiteX57" fmla="*/ 4724445 w 4960548"/>
                <a:gd name="connsiteY57" fmla="*/ 234687 h 3526297"/>
                <a:gd name="connsiteX58" fmla="*/ 4876138 w 4960548"/>
                <a:gd name="connsiteY58" fmla="*/ 653022 h 3526297"/>
                <a:gd name="connsiteX59" fmla="*/ 4911707 w 4960548"/>
                <a:gd name="connsiteY59" fmla="*/ 870671 h 3526297"/>
                <a:gd name="connsiteX60" fmla="*/ 4934810 w 4960548"/>
                <a:gd name="connsiteY60" fmla="*/ 1088487 h 3526297"/>
                <a:gd name="connsiteX61" fmla="*/ 4953206 w 4960548"/>
                <a:gd name="connsiteY61" fmla="*/ 1306301 h 3526297"/>
                <a:gd name="connsiteX62" fmla="*/ 4956954 w 4960548"/>
                <a:gd name="connsiteY62" fmla="*/ 1360899 h 3526297"/>
                <a:gd name="connsiteX63" fmla="*/ 4958610 w 4960548"/>
                <a:gd name="connsiteY63" fmla="*/ 1388980 h 3526297"/>
                <a:gd name="connsiteX64" fmla="*/ 4959830 w 4960548"/>
                <a:gd name="connsiteY64" fmla="*/ 1417555 h 3526297"/>
                <a:gd name="connsiteX65" fmla="*/ 4958174 w 4960548"/>
                <a:gd name="connsiteY65" fmla="*/ 1532680 h 3526297"/>
                <a:gd name="connsiteX66" fmla="*/ 4834030 w 4960548"/>
                <a:gd name="connsiteY66" fmla="*/ 1984861 h 3526297"/>
                <a:gd name="connsiteX67" fmla="*/ 4558106 w 4960548"/>
                <a:gd name="connsiteY67" fmla="*/ 2368857 h 3526297"/>
                <a:gd name="connsiteX68" fmla="*/ 4389936 w 4960548"/>
                <a:gd name="connsiteY68" fmla="*/ 2528945 h 3526297"/>
                <a:gd name="connsiteX69" fmla="*/ 4214618 w 4960548"/>
                <a:gd name="connsiteY69" fmla="*/ 2674457 h 3526297"/>
                <a:gd name="connsiteX70" fmla="*/ 3858489 w 4960548"/>
                <a:gd name="connsiteY70" fmla="*/ 2936658 h 3526297"/>
                <a:gd name="connsiteX71" fmla="*/ 3768868 w 4960548"/>
                <a:gd name="connsiteY71" fmla="*/ 3000643 h 3526297"/>
                <a:gd name="connsiteX72" fmla="*/ 3676806 w 4960548"/>
                <a:gd name="connsiteY72" fmla="*/ 3065040 h 3526297"/>
                <a:gd name="connsiteX73" fmla="*/ 3582477 w 4960548"/>
                <a:gd name="connsiteY73" fmla="*/ 3128614 h 3526297"/>
                <a:gd name="connsiteX74" fmla="*/ 3485185 w 4960548"/>
                <a:gd name="connsiteY74" fmla="*/ 3190377 h 3526297"/>
                <a:gd name="connsiteX75" fmla="*/ 3280923 w 4960548"/>
                <a:gd name="connsiteY75" fmla="*/ 3306325 h 3526297"/>
                <a:gd name="connsiteX76" fmla="*/ 3061230 w 4960548"/>
                <a:gd name="connsiteY76" fmla="*/ 3404897 h 3526297"/>
                <a:gd name="connsiteX77" fmla="*/ 2583137 w 4960548"/>
                <a:gd name="connsiteY77" fmla="*/ 3518292 h 3526297"/>
                <a:gd name="connsiteX78" fmla="*/ 2460038 w 4960548"/>
                <a:gd name="connsiteY78" fmla="*/ 3525622 h 3526297"/>
                <a:gd name="connsiteX79" fmla="*/ 2429264 w 4960548"/>
                <a:gd name="connsiteY79" fmla="*/ 3526280 h 3526297"/>
                <a:gd name="connsiteX80" fmla="*/ 2398576 w 4960548"/>
                <a:gd name="connsiteY80" fmla="*/ 3526116 h 3526297"/>
                <a:gd name="connsiteX81" fmla="*/ 2367977 w 4960548"/>
                <a:gd name="connsiteY81" fmla="*/ 3525786 h 3526297"/>
                <a:gd name="connsiteX82" fmla="*/ 2338249 w 4960548"/>
                <a:gd name="connsiteY82" fmla="*/ 3524716 h 3526297"/>
                <a:gd name="connsiteX83" fmla="*/ 2100770 w 4960548"/>
                <a:gd name="connsiteY83" fmla="*/ 3506845 h 3526297"/>
                <a:gd name="connsiteX84" fmla="*/ 1864776 w 4960548"/>
                <a:gd name="connsiteY84" fmla="*/ 3467483 h 3526297"/>
                <a:gd name="connsiteX85" fmla="*/ 1632964 w 4960548"/>
                <a:gd name="connsiteY85" fmla="*/ 3405803 h 3526297"/>
                <a:gd name="connsiteX86" fmla="*/ 1189219 w 4960548"/>
                <a:gd name="connsiteY86" fmla="*/ 3220352 h 3526297"/>
                <a:gd name="connsiteX87" fmla="*/ 815305 w 4960548"/>
                <a:gd name="connsiteY87" fmla="*/ 2931634 h 3526297"/>
                <a:gd name="connsiteX88" fmla="*/ 663699 w 4960548"/>
                <a:gd name="connsiteY88" fmla="*/ 2757877 h 3526297"/>
                <a:gd name="connsiteX89" fmla="*/ 531274 w 4960548"/>
                <a:gd name="connsiteY89" fmla="*/ 2573907 h 3526297"/>
                <a:gd name="connsiteX90" fmla="*/ 500325 w 4960548"/>
                <a:gd name="connsiteY90" fmla="*/ 2527051 h 3526297"/>
                <a:gd name="connsiteX91" fmla="*/ 470771 w 4960548"/>
                <a:gd name="connsiteY91" fmla="*/ 2481594 h 3526297"/>
                <a:gd name="connsiteX92" fmla="*/ 412448 w 4960548"/>
                <a:gd name="connsiteY92" fmla="*/ 2393479 h 3526297"/>
                <a:gd name="connsiteX93" fmla="*/ 291616 w 4960548"/>
                <a:gd name="connsiteY93" fmla="*/ 2213464 h 3526297"/>
                <a:gd name="connsiteX94" fmla="*/ 173662 w 4960548"/>
                <a:gd name="connsiteY94" fmla="*/ 2023154 h 3526297"/>
                <a:gd name="connsiteX95" fmla="*/ 120483 w 4960548"/>
                <a:gd name="connsiteY95" fmla="*/ 1922276 h 3526297"/>
                <a:gd name="connsiteX96" fmla="*/ 75324 w 4960548"/>
                <a:gd name="connsiteY96" fmla="*/ 1816703 h 3526297"/>
                <a:gd name="connsiteX97" fmla="*/ 40713 w 4960548"/>
                <a:gd name="connsiteY97" fmla="*/ 1707179 h 3526297"/>
                <a:gd name="connsiteX98" fmla="*/ 27811 w 4960548"/>
                <a:gd name="connsiteY98" fmla="*/ 1651346 h 3526297"/>
                <a:gd name="connsiteX99" fmla="*/ 22144 w 4960548"/>
                <a:gd name="connsiteY99" fmla="*/ 1623346 h 3526297"/>
                <a:gd name="connsiteX100" fmla="*/ 17436 w 4960548"/>
                <a:gd name="connsiteY100" fmla="*/ 1595265 h 3526297"/>
                <a:gd name="connsiteX101" fmla="*/ 0 w 4960548"/>
                <a:gd name="connsiteY101" fmla="*/ 1370286 h 3526297"/>
                <a:gd name="connsiteX102" fmla="*/ 48385 w 4960548"/>
                <a:gd name="connsiteY102" fmla="*/ 931939 h 3526297"/>
                <a:gd name="connsiteX103" fmla="*/ 193801 w 4960548"/>
                <a:gd name="connsiteY103" fmla="*/ 511957 h 3526297"/>
                <a:gd name="connsiteX104" fmla="*/ 431660 w 4960548"/>
                <a:gd name="connsiteY104" fmla="*/ 131379 h 352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4960548" h="3526297">
                  <a:moveTo>
                    <a:pt x="542883" y="0"/>
                  </a:moveTo>
                  <a:lnTo>
                    <a:pt x="826658" y="0"/>
                  </a:lnTo>
                  <a:lnTo>
                    <a:pt x="730698" y="89329"/>
                  </a:lnTo>
                  <a:cubicBezTo>
                    <a:pt x="681528" y="139120"/>
                    <a:pt x="634626" y="190876"/>
                    <a:pt x="590295" y="244485"/>
                  </a:cubicBezTo>
                  <a:cubicBezTo>
                    <a:pt x="501458" y="351540"/>
                    <a:pt x="423083" y="466336"/>
                    <a:pt x="357524" y="587307"/>
                  </a:cubicBezTo>
                  <a:cubicBezTo>
                    <a:pt x="291965" y="708196"/>
                    <a:pt x="237391" y="834767"/>
                    <a:pt x="199554" y="966280"/>
                  </a:cubicBezTo>
                  <a:cubicBezTo>
                    <a:pt x="161632" y="1097463"/>
                    <a:pt x="142016" y="1233833"/>
                    <a:pt x="142104" y="1370286"/>
                  </a:cubicBezTo>
                  <a:cubicBezTo>
                    <a:pt x="142888" y="1437319"/>
                    <a:pt x="149862" y="1503858"/>
                    <a:pt x="166339" y="1568090"/>
                  </a:cubicBezTo>
                  <a:cubicBezTo>
                    <a:pt x="182555" y="1632405"/>
                    <a:pt x="207750" y="1693921"/>
                    <a:pt x="237914" y="1753129"/>
                  </a:cubicBezTo>
                  <a:cubicBezTo>
                    <a:pt x="253170" y="1782693"/>
                    <a:pt x="270084" y="1811680"/>
                    <a:pt x="287868" y="1840255"/>
                  </a:cubicBezTo>
                  <a:cubicBezTo>
                    <a:pt x="305914" y="1868748"/>
                    <a:pt x="325181" y="1896830"/>
                    <a:pt x="345232" y="1924581"/>
                  </a:cubicBezTo>
                  <a:cubicBezTo>
                    <a:pt x="385858" y="1979920"/>
                    <a:pt x="431017" y="2033612"/>
                    <a:pt x="477745" y="2087551"/>
                  </a:cubicBezTo>
                  <a:cubicBezTo>
                    <a:pt x="524474" y="2141573"/>
                    <a:pt x="573294" y="2195594"/>
                    <a:pt x="621156" y="2251756"/>
                  </a:cubicBezTo>
                  <a:cubicBezTo>
                    <a:pt x="645130" y="2279755"/>
                    <a:pt x="668843" y="2308412"/>
                    <a:pt x="692469" y="2337482"/>
                  </a:cubicBezTo>
                  <a:lnTo>
                    <a:pt x="726731" y="2379562"/>
                  </a:lnTo>
                  <a:cubicBezTo>
                    <a:pt x="737977" y="2392986"/>
                    <a:pt x="748700" y="2406738"/>
                    <a:pt x="760295" y="2419831"/>
                  </a:cubicBezTo>
                  <a:cubicBezTo>
                    <a:pt x="850788" y="2526392"/>
                    <a:pt x="948952" y="2624470"/>
                    <a:pt x="1048685" y="2717443"/>
                  </a:cubicBezTo>
                  <a:cubicBezTo>
                    <a:pt x="1098814" y="2763724"/>
                    <a:pt x="1149814" y="2808439"/>
                    <a:pt x="1202035" y="2851344"/>
                  </a:cubicBezTo>
                  <a:cubicBezTo>
                    <a:pt x="1254256" y="2894248"/>
                    <a:pt x="1307435" y="2935752"/>
                    <a:pt x="1362620" y="2974785"/>
                  </a:cubicBezTo>
                  <a:cubicBezTo>
                    <a:pt x="1472554" y="3053017"/>
                    <a:pt x="1591118" y="3122932"/>
                    <a:pt x="1721364" y="3170036"/>
                  </a:cubicBezTo>
                  <a:cubicBezTo>
                    <a:pt x="1786314" y="3193588"/>
                    <a:pt x="1853617" y="3211622"/>
                    <a:pt x="1922052" y="3225210"/>
                  </a:cubicBezTo>
                  <a:cubicBezTo>
                    <a:pt x="1939227" y="3228422"/>
                    <a:pt x="1956227" y="3232128"/>
                    <a:pt x="1973488" y="3234928"/>
                  </a:cubicBezTo>
                  <a:lnTo>
                    <a:pt x="2025360" y="3243080"/>
                  </a:lnTo>
                  <a:cubicBezTo>
                    <a:pt x="2060145" y="3247445"/>
                    <a:pt x="2094930" y="3252056"/>
                    <a:pt x="2130063" y="3254774"/>
                  </a:cubicBezTo>
                  <a:cubicBezTo>
                    <a:pt x="2147587" y="3256338"/>
                    <a:pt x="2165109" y="3257821"/>
                    <a:pt x="2182719" y="3258562"/>
                  </a:cubicBezTo>
                  <a:cubicBezTo>
                    <a:pt x="2200330" y="3259385"/>
                    <a:pt x="2217853" y="3260703"/>
                    <a:pt x="2235551" y="3261197"/>
                  </a:cubicBezTo>
                  <a:lnTo>
                    <a:pt x="2288556" y="3262350"/>
                  </a:lnTo>
                  <a:cubicBezTo>
                    <a:pt x="2306166" y="3262761"/>
                    <a:pt x="2323951" y="3262185"/>
                    <a:pt x="2341648" y="3262103"/>
                  </a:cubicBezTo>
                  <a:lnTo>
                    <a:pt x="2368238" y="3261856"/>
                  </a:lnTo>
                  <a:cubicBezTo>
                    <a:pt x="2376869" y="3261609"/>
                    <a:pt x="2385325" y="3261115"/>
                    <a:pt x="2393869" y="3260785"/>
                  </a:cubicBezTo>
                  <a:cubicBezTo>
                    <a:pt x="2402412" y="3260373"/>
                    <a:pt x="2410956" y="3260127"/>
                    <a:pt x="2419413" y="3259550"/>
                  </a:cubicBezTo>
                  <a:lnTo>
                    <a:pt x="2444869" y="3257574"/>
                  </a:lnTo>
                  <a:cubicBezTo>
                    <a:pt x="2478782" y="3255021"/>
                    <a:pt x="2512434" y="3250739"/>
                    <a:pt x="2545824" y="3245798"/>
                  </a:cubicBezTo>
                  <a:cubicBezTo>
                    <a:pt x="2679470" y="3224881"/>
                    <a:pt x="2807973" y="3183954"/>
                    <a:pt x="2930373" y="3126555"/>
                  </a:cubicBezTo>
                  <a:cubicBezTo>
                    <a:pt x="3053210" y="3069817"/>
                    <a:pt x="3170118" y="2997184"/>
                    <a:pt x="3285631" y="2917552"/>
                  </a:cubicBezTo>
                  <a:cubicBezTo>
                    <a:pt x="3314487" y="2897706"/>
                    <a:pt x="3343169" y="2876954"/>
                    <a:pt x="3371764" y="2856120"/>
                  </a:cubicBezTo>
                  <a:cubicBezTo>
                    <a:pt x="3400534" y="2835285"/>
                    <a:pt x="3429216" y="2814121"/>
                    <a:pt x="3457898" y="2792628"/>
                  </a:cubicBezTo>
                  <a:lnTo>
                    <a:pt x="3632344" y="2660869"/>
                  </a:lnTo>
                  <a:cubicBezTo>
                    <a:pt x="3752043" y="2571190"/>
                    <a:pt x="3872873" y="2487687"/>
                    <a:pt x="3990915" y="2405832"/>
                  </a:cubicBezTo>
                  <a:cubicBezTo>
                    <a:pt x="4108869" y="2323976"/>
                    <a:pt x="4222378" y="2241297"/>
                    <a:pt x="4324988" y="2152196"/>
                  </a:cubicBezTo>
                  <a:cubicBezTo>
                    <a:pt x="4427598" y="2063258"/>
                    <a:pt x="4520270" y="1968474"/>
                    <a:pt x="4592106" y="1861501"/>
                  </a:cubicBezTo>
                  <a:cubicBezTo>
                    <a:pt x="4628024" y="1808057"/>
                    <a:pt x="4658712" y="1751730"/>
                    <a:pt x="4683122" y="1692521"/>
                  </a:cubicBezTo>
                  <a:cubicBezTo>
                    <a:pt x="4707706" y="1633393"/>
                    <a:pt x="4725404" y="1571467"/>
                    <a:pt x="4738568" y="1507893"/>
                  </a:cubicBezTo>
                  <a:cubicBezTo>
                    <a:pt x="4745106" y="1476106"/>
                    <a:pt x="4750338" y="1443742"/>
                    <a:pt x="4753912" y="1411050"/>
                  </a:cubicBezTo>
                  <a:cubicBezTo>
                    <a:pt x="4754958" y="1402897"/>
                    <a:pt x="4755656" y="1394662"/>
                    <a:pt x="4756440" y="1386509"/>
                  </a:cubicBezTo>
                  <a:cubicBezTo>
                    <a:pt x="4757138" y="1378274"/>
                    <a:pt x="4758010" y="1370204"/>
                    <a:pt x="4758358" y="1361475"/>
                  </a:cubicBezTo>
                  <a:lnTo>
                    <a:pt x="4761148" y="1309759"/>
                  </a:lnTo>
                  <a:cubicBezTo>
                    <a:pt x="4763676" y="1240751"/>
                    <a:pt x="4762106" y="1171659"/>
                    <a:pt x="4756354" y="1102980"/>
                  </a:cubicBezTo>
                  <a:cubicBezTo>
                    <a:pt x="4750774" y="1034218"/>
                    <a:pt x="4740050" y="966033"/>
                    <a:pt x="4725578" y="898753"/>
                  </a:cubicBezTo>
                  <a:cubicBezTo>
                    <a:pt x="4710932" y="831473"/>
                    <a:pt x="4692624" y="765100"/>
                    <a:pt x="4673358" y="699384"/>
                  </a:cubicBezTo>
                  <a:cubicBezTo>
                    <a:pt x="4634912" y="568037"/>
                    <a:pt x="4592456" y="438419"/>
                    <a:pt x="4538491" y="312754"/>
                  </a:cubicBezTo>
                  <a:cubicBezTo>
                    <a:pt x="4511464" y="250003"/>
                    <a:pt x="4481301" y="188406"/>
                    <a:pt x="4446604" y="129196"/>
                  </a:cubicBezTo>
                  <a:cubicBezTo>
                    <a:pt x="4438147" y="114291"/>
                    <a:pt x="4428819" y="99798"/>
                    <a:pt x="4419840" y="85222"/>
                  </a:cubicBezTo>
                  <a:cubicBezTo>
                    <a:pt x="4410598" y="70728"/>
                    <a:pt x="4401008" y="56482"/>
                    <a:pt x="4391680" y="42071"/>
                  </a:cubicBezTo>
                  <a:lnTo>
                    <a:pt x="4361930" y="0"/>
                  </a:lnTo>
                  <a:lnTo>
                    <a:pt x="4588871" y="0"/>
                  </a:lnTo>
                  <a:lnTo>
                    <a:pt x="4613640" y="38859"/>
                  </a:lnTo>
                  <a:cubicBezTo>
                    <a:pt x="4653306" y="102762"/>
                    <a:pt x="4690706" y="167901"/>
                    <a:pt x="4724445" y="234687"/>
                  </a:cubicBezTo>
                  <a:cubicBezTo>
                    <a:pt x="4792096" y="368257"/>
                    <a:pt x="4844230" y="508828"/>
                    <a:pt x="4876138" y="653022"/>
                  </a:cubicBezTo>
                  <a:cubicBezTo>
                    <a:pt x="4892005" y="725161"/>
                    <a:pt x="4903077" y="797874"/>
                    <a:pt x="4911707" y="870671"/>
                  </a:cubicBezTo>
                  <a:cubicBezTo>
                    <a:pt x="4920513" y="943386"/>
                    <a:pt x="4927574" y="1016019"/>
                    <a:pt x="4934810" y="1088487"/>
                  </a:cubicBezTo>
                  <a:cubicBezTo>
                    <a:pt x="4941697" y="1161036"/>
                    <a:pt x="4947799" y="1233586"/>
                    <a:pt x="4953206" y="1306301"/>
                  </a:cubicBezTo>
                  <a:lnTo>
                    <a:pt x="4956954" y="1360899"/>
                  </a:lnTo>
                  <a:cubicBezTo>
                    <a:pt x="4957651" y="1369875"/>
                    <a:pt x="4958087" y="1379510"/>
                    <a:pt x="4958610" y="1388980"/>
                  </a:cubicBezTo>
                  <a:cubicBezTo>
                    <a:pt x="4959133" y="1398450"/>
                    <a:pt x="4959656" y="1408003"/>
                    <a:pt x="4959830" y="1417555"/>
                  </a:cubicBezTo>
                  <a:cubicBezTo>
                    <a:pt x="4961138" y="1455683"/>
                    <a:pt x="4960702" y="1494140"/>
                    <a:pt x="4958174" y="1532680"/>
                  </a:cubicBezTo>
                  <a:cubicBezTo>
                    <a:pt x="4948760" y="1686920"/>
                    <a:pt x="4904908" y="1842314"/>
                    <a:pt x="4834030" y="1984861"/>
                  </a:cubicBezTo>
                  <a:cubicBezTo>
                    <a:pt x="4763328" y="2127820"/>
                    <a:pt x="4665860" y="2256121"/>
                    <a:pt x="4558106" y="2368857"/>
                  </a:cubicBezTo>
                  <a:cubicBezTo>
                    <a:pt x="4504230" y="2425432"/>
                    <a:pt x="4447650" y="2478465"/>
                    <a:pt x="4389936" y="2528945"/>
                  </a:cubicBezTo>
                  <a:cubicBezTo>
                    <a:pt x="4332223" y="2579425"/>
                    <a:pt x="4273726" y="2628011"/>
                    <a:pt x="4214618" y="2674457"/>
                  </a:cubicBezTo>
                  <a:cubicBezTo>
                    <a:pt x="4096664" y="2767759"/>
                    <a:pt x="3976094" y="2852826"/>
                    <a:pt x="3858489" y="2936658"/>
                  </a:cubicBezTo>
                  <a:lnTo>
                    <a:pt x="3768868" y="3000643"/>
                  </a:lnTo>
                  <a:cubicBezTo>
                    <a:pt x="3738530" y="3022136"/>
                    <a:pt x="3707929" y="3043794"/>
                    <a:pt x="3676806" y="3065040"/>
                  </a:cubicBezTo>
                  <a:cubicBezTo>
                    <a:pt x="3645770" y="3086369"/>
                    <a:pt x="3614386" y="3107615"/>
                    <a:pt x="3582477" y="3128614"/>
                  </a:cubicBezTo>
                  <a:cubicBezTo>
                    <a:pt x="3550483" y="3149449"/>
                    <a:pt x="3518226" y="3170118"/>
                    <a:pt x="3485185" y="3190377"/>
                  </a:cubicBezTo>
                  <a:cubicBezTo>
                    <a:pt x="3419452" y="3230975"/>
                    <a:pt x="3351625" y="3270338"/>
                    <a:pt x="3280923" y="3306325"/>
                  </a:cubicBezTo>
                  <a:cubicBezTo>
                    <a:pt x="3210307" y="3342476"/>
                    <a:pt x="3137251" y="3376074"/>
                    <a:pt x="3061230" y="3404897"/>
                  </a:cubicBezTo>
                  <a:cubicBezTo>
                    <a:pt x="2909886" y="3463366"/>
                    <a:pt x="2747295" y="3502810"/>
                    <a:pt x="2583137" y="3518292"/>
                  </a:cubicBezTo>
                  <a:cubicBezTo>
                    <a:pt x="2542075" y="3521999"/>
                    <a:pt x="2501013" y="3524798"/>
                    <a:pt x="2460038" y="3525622"/>
                  </a:cubicBezTo>
                  <a:lnTo>
                    <a:pt x="2429264" y="3526280"/>
                  </a:lnTo>
                  <a:cubicBezTo>
                    <a:pt x="2419064" y="3526363"/>
                    <a:pt x="2408777" y="3526116"/>
                    <a:pt x="2398576" y="3526116"/>
                  </a:cubicBezTo>
                  <a:lnTo>
                    <a:pt x="2367977" y="3525786"/>
                  </a:lnTo>
                  <a:lnTo>
                    <a:pt x="2338249" y="3524716"/>
                  </a:lnTo>
                  <a:cubicBezTo>
                    <a:pt x="2259089" y="3522327"/>
                    <a:pt x="2179756" y="3516399"/>
                    <a:pt x="2100770" y="3506845"/>
                  </a:cubicBezTo>
                  <a:cubicBezTo>
                    <a:pt x="2021699" y="3497787"/>
                    <a:pt x="1942801" y="3484776"/>
                    <a:pt x="1864776" y="3467483"/>
                  </a:cubicBezTo>
                  <a:cubicBezTo>
                    <a:pt x="1786836" y="3450025"/>
                    <a:pt x="1709508" y="3429355"/>
                    <a:pt x="1632964" y="3405803"/>
                  </a:cubicBezTo>
                  <a:cubicBezTo>
                    <a:pt x="1480138" y="3358288"/>
                    <a:pt x="1329055" y="3299160"/>
                    <a:pt x="1189219" y="3220352"/>
                  </a:cubicBezTo>
                  <a:cubicBezTo>
                    <a:pt x="1049296" y="3141708"/>
                    <a:pt x="924367" y="3041982"/>
                    <a:pt x="815305" y="2931634"/>
                  </a:cubicBezTo>
                  <a:cubicBezTo>
                    <a:pt x="760469" y="2876542"/>
                    <a:pt x="710603" y="2817909"/>
                    <a:pt x="663699" y="2757877"/>
                  </a:cubicBezTo>
                  <a:cubicBezTo>
                    <a:pt x="617059" y="2697597"/>
                    <a:pt x="572684" y="2636411"/>
                    <a:pt x="531274" y="2573907"/>
                  </a:cubicBezTo>
                  <a:cubicBezTo>
                    <a:pt x="520638" y="2558426"/>
                    <a:pt x="510612" y="2542697"/>
                    <a:pt x="500325" y="2527051"/>
                  </a:cubicBezTo>
                  <a:lnTo>
                    <a:pt x="470771" y="2481594"/>
                  </a:lnTo>
                  <a:cubicBezTo>
                    <a:pt x="451853" y="2452195"/>
                    <a:pt x="432238" y="2423043"/>
                    <a:pt x="412448" y="2393479"/>
                  </a:cubicBezTo>
                  <a:lnTo>
                    <a:pt x="291616" y="2213464"/>
                  </a:lnTo>
                  <a:cubicBezTo>
                    <a:pt x="251078" y="2152113"/>
                    <a:pt x="211062" y="2088951"/>
                    <a:pt x="173662" y="2023154"/>
                  </a:cubicBezTo>
                  <a:cubicBezTo>
                    <a:pt x="155005" y="1990214"/>
                    <a:pt x="136960" y="1956697"/>
                    <a:pt x="120483" y="1922276"/>
                  </a:cubicBezTo>
                  <a:cubicBezTo>
                    <a:pt x="104093" y="1887771"/>
                    <a:pt x="88837" y="1852608"/>
                    <a:pt x="75324" y="1816703"/>
                  </a:cubicBezTo>
                  <a:cubicBezTo>
                    <a:pt x="62072" y="1780717"/>
                    <a:pt x="50303" y="1744235"/>
                    <a:pt x="40713" y="1707179"/>
                  </a:cubicBezTo>
                  <a:cubicBezTo>
                    <a:pt x="36180" y="1688650"/>
                    <a:pt x="31560" y="1670039"/>
                    <a:pt x="27811" y="1651346"/>
                  </a:cubicBezTo>
                  <a:lnTo>
                    <a:pt x="22144" y="1623346"/>
                  </a:lnTo>
                  <a:lnTo>
                    <a:pt x="17436" y="1595265"/>
                  </a:lnTo>
                  <a:cubicBezTo>
                    <a:pt x="5144" y="1520328"/>
                    <a:pt x="0" y="1444978"/>
                    <a:pt x="0" y="1370286"/>
                  </a:cubicBezTo>
                  <a:cubicBezTo>
                    <a:pt x="349" y="1223293"/>
                    <a:pt x="16652" y="1076299"/>
                    <a:pt x="48385" y="931939"/>
                  </a:cubicBezTo>
                  <a:cubicBezTo>
                    <a:pt x="80032" y="787663"/>
                    <a:pt x="128504" y="646187"/>
                    <a:pt x="193801" y="511957"/>
                  </a:cubicBezTo>
                  <a:cubicBezTo>
                    <a:pt x="259404" y="377727"/>
                    <a:pt x="339740" y="250559"/>
                    <a:pt x="431660" y="13137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B03BE98-6C07-41CD-ACA9-5244A3DA1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213739 w 4934374"/>
                <a:gd name="connsiteY1" fmla="*/ 0 h 3484134"/>
                <a:gd name="connsiteX2" fmla="*/ 1150162 w 4934374"/>
                <a:gd name="connsiteY2" fmla="*/ 47028 h 3484134"/>
                <a:gd name="connsiteX3" fmla="*/ 626038 w 4934374"/>
                <a:gd name="connsiteY3" fmla="*/ 660944 h 3484134"/>
                <a:gd name="connsiteX4" fmla="*/ 435986 w 4934374"/>
                <a:gd name="connsiteY4" fmla="*/ 1375409 h 3484134"/>
                <a:gd name="connsiteX5" fmla="*/ 750530 w 4934374"/>
                <a:gd name="connsiteY5" fmla="*/ 2038817 h 3484134"/>
                <a:gd name="connsiteX6" fmla="*/ 909024 w 4934374"/>
                <a:gd name="connsiteY6" fmla="*/ 2249384 h 3484134"/>
                <a:gd name="connsiteX7" fmla="*/ 2396223 w 4934374"/>
                <a:gd name="connsiteY7" fmla="*/ 3072468 h 3484134"/>
                <a:gd name="connsiteX8" fmla="*/ 3525201 w 4934374"/>
                <a:gd name="connsiteY8" fmla="*/ 2566101 h 3484134"/>
                <a:gd name="connsiteX9" fmla="*/ 3662596 w 4934374"/>
                <a:gd name="connsiteY9" fmla="*/ 2465552 h 3484134"/>
                <a:gd name="connsiteX10" fmla="*/ 4287500 w 4934374"/>
                <a:gd name="connsiteY10" fmla="*/ 1939915 h 3484134"/>
                <a:gd name="connsiteX11" fmla="*/ 4498563 w 4934374"/>
                <a:gd name="connsiteY11" fmla="*/ 1375409 h 3484134"/>
                <a:gd name="connsiteX12" fmla="*/ 4132831 w 4934374"/>
                <a:gd name="connsiteY12" fmla="*/ 134540 h 3484134"/>
                <a:gd name="connsiteX13" fmla="*/ 4025590 w 4934374"/>
                <a:gd name="connsiteY13" fmla="*/ 0 h 3484134"/>
                <a:gd name="connsiteX14" fmla="*/ 4555675 w 4934374"/>
                <a:gd name="connsiteY14" fmla="*/ 0 h 3484134"/>
                <a:gd name="connsiteX15" fmla="*/ 4605933 w 4934374"/>
                <a:gd name="connsiteY15" fmla="*/ 77740 h 3484134"/>
                <a:gd name="connsiteX16" fmla="*/ 4934374 w 4934374"/>
                <a:gd name="connsiteY16" fmla="*/ 1375327 h 3484134"/>
                <a:gd name="connsiteX17" fmla="*/ 3793540 w 4934374"/>
                <a:gd name="connsiteY17" fmla="*/ 2890475 h 3484134"/>
                <a:gd name="connsiteX18" fmla="*/ 2396135 w 4934374"/>
                <a:gd name="connsiteY18" fmla="*/ 3484134 h 3484134"/>
                <a:gd name="connsiteX19" fmla="*/ 548273 w 4934374"/>
                <a:gd name="connsiteY19" fmla="*/ 2480458 h 3484134"/>
                <a:gd name="connsiteX20" fmla="*/ 0 w 4934374"/>
                <a:gd name="connsiteY20" fmla="*/ 1375327 h 3484134"/>
                <a:gd name="connsiteX21" fmla="*/ 512166 w 4934374"/>
                <a:gd name="connsiteY21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213739" y="0"/>
                  </a:lnTo>
                  <a:lnTo>
                    <a:pt x="1150162" y="47028"/>
                  </a:lnTo>
                  <a:cubicBezTo>
                    <a:pt x="925762" y="228608"/>
                    <a:pt x="749397" y="435224"/>
                    <a:pt x="626038" y="660944"/>
                  </a:cubicBezTo>
                  <a:cubicBezTo>
                    <a:pt x="499976" y="891687"/>
                    <a:pt x="435986" y="1132066"/>
                    <a:pt x="435986" y="1375409"/>
                  </a:cubicBezTo>
                  <a:cubicBezTo>
                    <a:pt x="435986" y="1620481"/>
                    <a:pt x="538074" y="1763604"/>
                    <a:pt x="750530" y="2038817"/>
                  </a:cubicBezTo>
                  <a:cubicBezTo>
                    <a:pt x="801792" y="2105190"/>
                    <a:pt x="854797" y="2173870"/>
                    <a:pt x="909024" y="2249384"/>
                  </a:cubicBezTo>
                  <a:cubicBezTo>
                    <a:pt x="1323389" y="2826326"/>
                    <a:pt x="1768180" y="3072468"/>
                    <a:pt x="2396223" y="3072468"/>
                  </a:cubicBezTo>
                  <a:cubicBezTo>
                    <a:pt x="2808409" y="3072468"/>
                    <a:pt x="3110835" y="2871947"/>
                    <a:pt x="3525201" y="2566101"/>
                  </a:cubicBezTo>
                  <a:cubicBezTo>
                    <a:pt x="3571493" y="2531926"/>
                    <a:pt x="3617786" y="2498162"/>
                    <a:pt x="3662596" y="2465552"/>
                  </a:cubicBezTo>
                  <a:cubicBezTo>
                    <a:pt x="3905479" y="2288583"/>
                    <a:pt x="4134849" y="2121414"/>
                    <a:pt x="4287500" y="1939915"/>
                  </a:cubicBezTo>
                  <a:cubicBezTo>
                    <a:pt x="4433440" y="1766404"/>
                    <a:pt x="4498563" y="1592317"/>
                    <a:pt x="4498563" y="1375409"/>
                  </a:cubicBezTo>
                  <a:cubicBezTo>
                    <a:pt x="4498563" y="899696"/>
                    <a:pt x="4369741" y="465973"/>
                    <a:pt x="4132831" y="134540"/>
                  </a:cubicBezTo>
                  <a:lnTo>
                    <a:pt x="4025590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13CCE92-2C5E-48BC-9713-FBEEDBAE6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354934 w 4934374"/>
                <a:gd name="connsiteY1" fmla="*/ 0 h 3484134"/>
                <a:gd name="connsiteX2" fmla="*/ 1206830 w 4934374"/>
                <a:gd name="connsiteY2" fmla="*/ 109531 h 3484134"/>
                <a:gd name="connsiteX3" fmla="*/ 703453 w 4934374"/>
                <a:gd name="connsiteY3" fmla="*/ 698660 h 3484134"/>
                <a:gd name="connsiteX4" fmla="*/ 523079 w 4934374"/>
                <a:gd name="connsiteY4" fmla="*/ 1375409 h 3484134"/>
                <a:gd name="connsiteX5" fmla="*/ 820885 w 4934374"/>
                <a:gd name="connsiteY5" fmla="*/ 1990313 h 3484134"/>
                <a:gd name="connsiteX6" fmla="*/ 981122 w 4934374"/>
                <a:gd name="connsiteY6" fmla="*/ 2203186 h 3484134"/>
                <a:gd name="connsiteX7" fmla="*/ 1592426 w 4934374"/>
                <a:gd name="connsiteY7" fmla="*/ 2792645 h 3484134"/>
                <a:gd name="connsiteX8" fmla="*/ 2396135 w 4934374"/>
                <a:gd name="connsiteY8" fmla="*/ 2990119 h 3484134"/>
                <a:gd name="connsiteX9" fmla="*/ 2913112 w 4934374"/>
                <a:gd name="connsiteY9" fmla="*/ 2864371 h 3484134"/>
                <a:gd name="connsiteX10" fmla="*/ 3471411 w 4934374"/>
                <a:gd name="connsiteY10" fmla="*/ 2501292 h 3484134"/>
                <a:gd name="connsiteX11" fmla="*/ 3609242 w 4934374"/>
                <a:gd name="connsiteY11" fmla="*/ 2400414 h 3484134"/>
                <a:gd name="connsiteX12" fmla="*/ 4219151 w 4934374"/>
                <a:gd name="connsiteY12" fmla="*/ 1888693 h 3484134"/>
                <a:gd name="connsiteX13" fmla="*/ 4411296 w 4934374"/>
                <a:gd name="connsiteY13" fmla="*/ 1375409 h 3484134"/>
                <a:gd name="connsiteX14" fmla="*/ 3957874 w 4934374"/>
                <a:gd name="connsiteY14" fmla="*/ 51887 h 3484134"/>
                <a:gd name="connsiteX15" fmla="*/ 3906637 w 4934374"/>
                <a:gd name="connsiteY15" fmla="*/ 0 h 3484134"/>
                <a:gd name="connsiteX16" fmla="*/ 4555675 w 4934374"/>
                <a:gd name="connsiteY16" fmla="*/ 0 h 3484134"/>
                <a:gd name="connsiteX17" fmla="*/ 4605933 w 4934374"/>
                <a:gd name="connsiteY17" fmla="*/ 77740 h 3484134"/>
                <a:gd name="connsiteX18" fmla="*/ 4934374 w 4934374"/>
                <a:gd name="connsiteY18" fmla="*/ 1375327 h 3484134"/>
                <a:gd name="connsiteX19" fmla="*/ 3793540 w 4934374"/>
                <a:gd name="connsiteY19" fmla="*/ 2890475 h 3484134"/>
                <a:gd name="connsiteX20" fmla="*/ 2396135 w 4934374"/>
                <a:gd name="connsiteY20" fmla="*/ 3484134 h 3484134"/>
                <a:gd name="connsiteX21" fmla="*/ 548273 w 4934374"/>
                <a:gd name="connsiteY21" fmla="*/ 2480458 h 3484134"/>
                <a:gd name="connsiteX22" fmla="*/ 0 w 4934374"/>
                <a:gd name="connsiteY22" fmla="*/ 1375327 h 3484134"/>
                <a:gd name="connsiteX23" fmla="*/ 512166 w 4934374"/>
                <a:gd name="connsiteY23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354934" y="0"/>
                  </a:lnTo>
                  <a:lnTo>
                    <a:pt x="1206830" y="109531"/>
                  </a:lnTo>
                  <a:cubicBezTo>
                    <a:pt x="994024" y="281725"/>
                    <a:pt x="820013" y="485457"/>
                    <a:pt x="703453" y="698660"/>
                  </a:cubicBezTo>
                  <a:cubicBezTo>
                    <a:pt x="583756" y="917627"/>
                    <a:pt x="523079" y="1145324"/>
                    <a:pt x="523079" y="1375409"/>
                  </a:cubicBezTo>
                  <a:cubicBezTo>
                    <a:pt x="523079" y="1595282"/>
                    <a:pt x="614356" y="1722842"/>
                    <a:pt x="820885" y="1990313"/>
                  </a:cubicBezTo>
                  <a:cubicBezTo>
                    <a:pt x="872582" y="2057263"/>
                    <a:pt x="926023" y="2126519"/>
                    <a:pt x="981122" y="2203186"/>
                  </a:cubicBezTo>
                  <a:cubicBezTo>
                    <a:pt x="1175968" y="2474445"/>
                    <a:pt x="1375871" y="2667309"/>
                    <a:pt x="1592426" y="2792645"/>
                  </a:cubicBezTo>
                  <a:cubicBezTo>
                    <a:pt x="1821970" y="2925557"/>
                    <a:pt x="2084904" y="2990119"/>
                    <a:pt x="2396135" y="2990119"/>
                  </a:cubicBezTo>
                  <a:cubicBezTo>
                    <a:pt x="2572762" y="2990119"/>
                    <a:pt x="2737009" y="2950179"/>
                    <a:pt x="2913112" y="2864371"/>
                  </a:cubicBezTo>
                  <a:cubicBezTo>
                    <a:pt x="3093922" y="2776257"/>
                    <a:pt x="3272903" y="2647792"/>
                    <a:pt x="3471411" y="2501292"/>
                  </a:cubicBezTo>
                  <a:cubicBezTo>
                    <a:pt x="3517964" y="2466952"/>
                    <a:pt x="3564344" y="2433106"/>
                    <a:pt x="3609242" y="2400414"/>
                  </a:cubicBezTo>
                  <a:cubicBezTo>
                    <a:pt x="3847766" y="2226574"/>
                    <a:pt x="4073038" y="2062368"/>
                    <a:pt x="4219151" y="1888693"/>
                  </a:cubicBezTo>
                  <a:cubicBezTo>
                    <a:pt x="4353844" y="1728606"/>
                    <a:pt x="4411296" y="1575106"/>
                    <a:pt x="4411296" y="1375409"/>
                  </a:cubicBezTo>
                  <a:cubicBezTo>
                    <a:pt x="4411296" y="851089"/>
                    <a:pt x="4250274" y="381038"/>
                    <a:pt x="3957874" y="51887"/>
                  </a:cubicBezTo>
                  <a:lnTo>
                    <a:pt x="3906637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E51C723-A170-4A27-9734-03A82183F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381" y="268595"/>
            <a:ext cx="1286315" cy="17234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C98EFB-A8F8-4801-AE57-AC44C186E4B6}"/>
              </a:ext>
            </a:extLst>
          </p:cNvPr>
          <p:cNvSpPr txBox="1"/>
          <p:nvPr/>
        </p:nvSpPr>
        <p:spPr>
          <a:xfrm>
            <a:off x="416560" y="1430138"/>
            <a:ext cx="5273040" cy="4889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Children are 16-18 years old; gen one is 17-19 years from retirement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 formal guidelines for leadership succession and speak with children. This may include career experience off the farm, formal college education, or leadership development programs. This process outlines what a successful leader will need for the farm. 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property acquired through purchase and inheritance, advance estate plan with a revocable trust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C26190-541A-4EA0-9792-A04AE1106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0287" y="3863170"/>
            <a:ext cx="1403240" cy="19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57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C30F3-8B0C-441D-8A22-EA8AB5C24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" y="557189"/>
            <a:ext cx="4039616" cy="5567891"/>
          </a:xfrm>
        </p:spPr>
        <p:txBody>
          <a:bodyPr>
            <a:normAutofit/>
          </a:bodyPr>
          <a:lstStyle/>
          <a:p>
            <a:r>
              <a:rPr lang="en-US" sz="5200" dirty="0"/>
              <a:t>A skills map will need to be created for successors to gain control-CEO example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C7BCB7-C214-462D-9403-889F622ED81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9164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27923-4BC7-4DFC-97FA-24030F71E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"/>
            <a:ext cx="10515600" cy="60769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3. Legal, Risk, and Compliance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4. Core Business Skills and Knowledge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5. Innovation Management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453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F7B05F-C1D3-4CC5-AA60-3B074CA3A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What Steps if Any Should be Taken at BFF for This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C3D13-3FDD-5002-A344-E49A61ABD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7473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6CDC51-8D27-4BF4-AB33-7D5905E8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FB90F3-DFB9-42D4-B851-120249962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Freeform 60">
            <a:extLst>
              <a:ext uri="{FF2B5EF4-FFF2-40B4-BE49-F238E27FC236}">
                <a16:creationId xmlns:a16="http://schemas.microsoft.com/office/drawing/2014/main" id="{DF4CE22F-8463-44F2-BE50-65D9B503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8720" y="0"/>
            <a:ext cx="3762182" cy="2258435"/>
          </a:xfrm>
          <a:custGeom>
            <a:avLst/>
            <a:gdLst>
              <a:gd name="connsiteX0" fmla="*/ 39946 w 3960192"/>
              <a:gd name="connsiteY0" fmla="*/ 0 h 2377300"/>
              <a:gd name="connsiteX1" fmla="*/ 3920247 w 3960192"/>
              <a:gd name="connsiteY1" fmla="*/ 0 h 2377300"/>
              <a:gd name="connsiteX2" fmla="*/ 3949969 w 3960192"/>
              <a:gd name="connsiteY2" fmla="*/ 194751 h 2377300"/>
              <a:gd name="connsiteX3" fmla="*/ 3960192 w 3960192"/>
              <a:gd name="connsiteY3" fmla="*/ 397204 h 2377300"/>
              <a:gd name="connsiteX4" fmla="*/ 1980096 w 3960192"/>
              <a:gd name="connsiteY4" fmla="*/ 2377300 h 2377300"/>
              <a:gd name="connsiteX5" fmla="*/ 0 w 3960192"/>
              <a:gd name="connsiteY5" fmla="*/ 397204 h 2377300"/>
              <a:gd name="connsiteX6" fmla="*/ 10224 w 3960192"/>
              <a:gd name="connsiteY6" fmla="*/ 194751 h 237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377300">
                <a:moveTo>
                  <a:pt x="39946" y="0"/>
                </a:moveTo>
                <a:lnTo>
                  <a:pt x="3920247" y="0"/>
                </a:lnTo>
                <a:lnTo>
                  <a:pt x="3949969" y="194751"/>
                </a:lnTo>
                <a:cubicBezTo>
                  <a:pt x="3956729" y="261316"/>
                  <a:pt x="3960192" y="328856"/>
                  <a:pt x="3960192" y="397204"/>
                </a:cubicBezTo>
                <a:cubicBezTo>
                  <a:pt x="3960192" y="1490781"/>
                  <a:pt x="3073673" y="2377300"/>
                  <a:pt x="1980096" y="2377300"/>
                </a:cubicBezTo>
                <a:cubicBezTo>
                  <a:pt x="886519" y="2377300"/>
                  <a:pt x="0" y="1490781"/>
                  <a:pt x="0" y="397204"/>
                </a:cubicBezTo>
                <a:cubicBezTo>
                  <a:pt x="0" y="328856"/>
                  <a:pt x="3463" y="261316"/>
                  <a:pt x="10224" y="194751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077CFC-0B88-4B14-AAB4-1686AE087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735" y="266436"/>
            <a:ext cx="1020152" cy="13668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CA992C-EB46-4294-A893-638AECA89E5E}"/>
              </a:ext>
            </a:extLst>
          </p:cNvPr>
          <p:cNvSpPr txBox="1"/>
          <p:nvPr/>
        </p:nvSpPr>
        <p:spPr>
          <a:xfrm>
            <a:off x="692704" y="1129217"/>
            <a:ext cx="5896016" cy="4722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Children are 22; gen one is 14 years from retirement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 farming tasks that must be learned and create a plan to train in all key aspects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Continue advancing estate plan as acquire property (make decisions regarding specific dispositions of assets through revocable trust); advance business organization planning to manage risk (protect asset classes – land, machinery, personal assets), ensure LLC operating agreements have buy sell language</a:t>
            </a:r>
          </a:p>
        </p:txBody>
      </p:sp>
      <p:sp>
        <p:nvSpPr>
          <p:cNvPr id="18" name="Freeform 67">
            <a:extLst>
              <a:ext uri="{FF2B5EF4-FFF2-40B4-BE49-F238E27FC236}">
                <a16:creationId xmlns:a16="http://schemas.microsoft.com/office/drawing/2014/main" id="{3FA1383B-2709-4E36-8FF8-7A737213B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7503" y="3006774"/>
            <a:ext cx="4734497" cy="3851226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443497-0925-4D8E-91B0-5A84D5F36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2977" y="3989614"/>
            <a:ext cx="1567048" cy="254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00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112529-B56A-461A-80F0-BD8A39EC5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Some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969E8-5823-4C8E-B9AA-3084D6CB5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Require formal education- undergraduate degree in Agriculture or related field or MBA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Require experience off the farm- Management level position in agribusiness, responsible for managing at least 5 individuals.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Require executive education- Complete entire EFM and Leadership programs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Require certain responsibilities and outcomes for each position on the farm- to be responsible for crop mix, you must first learn, futures, crop rotations, labor availability, and field preparation. (These will probably be the most extensive requirements for promotion and progression)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Serve in leadership of professional organizations</a:t>
            </a:r>
          </a:p>
        </p:txBody>
      </p:sp>
    </p:spTree>
    <p:extLst>
      <p:ext uri="{BB962C8B-B14F-4D97-AF65-F5344CB8AC3E}">
        <p14:creationId xmlns:p14="http://schemas.microsoft.com/office/powerpoint/2010/main" val="3772110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F7B05F-C1D3-4CC5-AA60-3B074CA3A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What Steps if Any Should be Taken at BFF for This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C3D13-3FDD-5002-A344-E49A61ABD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0489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6CDC51-8D27-4BF4-AB33-7D5905E8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FB90F3-DFB9-42D4-B851-120249962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Freeform 60">
            <a:extLst>
              <a:ext uri="{FF2B5EF4-FFF2-40B4-BE49-F238E27FC236}">
                <a16:creationId xmlns:a16="http://schemas.microsoft.com/office/drawing/2014/main" id="{DF4CE22F-8463-44F2-BE50-65D9B503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8720" y="0"/>
            <a:ext cx="3762182" cy="2258435"/>
          </a:xfrm>
          <a:custGeom>
            <a:avLst/>
            <a:gdLst>
              <a:gd name="connsiteX0" fmla="*/ 39946 w 3960192"/>
              <a:gd name="connsiteY0" fmla="*/ 0 h 2377300"/>
              <a:gd name="connsiteX1" fmla="*/ 3920247 w 3960192"/>
              <a:gd name="connsiteY1" fmla="*/ 0 h 2377300"/>
              <a:gd name="connsiteX2" fmla="*/ 3949969 w 3960192"/>
              <a:gd name="connsiteY2" fmla="*/ 194751 h 2377300"/>
              <a:gd name="connsiteX3" fmla="*/ 3960192 w 3960192"/>
              <a:gd name="connsiteY3" fmla="*/ 397204 h 2377300"/>
              <a:gd name="connsiteX4" fmla="*/ 1980096 w 3960192"/>
              <a:gd name="connsiteY4" fmla="*/ 2377300 h 2377300"/>
              <a:gd name="connsiteX5" fmla="*/ 0 w 3960192"/>
              <a:gd name="connsiteY5" fmla="*/ 397204 h 2377300"/>
              <a:gd name="connsiteX6" fmla="*/ 10224 w 3960192"/>
              <a:gd name="connsiteY6" fmla="*/ 194751 h 237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377300">
                <a:moveTo>
                  <a:pt x="39946" y="0"/>
                </a:moveTo>
                <a:lnTo>
                  <a:pt x="3920247" y="0"/>
                </a:lnTo>
                <a:lnTo>
                  <a:pt x="3949969" y="194751"/>
                </a:lnTo>
                <a:cubicBezTo>
                  <a:pt x="3956729" y="261316"/>
                  <a:pt x="3960192" y="328856"/>
                  <a:pt x="3960192" y="397204"/>
                </a:cubicBezTo>
                <a:cubicBezTo>
                  <a:pt x="3960192" y="1490781"/>
                  <a:pt x="3073673" y="2377300"/>
                  <a:pt x="1980096" y="2377300"/>
                </a:cubicBezTo>
                <a:cubicBezTo>
                  <a:pt x="886519" y="2377300"/>
                  <a:pt x="0" y="1490781"/>
                  <a:pt x="0" y="397204"/>
                </a:cubicBezTo>
                <a:cubicBezTo>
                  <a:pt x="0" y="328856"/>
                  <a:pt x="3463" y="261316"/>
                  <a:pt x="10224" y="194751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DDC2C2-5760-4F1D-ADD0-4258F8ACD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735" y="266436"/>
            <a:ext cx="1020152" cy="13668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6BB65C-4532-4E8D-BB07-2A5FADBF80A7}"/>
              </a:ext>
            </a:extLst>
          </p:cNvPr>
          <p:cNvSpPr txBox="1"/>
          <p:nvPr/>
        </p:nvSpPr>
        <p:spPr>
          <a:xfrm>
            <a:off x="660400" y="944880"/>
            <a:ext cx="5928320" cy="545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Children are 25; gen one is 10 years from retirement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 managerial responsibility, transition children to primary managers of employees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 transferring (by gift) equity in business operation (under operating agreement restrictions); make adjustments to trust by amendment as property acquired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Evaluate balance of liquidity and business/land assets, and consider fair distribution of assets among children on and off the farm (i.e. insurance increase?)</a:t>
            </a:r>
          </a:p>
        </p:txBody>
      </p:sp>
      <p:sp>
        <p:nvSpPr>
          <p:cNvPr id="18" name="Freeform 67">
            <a:extLst>
              <a:ext uri="{FF2B5EF4-FFF2-40B4-BE49-F238E27FC236}">
                <a16:creationId xmlns:a16="http://schemas.microsoft.com/office/drawing/2014/main" id="{3FA1383B-2709-4E36-8FF8-7A737213B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7503" y="3006774"/>
            <a:ext cx="4734497" cy="3851226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21BCBB-ACEC-494C-9987-0A5D4360A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604" y="3989614"/>
            <a:ext cx="1901793" cy="254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80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99A6C-492B-4AB6-A324-AAF2CF89D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The Benefit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52D03-9E17-45FE-A41F-DC2CC711F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/>
              <a:t>Higher organizational performance (6% on average in the US across multiple metrics)</a:t>
            </a:r>
          </a:p>
          <a:p>
            <a:r>
              <a:rPr lang="en-US" sz="2000"/>
              <a:t>Long-term wealth retention and generation for the family</a:t>
            </a:r>
          </a:p>
          <a:p>
            <a:r>
              <a:rPr lang="en-US" sz="2000"/>
              <a:t>Lower risk</a:t>
            </a:r>
          </a:p>
          <a:p>
            <a:r>
              <a:rPr lang="en-US" sz="2000"/>
              <a:t>Higher levels of innovation</a:t>
            </a:r>
          </a:p>
          <a:p>
            <a:r>
              <a:rPr lang="en-US" sz="2000"/>
              <a:t>Broader context in which to approach and execute major decisions or react to sudden events and family changes</a:t>
            </a:r>
          </a:p>
          <a:p>
            <a:r>
              <a:rPr lang="en-US" sz="2000"/>
              <a:t>Piece of mind, free up bandwidth for life enjoyment</a:t>
            </a:r>
          </a:p>
        </p:txBody>
      </p:sp>
    </p:spTree>
    <p:extLst>
      <p:ext uri="{BB962C8B-B14F-4D97-AF65-F5344CB8AC3E}">
        <p14:creationId xmlns:p14="http://schemas.microsoft.com/office/powerpoint/2010/main" val="1226322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F7B05F-C1D3-4CC5-AA60-3B074CA3A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What Steps if Any Should be Taken at BFF for This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C3D13-3FDD-5002-A344-E49A61ABD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0390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6CDC51-8D27-4BF4-AB33-7D5905E8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FB90F3-DFB9-42D4-B851-120249962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Freeform 60">
            <a:extLst>
              <a:ext uri="{FF2B5EF4-FFF2-40B4-BE49-F238E27FC236}">
                <a16:creationId xmlns:a16="http://schemas.microsoft.com/office/drawing/2014/main" id="{DF4CE22F-8463-44F2-BE50-65D9B503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8720" y="0"/>
            <a:ext cx="3762182" cy="2258435"/>
          </a:xfrm>
          <a:custGeom>
            <a:avLst/>
            <a:gdLst>
              <a:gd name="connsiteX0" fmla="*/ 39946 w 3960192"/>
              <a:gd name="connsiteY0" fmla="*/ 0 h 2377300"/>
              <a:gd name="connsiteX1" fmla="*/ 3920247 w 3960192"/>
              <a:gd name="connsiteY1" fmla="*/ 0 h 2377300"/>
              <a:gd name="connsiteX2" fmla="*/ 3949969 w 3960192"/>
              <a:gd name="connsiteY2" fmla="*/ 194751 h 2377300"/>
              <a:gd name="connsiteX3" fmla="*/ 3960192 w 3960192"/>
              <a:gd name="connsiteY3" fmla="*/ 397204 h 2377300"/>
              <a:gd name="connsiteX4" fmla="*/ 1980096 w 3960192"/>
              <a:gd name="connsiteY4" fmla="*/ 2377300 h 2377300"/>
              <a:gd name="connsiteX5" fmla="*/ 0 w 3960192"/>
              <a:gd name="connsiteY5" fmla="*/ 397204 h 2377300"/>
              <a:gd name="connsiteX6" fmla="*/ 10224 w 3960192"/>
              <a:gd name="connsiteY6" fmla="*/ 194751 h 237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377300">
                <a:moveTo>
                  <a:pt x="39946" y="0"/>
                </a:moveTo>
                <a:lnTo>
                  <a:pt x="3920247" y="0"/>
                </a:lnTo>
                <a:lnTo>
                  <a:pt x="3949969" y="194751"/>
                </a:lnTo>
                <a:cubicBezTo>
                  <a:pt x="3956729" y="261316"/>
                  <a:pt x="3960192" y="328856"/>
                  <a:pt x="3960192" y="397204"/>
                </a:cubicBezTo>
                <a:cubicBezTo>
                  <a:pt x="3960192" y="1490781"/>
                  <a:pt x="3073673" y="2377300"/>
                  <a:pt x="1980096" y="2377300"/>
                </a:cubicBezTo>
                <a:cubicBezTo>
                  <a:pt x="886519" y="2377300"/>
                  <a:pt x="0" y="1490781"/>
                  <a:pt x="0" y="397204"/>
                </a:cubicBezTo>
                <a:cubicBezTo>
                  <a:pt x="0" y="328856"/>
                  <a:pt x="3463" y="261316"/>
                  <a:pt x="10224" y="194751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007AF8-F79A-493F-B3B4-FE7ACBCFA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7234" y="266436"/>
            <a:ext cx="1025153" cy="13668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6D4708-DFA7-4A08-BCFD-A16F7235AC25}"/>
              </a:ext>
            </a:extLst>
          </p:cNvPr>
          <p:cNvSpPr txBox="1"/>
          <p:nvPr/>
        </p:nvSpPr>
        <p:spPr>
          <a:xfrm>
            <a:off x="538480" y="762000"/>
            <a:ext cx="6167120" cy="5775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Children are 30; gen one is 5 years away from retirement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Transition strategic decision making for the farm 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Transition legal ownership of operation; execute and record options for farm successor to purchase land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Begin to execute financial plan for gen one retirement</a:t>
            </a:r>
          </a:p>
        </p:txBody>
      </p:sp>
      <p:sp>
        <p:nvSpPr>
          <p:cNvPr id="18" name="Freeform 67">
            <a:extLst>
              <a:ext uri="{FF2B5EF4-FFF2-40B4-BE49-F238E27FC236}">
                <a16:creationId xmlns:a16="http://schemas.microsoft.com/office/drawing/2014/main" id="{3FA1383B-2709-4E36-8FF8-7A737213B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7503" y="3006774"/>
            <a:ext cx="4734497" cy="3851226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61848A-0D89-4390-8DB9-2A949B7CF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5604" y="3989614"/>
            <a:ext cx="1901793" cy="254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70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89D7D-14D3-4F27-BEA1-3BF0B2D08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" y="66676"/>
            <a:ext cx="11734800" cy="6791324"/>
          </a:xfrm>
        </p:spPr>
        <p:txBody>
          <a:bodyPr>
            <a:noAutofit/>
          </a:bodyPr>
          <a:lstStyle/>
          <a:p>
            <a:r>
              <a:rPr lang="en-US" sz="1400" b="1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Full Job Description $60,000/</a:t>
            </a:r>
            <a:r>
              <a:rPr lang="en-US" sz="1400" b="1" i="0" dirty="0" err="1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yr</a:t>
            </a:r>
            <a:endParaRPr lang="en-US" sz="1400" b="1" i="0" dirty="0">
              <a:solidFill>
                <a:srgbClr val="2D2D2D"/>
              </a:solidFill>
              <a:effectLst/>
              <a:latin typeface="Noto Sans" panose="020B0502040204020203" pitchFamily="34" charset="0"/>
            </a:endParaRPr>
          </a:p>
          <a:p>
            <a:pPr algn="l"/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The Organic Farmer Manager-California fulfills the primary task of managing projects. This position reports to the Research Director and the Farm Director.</a:t>
            </a:r>
          </a:p>
          <a:p>
            <a:pPr algn="l"/>
            <a:r>
              <a:rPr lang="en-US" sz="1400" b="1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ESSENTIAL DUTIES AND RESPONSIBILITIES- </a:t>
            </a: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Conduct day-to-day farm operations in relationship to crop and livestock production. Field responsibilities include but are not limited to; field preparation, planting, harvesting, cultivating, pest management, maintaining equipment, directing employees, etc.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Coordinate the </a:t>
            </a:r>
            <a:r>
              <a:rPr lang="en-US" sz="1400" b="0" i="0" dirty="0">
                <a:solidFill>
                  <a:srgbClr val="2D2D2D"/>
                </a:solidFill>
                <a:effectLst/>
                <a:highlight>
                  <a:srgbClr val="FFFF00"/>
                </a:highlight>
                <a:latin typeface="Noto Sans" panose="020B0502040204020203" pitchFamily="34" charset="0"/>
              </a:rPr>
              <a:t>management</a:t>
            </a: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 of farm with technical staff.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D2D2D"/>
                </a:solidFill>
                <a:effectLst/>
                <a:highlight>
                  <a:srgbClr val="FFFF00"/>
                </a:highlight>
                <a:latin typeface="Noto Sans" panose="020B0502040204020203" pitchFamily="34" charset="0"/>
              </a:rPr>
              <a:t>Operate equipment </a:t>
            </a: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in a safe and efficient manner and effectively </a:t>
            </a:r>
            <a:r>
              <a:rPr lang="en-US" sz="1400" b="0" i="0" dirty="0">
                <a:solidFill>
                  <a:srgbClr val="2D2D2D"/>
                </a:solidFill>
                <a:effectLst/>
                <a:highlight>
                  <a:srgbClr val="FFFF00"/>
                </a:highlight>
                <a:latin typeface="Noto Sans" panose="020B0502040204020203" pitchFamily="34" charset="0"/>
              </a:rPr>
              <a:t>teach</a:t>
            </a: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 equipment operation and maintenance to staff.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D2D2D"/>
                </a:solidFill>
                <a:effectLst/>
                <a:highlight>
                  <a:srgbClr val="FFFF00"/>
                </a:highlight>
                <a:latin typeface="Noto Sans" panose="020B0502040204020203" pitchFamily="34" charset="0"/>
              </a:rPr>
              <a:t>Document</a:t>
            </a: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 field operations to satisfy organic certification requirements, research data collection needs, reporting, and accounting needs.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Ensure all federal, state and local </a:t>
            </a:r>
            <a:r>
              <a:rPr lang="en-US" sz="1400" b="0" i="0" dirty="0">
                <a:solidFill>
                  <a:srgbClr val="2D2D2D"/>
                </a:solidFill>
                <a:effectLst/>
                <a:highlight>
                  <a:srgbClr val="FFFF00"/>
                </a:highlight>
                <a:latin typeface="Noto Sans" panose="020B0502040204020203" pitchFamily="34" charset="0"/>
              </a:rPr>
              <a:t>regulations</a:t>
            </a: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 are met.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Complete and follow Good Agricultural Practices </a:t>
            </a:r>
            <a:r>
              <a:rPr lang="en-US" sz="1400" b="0" i="0" dirty="0">
                <a:solidFill>
                  <a:srgbClr val="2D2D2D"/>
                </a:solidFill>
                <a:effectLst/>
                <a:highlight>
                  <a:srgbClr val="FFFF00"/>
                </a:highlight>
                <a:latin typeface="Noto Sans" panose="020B0502040204020203" pitchFamily="34" charset="0"/>
              </a:rPr>
              <a:t>(GAP) </a:t>
            </a: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implemented by the U.S. Department of Agriculture (USDA) when and where appropriate.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D2D2D"/>
                </a:solidFill>
                <a:effectLst/>
                <a:highlight>
                  <a:srgbClr val="FFFF00"/>
                </a:highlight>
                <a:latin typeface="Noto Sans" panose="020B0502040204020203" pitchFamily="34" charset="0"/>
              </a:rPr>
              <a:t>Plan a growing schedule </a:t>
            </a: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and meet with research partners frequently to ensure high quality research.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Educate and </a:t>
            </a:r>
            <a:r>
              <a:rPr lang="en-US" sz="1400" b="0" i="0" dirty="0">
                <a:solidFill>
                  <a:srgbClr val="2D2D2D"/>
                </a:solidFill>
                <a:effectLst/>
                <a:highlight>
                  <a:srgbClr val="FFFF00"/>
                </a:highlight>
                <a:latin typeface="Noto Sans" panose="020B0502040204020203" pitchFamily="34" charset="0"/>
              </a:rPr>
              <a:t>train</a:t>
            </a: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 temporary staff and interns to carry out the day-to-day activities of the managed operation.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D2D2D"/>
                </a:solidFill>
                <a:effectLst/>
                <a:highlight>
                  <a:srgbClr val="FFFF00"/>
                </a:highlight>
                <a:latin typeface="Noto Sans" panose="020B0502040204020203" pitchFamily="34" charset="0"/>
              </a:rPr>
              <a:t>Assist Communications and Research team</a:t>
            </a: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Ensuring </a:t>
            </a:r>
            <a:r>
              <a:rPr lang="en-US" sz="1400" b="0" i="0" dirty="0">
                <a:solidFill>
                  <a:srgbClr val="2D2D2D"/>
                </a:solidFill>
                <a:effectLst/>
                <a:highlight>
                  <a:srgbClr val="FFFF00"/>
                </a:highlight>
                <a:latin typeface="Noto Sans" panose="020B0502040204020203" pitchFamily="34" charset="0"/>
              </a:rPr>
              <a:t>seeds, fertilizers, pesticides</a:t>
            </a: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, and other supplies are regularly </a:t>
            </a:r>
            <a:r>
              <a:rPr lang="en-US" sz="1400" b="0" i="0" dirty="0">
                <a:solidFill>
                  <a:srgbClr val="2D2D2D"/>
                </a:solidFill>
                <a:effectLst/>
                <a:highlight>
                  <a:srgbClr val="FFFF00"/>
                </a:highlight>
                <a:latin typeface="Noto Sans" panose="020B0502040204020203" pitchFamily="34" charset="0"/>
              </a:rPr>
              <a:t>restocked</a:t>
            </a: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Handling </a:t>
            </a:r>
            <a:r>
              <a:rPr lang="en-US" sz="1400" b="0" i="0" dirty="0">
                <a:solidFill>
                  <a:srgbClr val="2D2D2D"/>
                </a:solidFill>
                <a:effectLst/>
                <a:highlight>
                  <a:srgbClr val="FFFF00"/>
                </a:highlight>
                <a:latin typeface="Noto Sans" panose="020B0502040204020203" pitchFamily="34" charset="0"/>
              </a:rPr>
              <a:t>the marketing and sale of products </a:t>
            </a: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produced on the farm.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Collaborating with senior staff to prepare </a:t>
            </a:r>
            <a:r>
              <a:rPr lang="en-US" sz="1400" b="0" i="0" dirty="0">
                <a:solidFill>
                  <a:srgbClr val="2D2D2D"/>
                </a:solidFill>
                <a:effectLst/>
                <a:highlight>
                  <a:srgbClr val="FFFF00"/>
                </a:highlight>
                <a:latin typeface="Noto Sans" panose="020B0502040204020203" pitchFamily="34" charset="0"/>
              </a:rPr>
              <a:t>budgets and financial reports</a:t>
            </a: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Building </a:t>
            </a:r>
            <a:r>
              <a:rPr lang="en-US" sz="1400" b="0" i="0" dirty="0">
                <a:solidFill>
                  <a:srgbClr val="2D2D2D"/>
                </a:solidFill>
                <a:effectLst/>
                <a:highlight>
                  <a:srgbClr val="FFFF00"/>
                </a:highlight>
                <a:latin typeface="Noto Sans" panose="020B0502040204020203" pitchFamily="34" charset="0"/>
              </a:rPr>
              <a:t>professional networks </a:t>
            </a: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and keeping </a:t>
            </a:r>
            <a:r>
              <a:rPr lang="en-US" sz="1400" b="0" i="0" dirty="0">
                <a:solidFill>
                  <a:srgbClr val="2D2D2D"/>
                </a:solidFill>
                <a:effectLst/>
                <a:highlight>
                  <a:srgbClr val="FFFF00"/>
                </a:highlight>
                <a:latin typeface="Noto Sans" panose="020B0502040204020203" pitchFamily="34" charset="0"/>
              </a:rPr>
              <a:t>abreast of developments in agricultural science</a:t>
            </a: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Familiarity with California cash crops </a:t>
            </a:r>
            <a:r>
              <a:rPr lang="en-US" sz="1400" b="0" i="0" dirty="0">
                <a:solidFill>
                  <a:srgbClr val="2D2D2D"/>
                </a:solidFill>
                <a:effectLst/>
                <a:highlight>
                  <a:srgbClr val="FFFF00"/>
                </a:highlight>
                <a:latin typeface="Noto Sans" panose="020B0502040204020203" pitchFamily="34" charset="0"/>
              </a:rPr>
              <a:t>growing practices </a:t>
            </a: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and </a:t>
            </a:r>
            <a:r>
              <a:rPr lang="en-US" sz="1400" b="0" i="0" dirty="0">
                <a:solidFill>
                  <a:srgbClr val="2D2D2D"/>
                </a:solidFill>
                <a:effectLst/>
                <a:highlight>
                  <a:srgbClr val="FFFF00"/>
                </a:highlight>
                <a:latin typeface="Noto Sans" panose="020B0502040204020203" pitchFamily="34" charset="0"/>
              </a:rPr>
              <a:t>irrigation systems</a:t>
            </a: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Must be detail-oriented, well organized, and able to </a:t>
            </a:r>
            <a:r>
              <a:rPr lang="en-US" sz="1400" b="0" i="0" dirty="0">
                <a:solidFill>
                  <a:srgbClr val="2D2D2D"/>
                </a:solidFill>
                <a:effectLst/>
                <a:highlight>
                  <a:srgbClr val="FFFF00"/>
                </a:highlight>
                <a:latin typeface="Noto Sans" panose="020B0502040204020203" pitchFamily="34" charset="0"/>
              </a:rPr>
              <a:t>work independently </a:t>
            </a:r>
            <a:r>
              <a:rPr lang="en-US" sz="14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and in a safe manner.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15398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A9766F-E2A7-4634-9125-3E982399A794}"/>
              </a:ext>
            </a:extLst>
          </p:cNvPr>
          <p:cNvSpPr txBox="1"/>
          <p:nvPr/>
        </p:nvSpPr>
        <p:spPr>
          <a:xfrm>
            <a:off x="142875" y="114300"/>
            <a:ext cx="118872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Qualifications:</a:t>
            </a:r>
            <a:endParaRPr lang="en-US" sz="1800" b="0" i="0" dirty="0">
              <a:solidFill>
                <a:srgbClr val="2D2D2D"/>
              </a:solidFill>
              <a:effectLst/>
              <a:latin typeface="Noto Sans" panose="020B050204020402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Must be able and willing to work in all types of weather, be able to lift 50 pounds or more, have good </a:t>
            </a:r>
            <a:r>
              <a:rPr lang="en-US" sz="1800" b="0" i="0" dirty="0">
                <a:solidFill>
                  <a:srgbClr val="2D2D2D"/>
                </a:solidFill>
                <a:effectLst/>
                <a:highlight>
                  <a:srgbClr val="FFFF00"/>
                </a:highlight>
                <a:latin typeface="Noto Sans" panose="020B0502040204020203" pitchFamily="34" charset="0"/>
              </a:rPr>
              <a:t>communications skills </a:t>
            </a:r>
            <a:r>
              <a:rPr lang="en-US" sz="18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– (both written and verbal), and be flexible in hours as farm work can be unpredictable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Must have a </a:t>
            </a:r>
            <a:r>
              <a:rPr lang="en-US" sz="1800" b="0" i="0" dirty="0">
                <a:solidFill>
                  <a:srgbClr val="2D2D2D"/>
                </a:solidFill>
                <a:effectLst/>
                <a:highlight>
                  <a:srgbClr val="FFFF00"/>
                </a:highlight>
                <a:latin typeface="Noto Sans" panose="020B0502040204020203" pitchFamily="34" charset="0"/>
              </a:rPr>
              <a:t>bachelor’s degree and/or 5 years of experience</a:t>
            </a:r>
            <a:r>
              <a:rPr lang="en-US" sz="18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 in organic horticultural or agronomic crop production.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Minimal travel required.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Willingness to provide input, explore new tasks, try new or different approaches and openness to </a:t>
            </a:r>
            <a:r>
              <a:rPr lang="en-US" sz="1800" b="0" i="0" dirty="0">
                <a:solidFill>
                  <a:srgbClr val="2D2D2D"/>
                </a:solidFill>
                <a:effectLst/>
                <a:highlight>
                  <a:srgbClr val="FFFF00"/>
                </a:highlight>
                <a:latin typeface="Noto Sans" panose="020B0502040204020203" pitchFamily="34" charset="0"/>
              </a:rPr>
              <a:t>new ideas</a:t>
            </a:r>
            <a:r>
              <a:rPr lang="en-US" sz="1800" b="0" i="0" dirty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1141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EB0055-2E2F-DA13-2AB9-285327835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What will the job description of the leader of BFF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2A968-E5FF-0609-FD54-A4FDD5ECA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322" y="2177169"/>
            <a:ext cx="9957297" cy="4413753"/>
          </a:xfrm>
        </p:spPr>
        <p:txBody>
          <a:bodyPr anchor="ctr">
            <a:normAutofit fontScale="62500" lnSpcReduction="20000"/>
          </a:bodyPr>
          <a:lstStyle/>
          <a:p>
            <a:pPr marL="0" indent="0">
              <a:buNone/>
            </a:pPr>
            <a:r>
              <a:rPr lang="en-US" sz="2400" b="1" i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Full Job Description</a:t>
            </a:r>
          </a:p>
          <a:p>
            <a:pPr algn="l"/>
            <a:r>
              <a:rPr lang="en-US" sz="2400" b="1" i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 </a:t>
            </a:r>
          </a:p>
          <a:p>
            <a:pPr marL="0" indent="0" algn="l">
              <a:buNone/>
            </a:pPr>
            <a:r>
              <a:rPr lang="en-US" sz="2400" b="1" i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ESSENTIAL DUTIES AND RESPONSIBILITIES</a:t>
            </a:r>
          </a:p>
          <a:p>
            <a:pPr algn="l"/>
            <a:r>
              <a:rPr lang="en-US" sz="2400" b="1">
                <a:solidFill>
                  <a:srgbClr val="2D2D2D"/>
                </a:solidFill>
                <a:latin typeface="Noto Sans" panose="020B0502040204020203" pitchFamily="34" charset="0"/>
              </a:rPr>
              <a:t> </a:t>
            </a:r>
          </a:p>
          <a:p>
            <a:pPr algn="l"/>
            <a:r>
              <a:rPr lang="en-US" sz="2400" b="1">
                <a:solidFill>
                  <a:srgbClr val="2D2D2D"/>
                </a:solidFill>
                <a:latin typeface="Noto Sans" panose="020B0502040204020203" pitchFamily="34" charset="0"/>
              </a:rPr>
              <a:t> </a:t>
            </a:r>
          </a:p>
          <a:p>
            <a:pPr algn="l"/>
            <a:r>
              <a:rPr lang="en-US" sz="2400" b="1">
                <a:solidFill>
                  <a:srgbClr val="2D2D2D"/>
                </a:solidFill>
                <a:latin typeface="Noto Sans" panose="020B0502040204020203" pitchFamily="34" charset="0"/>
              </a:rPr>
              <a:t> </a:t>
            </a:r>
          </a:p>
          <a:p>
            <a:pPr algn="l"/>
            <a:r>
              <a:rPr lang="en-US" sz="2400" b="1">
                <a:solidFill>
                  <a:srgbClr val="2D2D2D"/>
                </a:solidFill>
                <a:latin typeface="Noto Sans" panose="020B0502040204020203" pitchFamily="34" charset="0"/>
              </a:rPr>
              <a:t> </a:t>
            </a:r>
          </a:p>
          <a:p>
            <a:pPr algn="l"/>
            <a:r>
              <a:rPr lang="en-US" sz="2400" b="1">
                <a:solidFill>
                  <a:srgbClr val="2D2D2D"/>
                </a:solidFill>
                <a:latin typeface="Noto Sans" panose="020B0502040204020203" pitchFamily="34" charset="0"/>
              </a:rPr>
              <a:t> </a:t>
            </a:r>
          </a:p>
          <a:p>
            <a:pPr algn="l"/>
            <a:r>
              <a:rPr lang="en-US" sz="2400" b="1">
                <a:solidFill>
                  <a:srgbClr val="2D2D2D"/>
                </a:solidFill>
                <a:latin typeface="Noto Sans" panose="020B0502040204020203" pitchFamily="34" charset="0"/>
              </a:rPr>
              <a:t> </a:t>
            </a:r>
          </a:p>
          <a:p>
            <a:pPr algn="l"/>
            <a:r>
              <a:rPr lang="en-US" sz="2400" b="1">
                <a:solidFill>
                  <a:srgbClr val="2D2D2D"/>
                </a:solidFill>
                <a:latin typeface="Noto Sans" panose="020B0502040204020203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b="1" i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Qualifications</a:t>
            </a:r>
          </a:p>
          <a:p>
            <a:r>
              <a:rPr lang="en-US" sz="2400" b="1">
                <a:solidFill>
                  <a:srgbClr val="2D2D2D"/>
                </a:solidFill>
                <a:latin typeface="Noto Sans" panose="020B0502040204020203" pitchFamily="34" charset="0"/>
              </a:rPr>
              <a:t> </a:t>
            </a:r>
          </a:p>
          <a:p>
            <a:r>
              <a:rPr lang="en-US" sz="2400" b="1" i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 </a:t>
            </a:r>
          </a:p>
          <a:p>
            <a:r>
              <a:rPr lang="en-US" sz="2400" b="1">
                <a:solidFill>
                  <a:srgbClr val="2D2D2D"/>
                </a:solidFill>
                <a:latin typeface="Noto Sans" panose="020B0502040204020203" pitchFamily="34" charset="0"/>
              </a:rPr>
              <a:t> </a:t>
            </a:r>
          </a:p>
          <a:p>
            <a:r>
              <a:rPr lang="en-US" sz="2400" b="1" i="0">
                <a:solidFill>
                  <a:srgbClr val="2D2D2D"/>
                </a:solidFill>
                <a:effectLst/>
                <a:latin typeface="Noto Sans" panose="020B0502040204020203" pitchFamily="34" charset="0"/>
              </a:rPr>
              <a:t> </a:t>
            </a:r>
            <a:endParaRPr lang="en-US" sz="2400" b="0" i="0" dirty="0">
              <a:solidFill>
                <a:srgbClr val="2D2D2D"/>
              </a:solidFill>
              <a:effectLst/>
              <a:latin typeface="Noto Sans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204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F7B05F-C1D3-4CC5-AA60-3B074CA3A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What Other Steps if Any Should be Taken at BFF for This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C3D13-3FDD-5002-A344-E49A61ABD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7683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6CDC51-8D27-4BF4-AB33-7D5905E8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FB90F3-DFB9-42D4-B851-120249962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Freeform 60">
            <a:extLst>
              <a:ext uri="{FF2B5EF4-FFF2-40B4-BE49-F238E27FC236}">
                <a16:creationId xmlns:a16="http://schemas.microsoft.com/office/drawing/2014/main" id="{DF4CE22F-8463-44F2-BE50-65D9B503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8720" y="0"/>
            <a:ext cx="3762182" cy="2258435"/>
          </a:xfrm>
          <a:custGeom>
            <a:avLst/>
            <a:gdLst>
              <a:gd name="connsiteX0" fmla="*/ 39946 w 3960192"/>
              <a:gd name="connsiteY0" fmla="*/ 0 h 2377300"/>
              <a:gd name="connsiteX1" fmla="*/ 3920247 w 3960192"/>
              <a:gd name="connsiteY1" fmla="*/ 0 h 2377300"/>
              <a:gd name="connsiteX2" fmla="*/ 3949969 w 3960192"/>
              <a:gd name="connsiteY2" fmla="*/ 194751 h 2377300"/>
              <a:gd name="connsiteX3" fmla="*/ 3960192 w 3960192"/>
              <a:gd name="connsiteY3" fmla="*/ 397204 h 2377300"/>
              <a:gd name="connsiteX4" fmla="*/ 1980096 w 3960192"/>
              <a:gd name="connsiteY4" fmla="*/ 2377300 h 2377300"/>
              <a:gd name="connsiteX5" fmla="*/ 0 w 3960192"/>
              <a:gd name="connsiteY5" fmla="*/ 397204 h 2377300"/>
              <a:gd name="connsiteX6" fmla="*/ 10224 w 3960192"/>
              <a:gd name="connsiteY6" fmla="*/ 194751 h 237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377300">
                <a:moveTo>
                  <a:pt x="39946" y="0"/>
                </a:moveTo>
                <a:lnTo>
                  <a:pt x="3920247" y="0"/>
                </a:lnTo>
                <a:lnTo>
                  <a:pt x="3949969" y="194751"/>
                </a:lnTo>
                <a:cubicBezTo>
                  <a:pt x="3956729" y="261316"/>
                  <a:pt x="3960192" y="328856"/>
                  <a:pt x="3960192" y="397204"/>
                </a:cubicBezTo>
                <a:cubicBezTo>
                  <a:pt x="3960192" y="1490781"/>
                  <a:pt x="3073673" y="2377300"/>
                  <a:pt x="1980096" y="2377300"/>
                </a:cubicBezTo>
                <a:cubicBezTo>
                  <a:pt x="886519" y="2377300"/>
                  <a:pt x="0" y="1490781"/>
                  <a:pt x="0" y="397204"/>
                </a:cubicBezTo>
                <a:cubicBezTo>
                  <a:pt x="0" y="328856"/>
                  <a:pt x="3463" y="261316"/>
                  <a:pt x="10224" y="194751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4CF986-64AF-4F28-9DFE-AA2690111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735" y="266436"/>
            <a:ext cx="1020152" cy="13668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B3FD9C-1061-4859-999F-DD75451A861A}"/>
              </a:ext>
            </a:extLst>
          </p:cNvPr>
          <p:cNvSpPr txBox="1"/>
          <p:nvPr/>
        </p:nvSpPr>
        <p:spPr>
          <a:xfrm>
            <a:off x="447040" y="762000"/>
            <a:ext cx="6328248" cy="5506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Children are 35; gen one is at retirement age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Majority control is transferred to gen two, gen one continues to transition into a trusted mentor role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Begin planning for gen three succession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Continue advancing estate plan</a:t>
            </a:r>
          </a:p>
        </p:txBody>
      </p:sp>
      <p:sp>
        <p:nvSpPr>
          <p:cNvPr id="18" name="Freeform 67">
            <a:extLst>
              <a:ext uri="{FF2B5EF4-FFF2-40B4-BE49-F238E27FC236}">
                <a16:creationId xmlns:a16="http://schemas.microsoft.com/office/drawing/2014/main" id="{3FA1383B-2709-4E36-8FF8-7A737213B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7503" y="3006774"/>
            <a:ext cx="4734497" cy="3851226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D75B02-2121-48E2-9014-4023B6077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5448" y="3989614"/>
            <a:ext cx="1722105" cy="254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08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F7B05F-C1D3-4CC5-AA60-3B074CA3A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What Steps if Any Should be Taken at BFF for This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C3D13-3FDD-5002-A344-E49A61ABD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2983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1E0C32-D328-4F84-9FCB-F8D8C1747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Each situation is unique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13AAA-D25C-4AC7-86D7-6095E8380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Some have already waited too long to plan, now what?</a:t>
            </a:r>
          </a:p>
          <a:p>
            <a:r>
              <a:rPr lang="en-US" sz="2400">
                <a:solidFill>
                  <a:srgbClr val="000000"/>
                </a:solidFill>
              </a:rPr>
              <a:t>Children are born and owners want to retire at different ages.</a:t>
            </a:r>
          </a:p>
          <a:p>
            <a:r>
              <a:rPr lang="en-US" sz="2400">
                <a:solidFill>
                  <a:srgbClr val="000000"/>
                </a:solidFill>
              </a:rPr>
              <a:t>The next generation isn’t ready. </a:t>
            </a:r>
          </a:p>
          <a:p>
            <a:r>
              <a:rPr lang="en-US" sz="2400">
                <a:solidFill>
                  <a:srgbClr val="000000"/>
                </a:solidFill>
              </a:rPr>
              <a:t>Gen one can’t financially afford to retire.</a:t>
            </a:r>
          </a:p>
          <a:p>
            <a:r>
              <a:rPr lang="en-US" sz="2400">
                <a:solidFill>
                  <a:srgbClr val="000000"/>
                </a:solidFill>
              </a:rPr>
              <a:t>Early death or other unplanned event</a:t>
            </a:r>
          </a:p>
          <a:p>
            <a:r>
              <a:rPr lang="en-US" sz="2400">
                <a:solidFill>
                  <a:srgbClr val="000000"/>
                </a:solidFill>
              </a:rPr>
              <a:t>Gen two changes their mind, no longer interested</a:t>
            </a:r>
          </a:p>
        </p:txBody>
      </p:sp>
    </p:spTree>
    <p:extLst>
      <p:ext uri="{BB962C8B-B14F-4D97-AF65-F5344CB8AC3E}">
        <p14:creationId xmlns:p14="http://schemas.microsoft.com/office/powerpoint/2010/main" val="1114597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F7B05F-C1D3-4CC5-AA60-3B074CA3A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What Steps if Any Should be Taken at BFF for This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C3D13-3FDD-5002-A344-E49A61ABD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6754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D467F8-941B-410A-AC6D-147901327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When should this process start?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809DD-F98C-4A58-8FC8-C5BC7111E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1400"/>
              <a:t>NOW!</a:t>
            </a:r>
          </a:p>
          <a:p>
            <a:pPr lvl="1"/>
            <a:r>
              <a:rPr lang="en-US" sz="1400"/>
              <a:t>Actually, you have started it today for BFF</a:t>
            </a:r>
          </a:p>
          <a:p>
            <a:pPr lvl="1"/>
            <a:r>
              <a:rPr lang="en-US" sz="1400"/>
              <a:t>Goal is to continue and sustain the process</a:t>
            </a:r>
          </a:p>
          <a:p>
            <a:r>
              <a:rPr lang="en-US" sz="1400"/>
              <a:t>Shorter Time = Increased Risk</a:t>
            </a:r>
          </a:p>
          <a:p>
            <a:pPr lvl="1"/>
            <a:r>
              <a:rPr lang="en-US" sz="1400"/>
              <a:t>Each day that passes, you are one day closer to your ultimate disposition of property and responsibility (Time and Risk are inversely related)</a:t>
            </a:r>
          </a:p>
          <a:p>
            <a:pPr lvl="1"/>
            <a:r>
              <a:rPr lang="en-US" sz="1400"/>
              <a:t>As time gets shorter and family older, major events become more frequent (marriage, kids, divorce, financial reversals, disability, death), all have bearing on your business succession and property disposition plans</a:t>
            </a:r>
            <a:endParaRPr lang="en-US" sz="1400" strike="sngStrike"/>
          </a:p>
          <a:p>
            <a:r>
              <a:rPr lang="en-US" sz="1400"/>
              <a:t>Leadership development will take years and intentional planning to create qualified successors</a:t>
            </a:r>
          </a:p>
          <a:p>
            <a:pPr lvl="1"/>
            <a:r>
              <a:rPr lang="en-US" sz="1400"/>
              <a:t>Basic training on how to operate the farm</a:t>
            </a:r>
          </a:p>
          <a:p>
            <a:pPr lvl="1"/>
            <a:r>
              <a:rPr lang="en-US" sz="1400"/>
              <a:t>Managerial training </a:t>
            </a:r>
          </a:p>
          <a:p>
            <a:pPr lvl="1"/>
            <a:r>
              <a:rPr lang="en-US" sz="1400"/>
              <a:t>External training</a:t>
            </a:r>
          </a:p>
          <a:p>
            <a:pPr lvl="1"/>
            <a:r>
              <a:rPr lang="en-US" sz="1400"/>
              <a:t>More experience opportunities making longer term decisions</a:t>
            </a:r>
          </a:p>
          <a:p>
            <a:r>
              <a:rPr lang="en-US" sz="1400"/>
              <a:t>In a sense, executing transfer of management equity (business succession planning), and planning for property disposition (estate planning) should keep pace with (and becomes its own reward for) successor’s leadership path</a:t>
            </a:r>
          </a:p>
          <a:p>
            <a:pPr marL="457200" lvl="1" indent="0">
              <a:buNone/>
            </a:pPr>
            <a:endParaRPr lang="en-US" sz="140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160394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A0E54-A62D-4008-A6B4-D9E624A79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/>
          <a:lstStyle/>
          <a:p>
            <a:r>
              <a:rPr lang="en-US" dirty="0"/>
              <a:t>Perception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F634A-59B7-43F5-A64B-65BA1BE6DD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Generational transfer is rife with conflict</a:t>
            </a:r>
          </a:p>
          <a:p>
            <a:r>
              <a:rPr lang="en-US" dirty="0"/>
              <a:t>Their generation just doesn’t understand</a:t>
            </a:r>
          </a:p>
          <a:p>
            <a:r>
              <a:rPr lang="en-US" dirty="0"/>
              <a:t>My attorney is handling all of our succession planning</a:t>
            </a:r>
          </a:p>
          <a:p>
            <a:r>
              <a:rPr lang="en-US" dirty="0"/>
              <a:t>We must go through the succession pains to see any gains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065B0C-50EE-431C-876D-2EDEAB8502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If done properly and fairly there will be less conflict</a:t>
            </a:r>
          </a:p>
          <a:p>
            <a:r>
              <a:rPr lang="en-US" dirty="0"/>
              <a:t>Each generation brings a unique perspective that can enhance success</a:t>
            </a:r>
          </a:p>
          <a:p>
            <a:r>
              <a:rPr lang="en-US" dirty="0"/>
              <a:t>There are multiple aspects of succession, some questions are legal and some of the most important questions have to be solved internally</a:t>
            </a:r>
          </a:p>
          <a:p>
            <a:r>
              <a:rPr lang="en-US" dirty="0"/>
              <a:t>If successors are being developed, there are gains from the start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9634930-46D0-4F69-AD7B-C294B6868B01}"/>
              </a:ext>
            </a:extLst>
          </p:cNvPr>
          <p:cNvSpPr txBox="1">
            <a:spLocks/>
          </p:cNvSpPr>
          <p:nvPr/>
        </p:nvSpPr>
        <p:spPr>
          <a:xfrm>
            <a:off x="6172200" y="365125"/>
            <a:ext cx="5181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Reality </a:t>
            </a:r>
          </a:p>
        </p:txBody>
      </p:sp>
    </p:spTree>
    <p:extLst>
      <p:ext uri="{BB962C8B-B14F-4D97-AF65-F5344CB8AC3E}">
        <p14:creationId xmlns:p14="http://schemas.microsoft.com/office/powerpoint/2010/main" val="1896530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CCC0AC-07BC-495F-8985-56949FCB7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Think about control vs ownership separately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85779-B9D1-418B-B223-AC3F18219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Ownership may be a birthright- most wealth of family farms is tied to the farm transferring ownership and financial interest is appropriate</a:t>
            </a:r>
          </a:p>
          <a:p>
            <a:r>
              <a:rPr lang="en-US" sz="2000" dirty="0"/>
              <a:t>Control of the farm is earned- decision making is given based on competence</a:t>
            </a:r>
          </a:p>
          <a:p>
            <a:r>
              <a:rPr lang="en-US" sz="2000" dirty="0"/>
              <a:t>Voting and non-voting stock should be used as incentive based on development milestones</a:t>
            </a:r>
          </a:p>
          <a:p>
            <a:r>
              <a:rPr lang="en-US" sz="2000" dirty="0"/>
              <a:t>Many farmers work well past average retirement age for other businesses; this could leave later generations with no interest in the businesses where they have worked 30+ years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3798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09B70-CB3B-406A-ACB0-7F32E0A5C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Earning shares (or partnership interest)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355EB-A944-42C3-B407-466688076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5287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Voting Shares </a:t>
            </a:r>
          </a:p>
          <a:p>
            <a:r>
              <a:rPr lang="en-US" dirty="0"/>
              <a:t>Performance based</a:t>
            </a:r>
          </a:p>
          <a:p>
            <a:pPr lvl="1"/>
            <a:r>
              <a:rPr lang="en-US" dirty="0"/>
              <a:t>Meeting training goals</a:t>
            </a:r>
          </a:p>
          <a:p>
            <a:pPr lvl="1"/>
            <a:r>
              <a:rPr lang="en-US" dirty="0"/>
              <a:t>Exceeding job position metrics</a:t>
            </a:r>
          </a:p>
          <a:p>
            <a:pPr lvl="1"/>
            <a:r>
              <a:rPr lang="en-US" dirty="0"/>
              <a:t>Position advancement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DDD775-B164-4FB6-B24E-81FFB50A16E7}"/>
              </a:ext>
            </a:extLst>
          </p:cNvPr>
          <p:cNvSpPr txBox="1">
            <a:spLocks/>
          </p:cNvSpPr>
          <p:nvPr/>
        </p:nvSpPr>
        <p:spPr>
          <a:xfrm>
            <a:off x="5514975" y="1825625"/>
            <a:ext cx="39528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Non-Voting</a:t>
            </a:r>
          </a:p>
          <a:p>
            <a:r>
              <a:rPr lang="en-US" dirty="0"/>
              <a:t>Performance based</a:t>
            </a:r>
          </a:p>
          <a:p>
            <a:r>
              <a:rPr lang="en-US" dirty="0"/>
              <a:t>Tenure based</a:t>
            </a:r>
          </a:p>
          <a:p>
            <a:r>
              <a:rPr lang="en-US" dirty="0"/>
              <a:t>Avoiding estate tax</a:t>
            </a:r>
          </a:p>
          <a:p>
            <a:r>
              <a:rPr lang="en-US" dirty="0"/>
              <a:t>To give a mechanism to deliver financial interest</a:t>
            </a:r>
          </a:p>
        </p:txBody>
      </p:sp>
    </p:spTree>
    <p:extLst>
      <p:ext uri="{BB962C8B-B14F-4D97-AF65-F5344CB8AC3E}">
        <p14:creationId xmlns:p14="http://schemas.microsoft.com/office/powerpoint/2010/main" val="2479286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09B70-CB3B-406A-ACB0-7F32E0A5C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Earning shares- Write some specific examples that could work on BFF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355EB-A944-42C3-B407-466688076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5287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Voting Shares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DDD775-B164-4FB6-B24E-81FFB50A16E7}"/>
              </a:ext>
            </a:extLst>
          </p:cNvPr>
          <p:cNvSpPr txBox="1">
            <a:spLocks/>
          </p:cNvSpPr>
          <p:nvPr/>
        </p:nvSpPr>
        <p:spPr>
          <a:xfrm>
            <a:off x="5514975" y="1825625"/>
            <a:ext cx="39528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Non-Voting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468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60F7119F-478A-4BED-AD52-E97D0BCABB68}"/>
              </a:ext>
            </a:extLst>
          </p:cNvPr>
          <p:cNvGraphicFramePr/>
          <p:nvPr/>
        </p:nvGraphicFramePr>
        <p:xfrm>
          <a:off x="695325" y="719666"/>
          <a:ext cx="10953750" cy="4719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595B978-0704-412B-832E-F43A5D2A5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38F1D0-AA32-44F2-B075-072FAD145B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1781892"/>
            <a:ext cx="666784" cy="7747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67E050-3996-44D0-A88A-9D1E5F82DD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7532" y="1791391"/>
            <a:ext cx="717587" cy="8826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3F6B62-0DE9-43FD-91F5-3F8CC36DD0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6543" y="1795029"/>
            <a:ext cx="620445" cy="8826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4D2204-56A0-4E8A-BE26-C9022F5263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95513" y="1661228"/>
            <a:ext cx="730288" cy="11875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734C1D-85A3-4B7C-A7D9-8CAAC2C472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24326" y="1546922"/>
            <a:ext cx="971600" cy="13018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6A3EF74-0155-4017-A37F-EF39A080EA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9093" y="3432878"/>
            <a:ext cx="781090" cy="115575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78312CD-C358-48FE-BA62-5D517C9FF34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42627" y="3484450"/>
            <a:ext cx="933498" cy="12446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CBF1553-EB13-4316-8C1B-53A7B17B51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24326" y="3497611"/>
            <a:ext cx="971600" cy="13018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5D0EF3-286A-4E42-A128-D1C842FC3E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95513" y="3497611"/>
            <a:ext cx="971600" cy="130181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AAC681F-D552-4CA7-B44D-3C34C68DD7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76543" y="3529368"/>
            <a:ext cx="971600" cy="130181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5BF61A4-BA8C-487E-9C61-31F2E8F0EA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47730" y="3529367"/>
            <a:ext cx="971600" cy="130181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E10DBD5-7ACC-448B-8306-F4C741DA3C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760" y="3529367"/>
            <a:ext cx="971600" cy="130181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DD8B17E-A458-4002-A2CF-EB1505CA46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42627" y="1518353"/>
            <a:ext cx="971600" cy="130181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7AFF0AC-6E9F-48D1-9B04-1739F60040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40189" y="1518353"/>
            <a:ext cx="971600" cy="130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13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F6CDC51-8D27-4BF4-AB33-7D5905E8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4FB90F3-DFB9-42D4-B851-120249962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C73A4EA-A6D8-453F-A623-F576DC12B58C}"/>
              </a:ext>
            </a:extLst>
          </p:cNvPr>
          <p:cNvSpPr txBox="1"/>
          <p:nvPr/>
        </p:nvSpPr>
        <p:spPr>
          <a:xfrm>
            <a:off x="804672" y="802955"/>
            <a:ext cx="5145024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Children are born; gen one 35 years from retirement</a:t>
            </a:r>
          </a:p>
        </p:txBody>
      </p:sp>
      <p:sp>
        <p:nvSpPr>
          <p:cNvPr id="35" name="Freeform 60">
            <a:extLst>
              <a:ext uri="{FF2B5EF4-FFF2-40B4-BE49-F238E27FC236}">
                <a16:creationId xmlns:a16="http://schemas.microsoft.com/office/drawing/2014/main" id="{DF4CE22F-8463-44F2-BE50-65D9B503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8720" y="0"/>
            <a:ext cx="3762182" cy="2258435"/>
          </a:xfrm>
          <a:custGeom>
            <a:avLst/>
            <a:gdLst>
              <a:gd name="connsiteX0" fmla="*/ 39946 w 3960192"/>
              <a:gd name="connsiteY0" fmla="*/ 0 h 2377300"/>
              <a:gd name="connsiteX1" fmla="*/ 3920247 w 3960192"/>
              <a:gd name="connsiteY1" fmla="*/ 0 h 2377300"/>
              <a:gd name="connsiteX2" fmla="*/ 3949969 w 3960192"/>
              <a:gd name="connsiteY2" fmla="*/ 194751 h 2377300"/>
              <a:gd name="connsiteX3" fmla="*/ 3960192 w 3960192"/>
              <a:gd name="connsiteY3" fmla="*/ 397204 h 2377300"/>
              <a:gd name="connsiteX4" fmla="*/ 1980096 w 3960192"/>
              <a:gd name="connsiteY4" fmla="*/ 2377300 h 2377300"/>
              <a:gd name="connsiteX5" fmla="*/ 0 w 3960192"/>
              <a:gd name="connsiteY5" fmla="*/ 397204 h 2377300"/>
              <a:gd name="connsiteX6" fmla="*/ 10224 w 3960192"/>
              <a:gd name="connsiteY6" fmla="*/ 194751 h 237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377300">
                <a:moveTo>
                  <a:pt x="39946" y="0"/>
                </a:moveTo>
                <a:lnTo>
                  <a:pt x="3920247" y="0"/>
                </a:lnTo>
                <a:lnTo>
                  <a:pt x="3949969" y="194751"/>
                </a:lnTo>
                <a:cubicBezTo>
                  <a:pt x="3956729" y="261316"/>
                  <a:pt x="3960192" y="328856"/>
                  <a:pt x="3960192" y="397204"/>
                </a:cubicBezTo>
                <a:cubicBezTo>
                  <a:pt x="3960192" y="1490781"/>
                  <a:pt x="3073673" y="2377300"/>
                  <a:pt x="1980096" y="2377300"/>
                </a:cubicBezTo>
                <a:cubicBezTo>
                  <a:pt x="886519" y="2377300"/>
                  <a:pt x="0" y="1490781"/>
                  <a:pt x="0" y="397204"/>
                </a:cubicBezTo>
                <a:cubicBezTo>
                  <a:pt x="0" y="328856"/>
                  <a:pt x="3463" y="261316"/>
                  <a:pt x="10224" y="194751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C56488-E099-4260-9C6C-F08385901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609" y="266436"/>
            <a:ext cx="1176404" cy="13668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373C68-F5BF-4BDA-9ABC-D1589DCFD297}"/>
              </a:ext>
            </a:extLst>
          </p:cNvPr>
          <p:cNvSpPr txBox="1"/>
          <p:nvPr/>
        </p:nvSpPr>
        <p:spPr>
          <a:xfrm>
            <a:off x="804672" y="2421682"/>
            <a:ext cx="5145024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Leadership development- begin college savings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Legal prepare a will and plan for transition due to death, purchase life insurance</a:t>
            </a:r>
          </a:p>
          <a:p>
            <a:pPr marL="9144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 guardianship and testamentary trust in event of both parent die</a:t>
            </a:r>
          </a:p>
          <a:p>
            <a:pPr marL="9144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Prelim review of business organization (LLC and land relationship)</a:t>
            </a:r>
          </a:p>
        </p:txBody>
      </p:sp>
      <p:sp>
        <p:nvSpPr>
          <p:cNvPr id="37" name="Freeform 67">
            <a:extLst>
              <a:ext uri="{FF2B5EF4-FFF2-40B4-BE49-F238E27FC236}">
                <a16:creationId xmlns:a16="http://schemas.microsoft.com/office/drawing/2014/main" id="{3FA1383B-2709-4E36-8FF8-7A737213B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7503" y="3006774"/>
            <a:ext cx="4734497" cy="3851226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A000895-C197-4DD2-B6C2-FC141822D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5604" y="3989614"/>
            <a:ext cx="1901793" cy="254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54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F7B05F-C1D3-4CC5-AA60-3B074CA3A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What Steps if Any Should be Taken at BFF for This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C3D13-3FDD-5002-A344-E49A61ABD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7167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1746</Words>
  <Application>Microsoft Office PowerPoint</Application>
  <PresentationFormat>Widescreen</PresentationFormat>
  <Paragraphs>305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Noto Sans</vt:lpstr>
      <vt:lpstr>Office Theme</vt:lpstr>
      <vt:lpstr>1_Office Theme</vt:lpstr>
      <vt:lpstr>Leadership Succession</vt:lpstr>
      <vt:lpstr>The Benefit</vt:lpstr>
      <vt:lpstr>When should this process start?</vt:lpstr>
      <vt:lpstr>Think about control vs ownership separately</vt:lpstr>
      <vt:lpstr>Earning shares (or partnership interest)</vt:lpstr>
      <vt:lpstr>Earning shares- Write some specific examples that could work on BFF</vt:lpstr>
      <vt:lpstr>Timeline</vt:lpstr>
      <vt:lpstr>PowerPoint Presentation</vt:lpstr>
      <vt:lpstr>What Steps if Any Should be Taken at BFF for This Generation</vt:lpstr>
      <vt:lpstr>PowerPoint Presentation</vt:lpstr>
      <vt:lpstr>What Steps if Any Should be Taken at BFF for This Generation</vt:lpstr>
      <vt:lpstr>PowerPoint Presentation</vt:lpstr>
      <vt:lpstr>A skills map will need to be created for successors to gain control-CEO example</vt:lpstr>
      <vt:lpstr>PowerPoint Presentation</vt:lpstr>
      <vt:lpstr>What Steps if Any Should be Taken at BFF for This Generation</vt:lpstr>
      <vt:lpstr>PowerPoint Presentation</vt:lpstr>
      <vt:lpstr>Some Pathways</vt:lpstr>
      <vt:lpstr>What Steps if Any Should be Taken at BFF for This Generation</vt:lpstr>
      <vt:lpstr>PowerPoint Presentation</vt:lpstr>
      <vt:lpstr>What Steps if Any Should be Taken at BFF for This Generation</vt:lpstr>
      <vt:lpstr>PowerPoint Presentation</vt:lpstr>
      <vt:lpstr>PowerPoint Presentation</vt:lpstr>
      <vt:lpstr>PowerPoint Presentation</vt:lpstr>
      <vt:lpstr>What will the job description of the leader of BFF look like?</vt:lpstr>
      <vt:lpstr>What Other Steps if Any Should be Taken at BFF for This Generation</vt:lpstr>
      <vt:lpstr>PowerPoint Presentation</vt:lpstr>
      <vt:lpstr>What Steps if Any Should be Taken at BFF for This Generation</vt:lpstr>
      <vt:lpstr>Each situation is unique</vt:lpstr>
      <vt:lpstr>What Steps if Any Should be Taken at BFF for This Generation</vt:lpstr>
      <vt:lpstr>Perception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Benefit</dc:title>
  <dc:creator>Mayo, David Herbert</dc:creator>
  <cp:lastModifiedBy>Mayo, David Herbert</cp:lastModifiedBy>
  <cp:revision>3</cp:revision>
  <dcterms:created xsi:type="dcterms:W3CDTF">2023-01-24T14:47:44Z</dcterms:created>
  <dcterms:modified xsi:type="dcterms:W3CDTF">2026-01-14T14:40:41Z</dcterms:modified>
</cp:coreProperties>
</file>