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835" r:id="rId2"/>
    <p:sldId id="2885" r:id="rId3"/>
    <p:sldId id="2875" r:id="rId4"/>
    <p:sldId id="2877" r:id="rId5"/>
    <p:sldId id="2893" r:id="rId6"/>
    <p:sldId id="2878" r:id="rId7"/>
    <p:sldId id="2879" r:id="rId8"/>
    <p:sldId id="2882" r:id="rId9"/>
    <p:sldId id="2887" r:id="rId10"/>
    <p:sldId id="2886" r:id="rId11"/>
    <p:sldId id="2890" r:id="rId12"/>
    <p:sldId id="2926" r:id="rId13"/>
    <p:sldId id="289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2" y="15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vin Brown" userId="fa7e0303475c25c7" providerId="LiveId" clId="{136FFD4F-62DE-4B50-9A54-FDCF1F89F697}"/>
    <pc:docChg chg="undo custSel addSld delSld modSld">
      <pc:chgData name="Alvin Brown" userId="fa7e0303475c25c7" providerId="LiveId" clId="{136FFD4F-62DE-4B50-9A54-FDCF1F89F697}" dt="2025-10-31T14:31:17.243" v="509" actId="27918"/>
      <pc:docMkLst>
        <pc:docMk/>
      </pc:docMkLst>
      <pc:sldChg chg="mod">
        <pc:chgData name="Alvin Brown" userId="fa7e0303475c25c7" providerId="LiveId" clId="{136FFD4F-62DE-4B50-9A54-FDCF1F89F697}" dt="2025-10-31T14:31:17.243" v="509" actId="27918"/>
        <pc:sldMkLst>
          <pc:docMk/>
          <pc:sldMk cId="2326331370" sldId="289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2554571876159459"/>
          <c:w val="0.90869474994812205"/>
          <c:h val="0.8560209424083770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Graphs!$A$51</c:f>
              <c:strCache>
                <c:ptCount val="1"/>
                <c:pt idx="0">
                  <c:v>Figure 1. Increase in AEWR vs Social Security Benefits 2012 to 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Lit>
              <c:ptCount val="1"/>
              <c:pt idx="0">
                <c:v>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Graphs!$C$51</c:f>
              <c:numCache>
                <c:formatCode>General</c:formatCode>
                <c:ptCount val="1"/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BEDF-4BCE-8EAE-C4FA604E4CB0}"/>
            </c:ext>
          </c:extLst>
        </c:ser>
        <c:ser>
          <c:idx val="2"/>
          <c:order val="2"/>
          <c:tx>
            <c:strRef>
              <c:f>Graphs!$A$53</c:f>
              <c:strCache>
                <c:ptCount val="1"/>
                <c:pt idx="0">
                  <c:v>AEWR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1.6502263840800769E-2"/>
                  <c:y val="-1.428453642247598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5918FC2-F5C5-4D3E-9A70-6C5AAF672BEF}" type="SERIESNAME">
                      <a:rPr lang="en-US" sz="1100" b="1" i="0" baseline="0"/>
                      <a:pPr>
                        <a:defRPr sz="1100" b="1"/>
                      </a:pPr>
                      <a:t>[SERIES NAME]</a:t>
                    </a:fld>
                    <a:r>
                      <a:rPr lang="en-US" sz="1100" b="1" i="0" baseline="0" dirty="0"/>
                      <a:t>, 51%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83668810956629"/>
                      <c:h val="9.0706806282722513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EDF-4BCE-8EAE-C4FA604E4C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1"/>
              <c:pt idx="0">
                <c:v>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Graphs!$C$53</c:f>
              <c:numCache>
                <c:formatCode>0%</c:formatCode>
                <c:ptCount val="1"/>
                <c:pt idx="0">
                  <c:v>0.5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BEDF-4BCE-8EAE-C4FA604E4CB0}"/>
            </c:ext>
          </c:extLst>
        </c:ser>
        <c:ser>
          <c:idx val="1"/>
          <c:order val="1"/>
          <c:tx>
            <c:strRef>
              <c:f>Graphs!$A$52</c:f>
              <c:strCache>
                <c:ptCount val="1"/>
                <c:pt idx="0">
                  <c:v>Social Security Benefits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.1595087032464996"/>
                  <c:y val="-4.358174959805417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1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A34D89-7C42-4C46-8E76-79D0EAE60C0B}" type="SERIESNAME">
                      <a:rPr lang="en-US" sz="1100" b="1" i="0" baseline="0"/>
                      <a:pPr>
                        <a:defRPr sz="1100" b="1"/>
                      </a:pPr>
                      <a:t>[SERIES NAME]</a:t>
                    </a:fld>
                    <a:r>
                      <a:rPr lang="en-US" sz="1100" b="1" i="0" baseline="0"/>
                      <a:t>, </a:t>
                    </a:r>
                    <a:fld id="{A704FAC5-4438-468E-91D3-6F415442CB23}" type="VALUE">
                      <a:rPr lang="en-US" sz="1100" b="1" i="0" baseline="0"/>
                      <a:pPr>
                        <a:defRPr sz="1100" b="1"/>
                      </a:pPr>
                      <a:t>[VALUE]</a:t>
                    </a:fld>
                    <a:endParaRPr lang="en-US" sz="1100" b="1" i="0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1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EDF-4BCE-8EAE-C4FA604E4C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Lit>
              <c:ptCount val="1"/>
              <c:pt idx="0">
                <c:v>2</c:v>
              </c:pt>
              <c:extLst>
                <c:ext xmlns:c15="http://schemas.microsoft.com/office/drawing/2012/chart" uri="{02D57815-91ED-43cb-92C2-25804820EDAC}">
                  <c15:autoCat val="1"/>
                </c:ext>
              </c:extLst>
            </c:strLit>
          </c:cat>
          <c:val>
            <c:numRef>
              <c:f>Graphs!$C$52</c:f>
              <c:numCache>
                <c:formatCode>0%</c:formatCode>
                <c:ptCount val="1"/>
                <c:pt idx="0">
                  <c:v>0.28999999999999998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BEDF-4BCE-8EAE-C4FA604E4C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shape val="box"/>
        <c:axId val="1317337120"/>
        <c:axId val="1317338080"/>
        <c:axId val="0"/>
      </c:bar3DChart>
      <c:catAx>
        <c:axId val="13173371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317338080"/>
        <c:crosses val="autoZero"/>
        <c:auto val="1"/>
        <c:lblAlgn val="ctr"/>
        <c:lblOffset val="100"/>
        <c:noMultiLvlLbl val="0"/>
      </c:catAx>
      <c:valAx>
        <c:axId val="131733808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17337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Employment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California</c:v>
                </c:pt>
                <c:pt idx="1">
                  <c:v>Washington</c:v>
                </c:pt>
                <c:pt idx="2">
                  <c:v>Florida</c:v>
                </c:pt>
                <c:pt idx="3">
                  <c:v>Oregon</c:v>
                </c:pt>
                <c:pt idx="4">
                  <c:v>Michigan</c:v>
                </c:pt>
                <c:pt idx="5">
                  <c:v>Arizona</c:v>
                </c:pt>
                <c:pt idx="6">
                  <c:v>North Carolina</c:v>
                </c:pt>
                <c:pt idx="7">
                  <c:v>Wisconsin</c:v>
                </c:pt>
                <c:pt idx="8">
                  <c:v>Georgia</c:v>
                </c:pt>
                <c:pt idx="9">
                  <c:v>New York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10530</c:v>
                </c:pt>
                <c:pt idx="1">
                  <c:v>2953</c:v>
                </c:pt>
                <c:pt idx="2">
                  <c:v>1087</c:v>
                </c:pt>
                <c:pt idx="3" formatCode="General">
                  <c:v>622</c:v>
                </c:pt>
                <c:pt idx="4" formatCode="General">
                  <c:v>694</c:v>
                </c:pt>
                <c:pt idx="5" formatCode="General">
                  <c:v>574</c:v>
                </c:pt>
                <c:pt idx="6" formatCode="General">
                  <c:v>554</c:v>
                </c:pt>
                <c:pt idx="7" formatCode="General">
                  <c:v>593</c:v>
                </c:pt>
                <c:pt idx="8" formatCode="General">
                  <c:v>433</c:v>
                </c:pt>
                <c:pt idx="9" formatCode="General">
                  <c:v>514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D7-483E-A14E-7FAA5084E241}"/>
            </c:ext>
          </c:extLst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California</c:v>
                </c:pt>
                <c:pt idx="1">
                  <c:v>Washington</c:v>
                </c:pt>
                <c:pt idx="2">
                  <c:v>Florida</c:v>
                </c:pt>
                <c:pt idx="3">
                  <c:v>Oregon</c:v>
                </c:pt>
                <c:pt idx="4">
                  <c:v>Michigan</c:v>
                </c:pt>
                <c:pt idx="5">
                  <c:v>Arizona</c:v>
                </c:pt>
                <c:pt idx="6">
                  <c:v>North Carolina</c:v>
                </c:pt>
                <c:pt idx="7">
                  <c:v>Wisconsin</c:v>
                </c:pt>
                <c:pt idx="8">
                  <c:v>Georgia</c:v>
                </c:pt>
                <c:pt idx="9">
                  <c:v>New York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20-4082-ADF6-C04FE630B9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095141712"/>
        <c:axId val="1095142672"/>
      </c:barChart>
      <c:catAx>
        <c:axId val="109514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142672"/>
        <c:crosses val="autoZero"/>
        <c:auto val="1"/>
        <c:lblAlgn val="ctr"/>
        <c:lblOffset val="100"/>
        <c:noMultiLvlLbl val="0"/>
      </c:catAx>
      <c:valAx>
        <c:axId val="10951426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141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0.07018</cdr:x>
      <cdr:y>0.15584</cdr:y>
    </cdr:from>
    <cdr:to>
      <cdr:x>0.37622</cdr:x>
      <cdr:y>0.63312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81C3E16-40E3-D01D-A38C-0F5E7829E86B}"/>
            </a:ext>
          </a:extLst>
        </cdr:cNvPr>
        <cdr:cNvSpPr txBox="1"/>
      </cdr:nvSpPr>
      <cdr:spPr>
        <a:xfrm xmlns:a="http://schemas.openxmlformats.org/drawingml/2006/main">
          <a:off x="342900" y="457200"/>
          <a:ext cx="1495425" cy="1400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kern="1200"/>
        </a:p>
      </cdr:txBody>
    </cdr:sp>
  </cdr:relSizeAnchor>
  <cdr:relSizeAnchor xmlns:cdr="http://schemas.openxmlformats.org/drawingml/2006/chartDrawing">
    <cdr:from>
      <cdr:x>0.07992</cdr:x>
      <cdr:y>0.12013</cdr:y>
    </cdr:from>
    <cdr:to>
      <cdr:x>0.34773</cdr:x>
      <cdr:y>0.94045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FD8DDC1-F56B-1E3C-E94C-3F8D20BC03E3}"/>
            </a:ext>
          </a:extLst>
        </cdr:cNvPr>
        <cdr:cNvSpPr txBox="1"/>
      </cdr:nvSpPr>
      <cdr:spPr>
        <a:xfrm xmlns:a="http://schemas.openxmlformats.org/drawingml/2006/main">
          <a:off x="273639" y="244334"/>
          <a:ext cx="916959" cy="16684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2400" b="1" kern="1200" dirty="0"/>
            <a:t>Percent Increase in AEWR vs Social Security Benefits</a:t>
          </a:r>
        </a:p>
        <a:p xmlns:a="http://schemas.openxmlformats.org/drawingml/2006/main">
          <a:r>
            <a:rPr lang="en-US" sz="2400" b="1" kern="1200" dirty="0"/>
            <a:t>2012</a:t>
          </a:r>
          <a:r>
            <a:rPr lang="en-US" sz="2400" b="1" kern="1200" baseline="0" dirty="0"/>
            <a:t> to 2022</a:t>
          </a:r>
          <a:endParaRPr lang="en-US" sz="2400" b="1" kern="1200" dirty="0"/>
        </a:p>
      </cdr:txBody>
    </cdr:sp>
  </cdr:relSizeAnchor>
</c:userShape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1:55:18.3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411 1096 24575,'0'2'0,"1"1"0,-1 0 0,1 0 0,0 0 0,-1-1 0,1 1 0,1-1 0,-1 1 0,0-1 0,1 1 0,-1-1 0,1 1 0,0-1 0,-1 0 0,1 0 0,0 0 0,0 0 0,1 0 0,-1-1 0,4 3 0,6 3 0,0 0 0,24 9 0,-36-16 0,209 70 19,9-16-237,-202-50 169,314 69-599,169 41 55,-378-81 593,76 18 0,-87-16 653,-48-13-65,-24-10-494,466 132 60,-469-139-154,1 0 0,0-3 0,58-2 0,-48-1 0,852-3 0,-862 4 0,53-7 0,-74 4 0,0 0 0,1-1 0,-2 0 0,1-1 0,27-14 0,-33 13 0,-1 0 0,1 0 0,-2-1 0,1-1 0,-1 1 0,8-11 0,12-11 0,-4 6 0,-2-1 0,0 0 0,-1-2 0,30-53 0,-41 62 0,-1 1 0,-1-1 0,-1 0 0,-1 0 0,0-1 0,-1 0 0,-1 0 0,0 0 0,-2 0 0,0-22 0,-2 21 0,1-9 0,-2 0 0,-6-30 0,6 48 0,-1 1 0,0-1 0,-1 1 0,1 0 0,-2 0 0,1 0 0,-1 1 0,-1-1 0,-9-12 0,-27-23 0,-90-73 0,62 58 0,28 27 0,-88-54 0,88 61 0,-54-30-140,-109-45 0,-107-29-179,281 117 316,-5-2-144,-74-30-3072,-154-39 0,-285-13 10406,278 69-7187,249 25 0,-26-7 0,-18-3 0,-89-11 0,-41-3 0,80 24 0,-19-1 0,-51-5 0,-106-10 0,220 11 0,0 3 0,-110 7 0,130 2 0,0 3 0,0 1 0,1 3 0,-57 21 0,83-24 0,-34 18 0,51-23 0,1 0 0,0 1 0,0 0 0,0 0 0,1 0 0,0 1 0,0 0 0,-10 13 0,13-13 0,1-1 0,0 1 0,0-1 0,1 1 0,-1 0 0,1 0 0,0 0 0,0 10 0,-2 11 0,-17 58 0,11-51 0,-8 67 0,14 73 0,4-106 0,-1-59 0,1 1 0,0-1 0,0 1 0,1-1 0,1 0 0,0 0 0,6 15 0,4 2 0,19 28 0,5 9 0,-34-55 0,1-1 0,0 1 0,1-1 0,-1-1 0,1 1 0,1-1 0,-1 1 0,1-1 0,0-1 0,8 6 0,27 21 0,-25-19 0,0-1 0,0 0 0,30 14 0,-27-17 0,1 0 0,0-2 0,1-1 0,0 0 0,-1-2 0,30 4 0,-32-6-30,0 2 0,0 0 0,21 9 0,-12-5-1215,-11-3-5581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1:55:23.495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45 24575,'229'-13'0,"-112"4"0,-52 4 0,367-13 0,1545 19 0,-1923 2 0,94 16 0,-89-9 0,77 3 0,86-13-1365,-199 0-5461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1:55:27.73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48 24575,'1716'0'0,"-1631"-7"0,-13 1 0,-7 3 0,119-20 0,-153 19 0,0 1 0,0 1 0,41 4 0,-18-1 0,519 0-1365,-557-1-5461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7T11:56:57.242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630 790 24575,'45'-1'0,"1"1"0,52 5 0,-84-3 0,1 0 0,-1 1 0,0 1 0,0 0 0,-1 1 0,1 0 0,23 14 0,-26-12 0,18 17 0,-20-15 0,1-1 0,13 8 0,5 0 0,-4-2 0,40 30 0,-53-35 0,1 1 0,0-2 0,1 0 0,0 0 0,20 8 0,20 1 0,1-1 0,93 13 0,-96-20 0,311 33 0,-311-38 0,266 13 0,-243-15 0,31 4 0,47 0 0,477-4 0,-330-3 0,-285 1 0,0-1 0,-1-1 0,1 0 0,0 0 0,-1-2 0,15-4 0,-20 5 0,0 0 0,-1-1 0,0 0 0,0 0 0,0 0 0,0-1 0,-1 0 0,1 0 0,-1-1 0,-1 0 0,9-9 0,-11 10 0,-1 0 0,1 0 0,-1 0 0,0-1 0,0 1 0,0 0 0,-1-1 0,0 1 0,0-1 0,0-9 0,0-6 0,-4-31 0,2 42 0,1 2 0,-1 1 0,-1 0 0,1 0 0,-1-1 0,0 1 0,-1 0 0,0 0 0,-5-9 0,0 3 0,-1 1 0,0 0 0,-15-14 0,14 14 0,0-1 0,-10-16 0,-7-11 0,-24-28 0,-46-53 0,73 92 0,12 15 0,-17-15 0,24 24 0,0 1 0,0 0 0,0 1 0,-1-1 0,0 1 0,0 0 0,-7-2 0,-78-35 0,38 16 0,14 8 0,-32-15 0,69 30 0,-8-5 0,0 1 0,-1-1 0,0 2 0,0 0 0,-1 0 0,-21-4 0,-23 0 0,-266-47 0,273 39 0,33 10 0,1 1 0,-1 1 0,-24-4 0,-106-3 0,68 7 0,-79-16 0,28 3 0,101 15 0,-223-16 0,225 16 0,0-1 0,-46-12 0,7 1 0,-142-10 0,78 11 0,47 2 0,-111-9 0,-245 19 0,217 2 0,212 0 0,-1 0 0,1 1 0,0 0 0,0 1 0,0 0 0,0 0 0,0 1 0,1 0 0,-1 0 0,1 1 0,0 0 0,1 0 0,-1 1 0,1 0 0,0 1 0,1 0 0,-1 0 0,1 0 0,1 0 0,-8 12 0,2 7 0,0 0 0,2 1 0,0 0 0,2 0 0,1 1 0,2 0 0,0 0 0,2 0 0,1 0 0,3 36 0,0-48 0,1 0 0,0 0 0,1 0 0,1-1 0,0 0 0,1 0 0,1 0 0,0 0 0,1-1 0,12 16 0,-16-25 0,0 0 0,0 0 0,1-1 0,-1 0 0,1 0 0,0 0 0,6 3 0,42 21 0,-29-16 0,4 0 0,0-2 0,1 0 0,0-2 0,36 5 0,35 11 0,32 26 0,-49-17 0,-52-23 0,0-2 0,50 7 0,-75-14 0,19 2-682,38 0-1,-50-3-6143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673E3-AD13-4B63-B22D-6F865B17B779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F2B01B-DA5D-4C26-862E-F3C1CB5BAA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492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595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88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57917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832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59101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78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1870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7937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983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57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683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38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453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9393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17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31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3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EA6A3-CE15-416A-AC1F-723F880125DE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BE59DD5-A141-4CD3-927D-BF12ACD06C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952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22174AB-8B98-47CC-3A3F-3ED3E84764DB}"/>
              </a:ext>
            </a:extLst>
          </p:cNvPr>
          <p:cNvSpPr txBox="1"/>
          <p:nvPr/>
        </p:nvSpPr>
        <p:spPr>
          <a:xfrm>
            <a:off x="502701" y="1441532"/>
            <a:ext cx="95745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Impacts of a Rapidly Rising AEWR on the Fruit and Vegetable Sector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F097725-E2E9-DEC0-284B-7CE57BC7F6CC}"/>
              </a:ext>
            </a:extLst>
          </p:cNvPr>
          <p:cNvSpPr txBox="1"/>
          <p:nvPr/>
        </p:nvSpPr>
        <p:spPr>
          <a:xfrm>
            <a:off x="3186260" y="3553905"/>
            <a:ext cx="54675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Blake Brown, PhD</a:t>
            </a:r>
          </a:p>
          <a:p>
            <a:r>
              <a:rPr lang="en-US" dirty="0"/>
              <a:t>Hugh C. Kiger Professor Emeritus</a:t>
            </a:r>
          </a:p>
          <a:p>
            <a:r>
              <a:rPr lang="en-US" dirty="0"/>
              <a:t>NC State University</a:t>
            </a:r>
          </a:p>
        </p:txBody>
      </p:sp>
    </p:spTree>
    <p:extLst>
      <p:ext uri="{BB962C8B-B14F-4D97-AF65-F5344CB8AC3E}">
        <p14:creationId xmlns:p14="http://schemas.microsoft.com/office/powerpoint/2010/main" val="307502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C28EDAA-B9A2-B43D-66F2-0101EC297D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248319"/>
              </p:ext>
            </p:extLst>
          </p:nvPr>
        </p:nvGraphicFramePr>
        <p:xfrm>
          <a:off x="1280160" y="257124"/>
          <a:ext cx="7272169" cy="6547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801188">
                  <a:extLst>
                    <a:ext uri="{9D8B030D-6E8A-4147-A177-3AD203B41FA5}">
                      <a16:colId xmlns:a16="http://schemas.microsoft.com/office/drawing/2014/main" val="3836746216"/>
                    </a:ext>
                  </a:extLst>
                </a:gridCol>
                <a:gridCol w="2470981">
                  <a:extLst>
                    <a:ext uri="{9D8B030D-6E8A-4147-A177-3AD203B41FA5}">
                      <a16:colId xmlns:a16="http://schemas.microsoft.com/office/drawing/2014/main" val="1938131349"/>
                    </a:ext>
                  </a:extLst>
                </a:gridCol>
              </a:tblGrid>
              <a:tr h="30722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b="1" kern="0" dirty="0">
                          <a:effectLst/>
                          <a:latin typeface="+mj-lt"/>
                        </a:rPr>
                        <a:t>Industries by Impact: Top Ten </a:t>
                      </a:r>
                      <a:endParaRPr lang="en-US" sz="24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800" b="1" kern="100">
                        <a:effectLst/>
                        <a:latin typeface="+mj-lt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637838944"/>
                  </a:ext>
                </a:extLst>
              </a:tr>
              <a:tr h="27941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  <a:latin typeface="+mj-lt"/>
                        </a:rPr>
                        <a:t>Industry</a:t>
                      </a:r>
                      <a:endParaRPr lang="en-US" sz="18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Impact on Output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73162523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  <a:latin typeface="+mj-lt"/>
                        </a:rPr>
                        <a:t>Vegetable and melon farming</a:t>
                      </a:r>
                      <a:endParaRPr lang="en-US" sz="18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$310,341,075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5645423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Fruit farming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$291,131,876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97613167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Support activities for agriculture and forestry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$119,478,054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10921740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  <a:latin typeface="+mj-lt"/>
                        </a:rPr>
                        <a:t>Other real estate</a:t>
                      </a:r>
                      <a:endParaRPr lang="en-US" sz="1800" b="1" kern="100" dirty="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$64,966,701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541854404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Pesticide and other agricultural chemical manufacturing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$59,481,557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2858342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Wholesale - Other nondurable goods merchant wholesalers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$48,481,629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98613373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Nitrogenous fertilizer manufacturing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$19,734,565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53415325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Petroleum refineries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$16,978,075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1925750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Insurance carriers, except direct life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$14,607,989 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32636711"/>
                  </a:ext>
                </a:extLst>
              </a:tr>
              <a:tr h="57571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>
                          <a:effectLst/>
                          <a:latin typeface="+mj-lt"/>
                        </a:rPr>
                        <a:t>Insurance agencies, brokerages, and related activities</a:t>
                      </a:r>
                      <a:endParaRPr lang="en-US" sz="1800" b="1" kern="100">
                        <a:effectLst/>
                        <a:latin typeface="+mj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$10,227,947 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31920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246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75A847-3154-BBBC-E360-7971BE7231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36475F-826A-9A3A-EFB7-262DCC78E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6140"/>
          </a:xfrm>
        </p:spPr>
        <p:txBody>
          <a:bodyPr>
            <a:norm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Economic impacts of a 17.93% decrease in 2022 domestic farm labor wage rates and AEWR: Change in Farm Labor Employment by State</a:t>
            </a:r>
            <a:endParaRPr lang="en-US" sz="2000" dirty="0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9E3E6834-4D83-B3B1-CA41-80AB2ADB3F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5378169"/>
              </p:ext>
            </p:extLst>
          </p:nvPr>
        </p:nvGraphicFramePr>
        <p:xfrm>
          <a:off x="677690" y="1385740"/>
          <a:ext cx="8596312" cy="4426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263313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D21354-8C27-A2F2-1557-9FDFA983E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0446A-66C9-18B7-92A9-B0E9F6494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887" y="0"/>
            <a:ext cx="8596668" cy="13208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</a:rPr>
              <a:t>“U.S. Heading to Record Ag Trade Deficit” </a:t>
            </a:r>
            <a:br>
              <a:rPr lang="en-US" sz="2400" dirty="0"/>
            </a:br>
            <a:r>
              <a:rPr lang="en-US" sz="2000" dirty="0">
                <a:solidFill>
                  <a:schemeClr val="tx1"/>
                </a:solidFill>
              </a:rPr>
              <a:t>Faith Parum, American Farm Bureau. June 20, 2025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E56472D2-C7F4-5A16-D5E5-3921643C23B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96" y="782012"/>
            <a:ext cx="10598555" cy="5961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085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EB641-C945-8298-92B5-1B06AD130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376" y="663389"/>
            <a:ext cx="8596668" cy="744165"/>
          </a:xfrm>
        </p:spPr>
        <p:txBody>
          <a:bodyPr>
            <a:normAutofit/>
          </a:bodyPr>
          <a:lstStyle/>
          <a:p>
            <a:r>
              <a:rPr lang="en-US" sz="2800" dirty="0"/>
              <a:t>In a nutshell, a lower AEWR would…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91201-C311-D4C9-8EE2-D5E04BE8B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407554"/>
            <a:ext cx="10363200" cy="3880773"/>
          </a:xfrm>
        </p:spPr>
        <p:txBody>
          <a:bodyPr>
            <a:noAutofit/>
          </a:bodyPr>
          <a:lstStyle/>
          <a:p>
            <a:r>
              <a:rPr lang="en-US" sz="2000" b="1" dirty="0"/>
              <a:t>Increase consumption of fresh produce</a:t>
            </a:r>
          </a:p>
          <a:p>
            <a:r>
              <a:rPr lang="en-US" sz="2000" b="1" dirty="0"/>
              <a:t>Lower produce price </a:t>
            </a:r>
          </a:p>
          <a:p>
            <a:pPr lvl="1"/>
            <a:r>
              <a:rPr lang="en-US" sz="2000" dirty="0"/>
              <a:t>Part of the labor cost savings are passed through to consumers </a:t>
            </a:r>
          </a:p>
          <a:p>
            <a:pPr lvl="1"/>
            <a:r>
              <a:rPr lang="en-US" sz="2000" dirty="0"/>
              <a:t>Part of savings are captured by producers leading to larger production</a:t>
            </a:r>
          </a:p>
          <a:p>
            <a:r>
              <a:rPr lang="en-US" sz="2000" b="1" dirty="0"/>
              <a:t>Decrease imports and increase exports of fresh produce</a:t>
            </a:r>
          </a:p>
          <a:p>
            <a:r>
              <a:rPr lang="en-US" sz="2000" b="1" dirty="0"/>
              <a:t>Increase the quantity and value of US fresh produce production </a:t>
            </a:r>
          </a:p>
          <a:p>
            <a:r>
              <a:rPr lang="en-US" sz="2000" b="1" dirty="0"/>
              <a:t>Increase employment in the farm sector; particularly H-2A workers.</a:t>
            </a:r>
          </a:p>
          <a:p>
            <a:r>
              <a:rPr lang="en-US" sz="2000" b="1" dirty="0"/>
              <a:t>Increase output in affiliated industries</a:t>
            </a:r>
          </a:p>
          <a:p>
            <a:r>
              <a:rPr lang="en-US" sz="2000" b="1" dirty="0"/>
              <a:t>Increase the value of output in many states; particularly big produce states like California</a:t>
            </a:r>
          </a:p>
        </p:txBody>
      </p:sp>
    </p:spTree>
    <p:extLst>
      <p:ext uri="{BB962C8B-B14F-4D97-AF65-F5344CB8AC3E}">
        <p14:creationId xmlns:p14="http://schemas.microsoft.com/office/powerpoint/2010/main" val="34880898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7265E27-37F1-87A0-ED4D-99AFD259E6B9}"/>
              </a:ext>
            </a:extLst>
          </p:cNvPr>
          <p:cNvSpPr txBox="1"/>
          <p:nvPr/>
        </p:nvSpPr>
        <p:spPr>
          <a:xfrm>
            <a:off x="1206632" y="1621410"/>
            <a:ext cx="920056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NC Chamber</a:t>
            </a:r>
          </a:p>
          <a:p>
            <a:r>
              <a:rPr lang="en-US" sz="3200" dirty="0"/>
              <a:t>NC Growers Association</a:t>
            </a:r>
          </a:p>
          <a:p>
            <a:r>
              <a:rPr lang="en-US" sz="3200" dirty="0"/>
              <a:t>GA Fruit and Vegetable Growers Association</a:t>
            </a:r>
          </a:p>
          <a:p>
            <a:r>
              <a:rPr lang="en-US" sz="3200" dirty="0"/>
              <a:t>Michigan Asparagus Growers</a:t>
            </a:r>
          </a:p>
          <a:p>
            <a:r>
              <a:rPr lang="en-US" sz="3200" dirty="0"/>
              <a:t>NC Farm Bureau</a:t>
            </a:r>
          </a:p>
          <a:p>
            <a:r>
              <a:rPr lang="en-US" sz="3200" dirty="0" err="1"/>
              <a:t>AgCarolina</a:t>
            </a:r>
            <a:r>
              <a:rPr lang="en-US" sz="3200" dirty="0"/>
              <a:t> Farm Credit</a:t>
            </a:r>
          </a:p>
          <a:p>
            <a:r>
              <a:rPr lang="en-US" sz="3200" dirty="0"/>
              <a:t>NC </a:t>
            </a:r>
            <a:r>
              <a:rPr lang="en-US" sz="3200" dirty="0" err="1"/>
              <a:t>Sweetpotato</a:t>
            </a:r>
            <a:r>
              <a:rPr lang="en-US" sz="3200" dirty="0"/>
              <a:t> Commission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683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41190EB-F15D-A78E-190A-C43F090F2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tx1"/>
                </a:solidFill>
              </a:rPr>
              <a:t>What are the impacts of increased farm worker wages in the produce industry on:</a:t>
            </a:r>
            <a:br>
              <a:rPr lang="en-US" dirty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3C360F7-E615-0F8D-ED8D-D72D6B8AF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260" y="1930401"/>
            <a:ext cx="7318742" cy="4110962"/>
          </a:xfrm>
        </p:spPr>
        <p:txBody>
          <a:bodyPr>
            <a:normAutofit/>
          </a:bodyPr>
          <a:lstStyle/>
          <a:p>
            <a:r>
              <a:rPr lang="en-US" sz="2400" b="1" dirty="0"/>
              <a:t>Consumers</a:t>
            </a:r>
          </a:p>
          <a:p>
            <a:r>
              <a:rPr lang="en-US" sz="2400" b="1" dirty="0"/>
              <a:t>US produce industry output</a:t>
            </a:r>
          </a:p>
          <a:p>
            <a:r>
              <a:rPr lang="en-US" sz="2400" b="1" dirty="0"/>
              <a:t>Affiliated industries</a:t>
            </a:r>
          </a:p>
          <a:p>
            <a:r>
              <a:rPr lang="en-US" sz="2400" b="1" dirty="0"/>
              <a:t>Employment</a:t>
            </a:r>
          </a:p>
          <a:p>
            <a:r>
              <a:rPr lang="en-US" sz="2400" b="1" dirty="0"/>
              <a:t>Imports and exports</a:t>
            </a:r>
          </a:p>
        </p:txBody>
      </p:sp>
    </p:spTree>
    <p:extLst>
      <p:ext uri="{BB962C8B-B14F-4D97-AF65-F5344CB8AC3E}">
        <p14:creationId xmlns:p14="http://schemas.microsoft.com/office/powerpoint/2010/main" val="3724418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38A3C59-752F-1A6F-FF30-D910076EA3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7882419"/>
              </p:ext>
            </p:extLst>
          </p:nvPr>
        </p:nvGraphicFramePr>
        <p:xfrm>
          <a:off x="661388" y="957864"/>
          <a:ext cx="8596312" cy="499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98156">
                  <a:extLst>
                    <a:ext uri="{9D8B030D-6E8A-4147-A177-3AD203B41FA5}">
                      <a16:colId xmlns:a16="http://schemas.microsoft.com/office/drawing/2014/main" val="4079776619"/>
                    </a:ext>
                  </a:extLst>
                </a:gridCol>
                <a:gridCol w="4298156">
                  <a:extLst>
                    <a:ext uri="{9D8B030D-6E8A-4147-A177-3AD203B41FA5}">
                      <a16:colId xmlns:a16="http://schemas.microsoft.com/office/drawing/2014/main" val="21010620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National Average AEWR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64246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10.36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0073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10.80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67903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11.10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9452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11.29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93376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11.74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0169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12.20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37851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12.47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88998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13.25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514297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13.99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983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14.62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0089229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$                   15.56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0946969"/>
                  </a:ext>
                </a:extLst>
              </a:tr>
              <a:tr h="1811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                 16.62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80404117"/>
                  </a:ext>
                </a:extLst>
              </a:tr>
              <a:tr h="123613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kumimoji="0" 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$                    17.55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9277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FCDEE5D3-4839-E5F4-F37C-CEB189E46178}"/>
              </a:ext>
            </a:extLst>
          </p:cNvPr>
          <p:cNvSpPr txBox="1"/>
          <p:nvPr/>
        </p:nvSpPr>
        <p:spPr>
          <a:xfrm>
            <a:off x="1489435" y="6146276"/>
            <a:ext cx="58823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National Council of Agricultural Employers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04DE65E-2962-938A-9F7B-6691C63060A8}"/>
                  </a:ext>
                </a:extLst>
              </p14:cNvPr>
              <p14:cNvContentPartPr/>
              <p14:nvPr/>
            </p14:nvContentPartPr>
            <p14:xfrm>
              <a:off x="5900917" y="1282018"/>
              <a:ext cx="1609920" cy="6487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04DE65E-2962-938A-9F7B-6691C63060A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94797" y="1275898"/>
                <a:ext cx="1622160" cy="660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F9D683A6-4808-3162-C427-58AFAA781AC4}"/>
                  </a:ext>
                </a:extLst>
              </p14:cNvPr>
              <p14:cNvContentPartPr/>
              <p14:nvPr/>
            </p14:nvContentPartPr>
            <p14:xfrm>
              <a:off x="2348797" y="1754698"/>
              <a:ext cx="1246320" cy="1692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F9D683A6-4808-3162-C427-58AFAA781AC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342677" y="1748578"/>
                <a:ext cx="1258560" cy="29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3744172-0EAB-4315-3A0A-13EF3D0842A2}"/>
                  </a:ext>
                </a:extLst>
              </p14:cNvPr>
              <p14:cNvContentPartPr/>
              <p14:nvPr/>
            </p14:nvContentPartPr>
            <p14:xfrm>
              <a:off x="2422597" y="5353618"/>
              <a:ext cx="1055160" cy="172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3744172-0EAB-4315-3A0A-13EF3D0842A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16477" y="5347498"/>
                <a:ext cx="1067400" cy="29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B3F05525-7D7D-C193-1EEA-AC7A16607533}"/>
                  </a:ext>
                </a:extLst>
              </p14:cNvPr>
              <p14:cNvContentPartPr/>
              <p14:nvPr/>
            </p14:nvContentPartPr>
            <p14:xfrm>
              <a:off x="5863837" y="5002258"/>
              <a:ext cx="1353600" cy="42660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B3F05525-7D7D-C193-1EEA-AC7A1660753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857717" y="4996138"/>
                <a:ext cx="1365840" cy="438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8084960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2E3FAA1-D4A7-341D-A38A-C689017502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72899481"/>
              </p:ext>
            </p:extLst>
          </p:nvPr>
        </p:nvGraphicFramePr>
        <p:xfrm>
          <a:off x="815389" y="232967"/>
          <a:ext cx="8980922" cy="64240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19015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24F70-0007-A2DA-94B7-6E52E5465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86031"/>
            <a:ext cx="8596668" cy="15157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What would the 2022 AEWR have been if the AEWR had only incorporated </a:t>
            </a:r>
            <a:r>
              <a:rPr lang="en-US" b="1" u="sng" dirty="0">
                <a:solidFill>
                  <a:schemeClr val="tx1"/>
                </a:solidFill>
              </a:rPr>
              <a:t>cost of living</a:t>
            </a:r>
            <a:r>
              <a:rPr lang="en-US" b="1" dirty="0">
                <a:solidFill>
                  <a:schemeClr val="tx1"/>
                </a:solidFill>
              </a:rPr>
              <a:t> increases?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6BBCB8-10D4-F0E6-0582-B04FE5512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491196"/>
            <a:ext cx="8596668" cy="3880773"/>
          </a:xfrm>
        </p:spPr>
        <p:txBody>
          <a:bodyPr>
            <a:normAutofit/>
          </a:bodyPr>
          <a:lstStyle/>
          <a:p>
            <a:r>
              <a:rPr lang="en-US" sz="3200" b="1" dirty="0"/>
              <a:t>The national average AEWR in 2022 would have been $12.77, </a:t>
            </a:r>
            <a:r>
              <a:rPr lang="en-US" sz="3600" b="1" u="sng" dirty="0"/>
              <a:t>17.93% lower </a:t>
            </a:r>
            <a:r>
              <a:rPr lang="en-US" sz="3200" b="1" dirty="0"/>
              <a:t>than its 2022 level of $15.56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707152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252FF45D-3FD5-728D-BBD5-20FE4A6FF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408036"/>
              </p:ext>
            </p:extLst>
          </p:nvPr>
        </p:nvGraphicFramePr>
        <p:xfrm>
          <a:off x="0" y="0"/>
          <a:ext cx="10972801" cy="599484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32504">
                  <a:extLst>
                    <a:ext uri="{9D8B030D-6E8A-4147-A177-3AD203B41FA5}">
                      <a16:colId xmlns:a16="http://schemas.microsoft.com/office/drawing/2014/main" val="1017117652"/>
                    </a:ext>
                  </a:extLst>
                </a:gridCol>
                <a:gridCol w="1165492">
                  <a:extLst>
                    <a:ext uri="{9D8B030D-6E8A-4147-A177-3AD203B41FA5}">
                      <a16:colId xmlns:a16="http://schemas.microsoft.com/office/drawing/2014/main" val="3781198527"/>
                    </a:ext>
                  </a:extLst>
                </a:gridCol>
                <a:gridCol w="1161769">
                  <a:extLst>
                    <a:ext uri="{9D8B030D-6E8A-4147-A177-3AD203B41FA5}">
                      <a16:colId xmlns:a16="http://schemas.microsoft.com/office/drawing/2014/main" val="3830434503"/>
                    </a:ext>
                  </a:extLst>
                </a:gridCol>
                <a:gridCol w="1571838">
                  <a:extLst>
                    <a:ext uri="{9D8B030D-6E8A-4147-A177-3AD203B41FA5}">
                      <a16:colId xmlns:a16="http://schemas.microsoft.com/office/drawing/2014/main" val="598635508"/>
                    </a:ext>
                  </a:extLst>
                </a:gridCol>
                <a:gridCol w="1541198">
                  <a:extLst>
                    <a:ext uri="{9D8B030D-6E8A-4147-A177-3AD203B41FA5}">
                      <a16:colId xmlns:a16="http://schemas.microsoft.com/office/drawing/2014/main" val="2086733046"/>
                    </a:ext>
                  </a:extLst>
                </a:gridCol>
              </a:tblGrid>
              <a:tr h="14626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Vegetables</a:t>
                      </a: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Wages Decrease 17.9%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% Change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Actual 2022 Level</a:t>
                      </a: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b="1" kern="100" dirty="0">
                          <a:solidFill>
                            <a:schemeClr val="tx1"/>
                          </a:solidFill>
                          <a:effectLst/>
                        </a:rPr>
                        <a:t>Change</a:t>
                      </a:r>
                      <a:endParaRPr lang="en-US" sz="2000" b="1" kern="100" dirty="0">
                        <a:solidFill>
                          <a:schemeClr val="tx1"/>
                        </a:solidFill>
                        <a:effectLst/>
                        <a:highlight>
                          <a:srgbClr val="FF0000"/>
                        </a:highlight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Predicted 2022 Level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extLst>
                  <a:ext uri="{0D108BD9-81ED-4DB2-BD59-A6C34878D82A}">
                    <a16:rowId xmlns:a16="http://schemas.microsoft.com/office/drawing/2014/main" val="4088339188"/>
                  </a:ext>
                </a:extLst>
              </a:tr>
              <a:tr h="67722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Demand for US Grown Fresh Vegetables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2.44%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29,730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725 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30,455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6625864"/>
                  </a:ext>
                </a:extLst>
              </a:tr>
              <a:tr h="60613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US Fresh Vegetable Exports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3.83%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2,547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98 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2,645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11379"/>
                  </a:ext>
                </a:extLst>
              </a:tr>
              <a:tr h="60613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Fresh Vegetable Imports</a:t>
                      </a: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-2.67%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17,750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(474)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17,276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26462321"/>
                  </a:ext>
                </a:extLst>
              </a:tr>
              <a:tr h="67145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Total US Demand for Fresh Vegetables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0.53%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47,480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251 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47,731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727894"/>
                  </a:ext>
                </a:extLst>
              </a:tr>
              <a:tr h="606138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Price Index of Fresh Vegetables in US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-1.28%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366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  (5)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 361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8534540"/>
                  </a:ext>
                </a:extLst>
              </a:tr>
              <a:tr h="677222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Quantity supplied U.S. Fresh Vegetables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2.55%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32,277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    823 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                       33,100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0927468"/>
                  </a:ext>
                </a:extLst>
              </a:tr>
              <a:tr h="331324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Farm Labor Employment</a:t>
                      </a: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6.71%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138,569          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9,297                         </a:t>
                      </a:r>
                    </a:p>
                  </a:txBody>
                  <a:tcPr marL="0" marR="0" marT="0" marB="0" anchor="b">
                    <a:solidFill>
                      <a:srgbClr val="FF74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147,866                     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44976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8FD1297-9F67-CA59-B60F-C999D01C453F}"/>
              </a:ext>
            </a:extLst>
          </p:cNvPr>
          <p:cNvSpPr txBox="1"/>
          <p:nvPr/>
        </p:nvSpPr>
        <p:spPr>
          <a:xfrm>
            <a:off x="4518213" y="6288096"/>
            <a:ext cx="47158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Quantities are in millions of </a:t>
            </a:r>
            <a:r>
              <a:rPr lang="en-US" sz="2400" b="1" dirty="0" err="1"/>
              <a:t>lbs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057760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E95B7-154E-5FB9-2142-7B79F3FCA1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F8243-E6C4-063D-706F-19E8295364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190972"/>
              </p:ext>
            </p:extLst>
          </p:nvPr>
        </p:nvGraphicFramePr>
        <p:xfrm>
          <a:off x="0" y="0"/>
          <a:ext cx="10424162" cy="61522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85643">
                  <a:extLst>
                    <a:ext uri="{9D8B030D-6E8A-4147-A177-3AD203B41FA5}">
                      <a16:colId xmlns:a16="http://schemas.microsoft.com/office/drawing/2014/main" val="1017117652"/>
                    </a:ext>
                  </a:extLst>
                </a:gridCol>
                <a:gridCol w="1013156">
                  <a:extLst>
                    <a:ext uri="{9D8B030D-6E8A-4147-A177-3AD203B41FA5}">
                      <a16:colId xmlns:a16="http://schemas.microsoft.com/office/drawing/2014/main" val="3781198527"/>
                    </a:ext>
                  </a:extLst>
                </a:gridCol>
                <a:gridCol w="1292538">
                  <a:extLst>
                    <a:ext uri="{9D8B030D-6E8A-4147-A177-3AD203B41FA5}">
                      <a16:colId xmlns:a16="http://schemas.microsoft.com/office/drawing/2014/main" val="3830434503"/>
                    </a:ext>
                  </a:extLst>
                </a:gridCol>
                <a:gridCol w="1055845">
                  <a:extLst>
                    <a:ext uri="{9D8B030D-6E8A-4147-A177-3AD203B41FA5}">
                      <a16:colId xmlns:a16="http://schemas.microsoft.com/office/drawing/2014/main" val="598635508"/>
                    </a:ext>
                  </a:extLst>
                </a:gridCol>
                <a:gridCol w="1376980">
                  <a:extLst>
                    <a:ext uri="{9D8B030D-6E8A-4147-A177-3AD203B41FA5}">
                      <a16:colId xmlns:a16="http://schemas.microsoft.com/office/drawing/2014/main" val="2086733046"/>
                    </a:ext>
                  </a:extLst>
                </a:gridCol>
              </a:tblGrid>
              <a:tr h="91898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800" b="1" dirty="0">
                          <a:solidFill>
                            <a:schemeClr val="tx1"/>
                          </a:solidFill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Fruit</a:t>
                      </a:r>
                      <a:r>
                        <a:rPr kumimoji="0" lang="en-US" alt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Wages decrease 17.9%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% Change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Actual 2022 Levels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Change</a:t>
                      </a:r>
                      <a:endParaRPr lang="en-US" sz="20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0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Predicted 2022 Level</a:t>
                      </a:r>
                    </a:p>
                  </a:txBody>
                  <a:tcPr marL="54269" marR="54269" marT="0" marB="0"/>
                </a:tc>
                <a:extLst>
                  <a:ext uri="{0D108BD9-81ED-4DB2-BD59-A6C34878D82A}">
                    <a16:rowId xmlns:a16="http://schemas.microsoft.com/office/drawing/2014/main" val="4088339188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Demand for US Grown Fresh Fruit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2.61%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15,211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   397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15,608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96625864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US Fresh Fruit Exports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3.22%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3,734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   120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3,854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11379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Fresh Fruit Imports</a:t>
                      </a: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-1.68%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17,209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  (290)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16,919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26462321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Total US Demand for Fresh Fruit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0.33%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32,420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   108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32,527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727894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Price Index of Fresh Fruit in US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-1.07%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173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      (2)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171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58534540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Quantity supplied U.S. Fresh Fruit</a:t>
                      </a:r>
                      <a:endParaRPr lang="en-US" sz="240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2.73%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18,944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   518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19,462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0927468"/>
                  </a:ext>
                </a:extLst>
              </a:tr>
              <a:tr h="724076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Farm Labor Employment</a:t>
                      </a:r>
                    </a:p>
                  </a:txBody>
                  <a:tcPr marL="54269" marR="54269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7.19%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138,010        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                            9,924 </a:t>
                      </a:r>
                    </a:p>
                  </a:txBody>
                  <a:tcPr marL="0" marR="0" marT="0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147,934                        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3449762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F0CAB3A-8E79-38B3-61C5-4BF34EEDD033}"/>
              </a:ext>
            </a:extLst>
          </p:cNvPr>
          <p:cNvSpPr txBox="1"/>
          <p:nvPr/>
        </p:nvSpPr>
        <p:spPr>
          <a:xfrm>
            <a:off x="4389121" y="6241757"/>
            <a:ext cx="50363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Quantities are in millions of </a:t>
            </a:r>
            <a:r>
              <a:rPr lang="en-US" sz="2400" dirty="0" err="1"/>
              <a:t>lbs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5244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A04CD-3CAB-4C63-3193-F6077953C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BF2D6C3-F581-3CA1-E4C5-E79EFCB08C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242056"/>
              </p:ext>
            </p:extLst>
          </p:nvPr>
        </p:nvGraphicFramePr>
        <p:xfrm>
          <a:off x="318471" y="314664"/>
          <a:ext cx="9175154" cy="5082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7039">
                  <a:extLst>
                    <a:ext uri="{9D8B030D-6E8A-4147-A177-3AD203B41FA5}">
                      <a16:colId xmlns:a16="http://schemas.microsoft.com/office/drawing/2014/main" val="3289116755"/>
                    </a:ext>
                  </a:extLst>
                </a:gridCol>
                <a:gridCol w="1745294">
                  <a:extLst>
                    <a:ext uri="{9D8B030D-6E8A-4147-A177-3AD203B41FA5}">
                      <a16:colId xmlns:a16="http://schemas.microsoft.com/office/drawing/2014/main" val="3354147636"/>
                    </a:ext>
                  </a:extLst>
                </a:gridCol>
                <a:gridCol w="1947985">
                  <a:extLst>
                    <a:ext uri="{9D8B030D-6E8A-4147-A177-3AD203B41FA5}">
                      <a16:colId xmlns:a16="http://schemas.microsoft.com/office/drawing/2014/main" val="2418199076"/>
                    </a:ext>
                  </a:extLst>
                </a:gridCol>
                <a:gridCol w="2070917">
                  <a:extLst>
                    <a:ext uri="{9D8B030D-6E8A-4147-A177-3AD203B41FA5}">
                      <a16:colId xmlns:a16="http://schemas.microsoft.com/office/drawing/2014/main" val="1625597741"/>
                    </a:ext>
                  </a:extLst>
                </a:gridCol>
                <a:gridCol w="1983919">
                  <a:extLst>
                    <a:ext uri="{9D8B030D-6E8A-4147-A177-3AD203B41FA5}">
                      <a16:colId xmlns:a16="http://schemas.microsoft.com/office/drawing/2014/main" val="1571645944"/>
                    </a:ext>
                  </a:extLst>
                </a:gridCol>
              </a:tblGrid>
              <a:tr h="827649">
                <a:tc gridSpan="5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Overview of Total Economic Impacts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9970615"/>
                  </a:ext>
                </a:extLst>
              </a:tr>
              <a:tr h="9438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>
                          <a:effectLst/>
                        </a:rPr>
                        <a:t>Impact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</a:rPr>
                        <a:t>Employment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</a:rPr>
                        <a:t>Labor Income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</a:rPr>
                        <a:t>Value Added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0" dirty="0">
                          <a:effectLst/>
                        </a:rPr>
                        <a:t>Output</a:t>
                      </a:r>
                      <a:endParaRPr lang="en-US" sz="18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967926774"/>
                  </a:ext>
                </a:extLst>
              </a:tr>
              <a:tr h="8276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 Direct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22,853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($531,434,487)</a:t>
                      </a: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$79,288,259 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$584,256,643 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7537428"/>
                  </a:ext>
                </a:extLst>
              </a:tr>
              <a:tr h="8276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Indirect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4,087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$242,819,183 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$394,687,073 </a:t>
                      </a: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$734,174,972 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72546610"/>
                  </a:ext>
                </a:extLst>
              </a:tr>
              <a:tr h="8276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 dirty="0">
                          <a:effectLst/>
                        </a:rPr>
                        <a:t>Induced</a:t>
                      </a:r>
                      <a:endParaRPr lang="en-US" sz="18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-1,195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($79,649,884)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($149,796,075)</a:t>
                      </a: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($245,861,811)</a:t>
                      </a: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63914725"/>
                  </a:ext>
                </a:extLst>
              </a:tr>
              <a:tr h="827649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kern="0">
                          <a:effectLst/>
                        </a:rPr>
                        <a:t>Totals</a:t>
                      </a:r>
                      <a:endParaRPr lang="en-US" sz="18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25,744</a:t>
                      </a:r>
                      <a:endParaRPr lang="en-US" sz="18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($368,265,188)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$324,179,256 </a:t>
                      </a:r>
                      <a:endParaRPr lang="en-US" sz="1800" b="1" kern="10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800" b="1" kern="100" dirty="0">
                          <a:solidFill>
                            <a:schemeClr val="tx1"/>
                          </a:solidFill>
                          <a:effectLst/>
                          <a:latin typeface="Aptos Narrow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$1,072,569,804 </a:t>
                      </a:r>
                      <a:endParaRPr lang="en-US" sz="1800" b="1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293208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74645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29217</TotalTime>
  <Words>690</Words>
  <Application>Microsoft Office PowerPoint</Application>
  <PresentationFormat>Widescreen</PresentationFormat>
  <Paragraphs>196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Narrow</vt:lpstr>
      <vt:lpstr>Arial</vt:lpstr>
      <vt:lpstr>Calibri</vt:lpstr>
      <vt:lpstr>Trebuchet MS</vt:lpstr>
      <vt:lpstr>Wingdings 3</vt:lpstr>
      <vt:lpstr>Facet</vt:lpstr>
      <vt:lpstr>PowerPoint Presentation</vt:lpstr>
      <vt:lpstr>PowerPoint Presentation</vt:lpstr>
      <vt:lpstr>What are the impacts of increased farm worker wages in the produce industry on: </vt:lpstr>
      <vt:lpstr>PowerPoint Presentation</vt:lpstr>
      <vt:lpstr>PowerPoint Presentation</vt:lpstr>
      <vt:lpstr>What would the 2022 AEWR have been if the AEWR had only incorporated cost of living increases?</vt:lpstr>
      <vt:lpstr>PowerPoint Presentation</vt:lpstr>
      <vt:lpstr>PowerPoint Presentation</vt:lpstr>
      <vt:lpstr>PowerPoint Presentation</vt:lpstr>
      <vt:lpstr>PowerPoint Presentation</vt:lpstr>
      <vt:lpstr>Economic impacts of a 17.93% decrease in 2022 domestic farm labor wage rates and AEWR: Change in Farm Labor Employment by State</vt:lpstr>
      <vt:lpstr>“U.S. Heading to Record Ag Trade Deficit”  Faith Parum, American Farm Bureau. June 20, 2025</vt:lpstr>
      <vt:lpstr>In a nutshell, a lower AEWR would…</vt:lpstr>
    </vt:vector>
  </TitlesOfParts>
  <Company>NC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Alvin B. Brown</dc:creator>
  <cp:lastModifiedBy>Alvin Brown</cp:lastModifiedBy>
  <cp:revision>89</cp:revision>
  <dcterms:created xsi:type="dcterms:W3CDTF">2023-07-14T15:21:52Z</dcterms:created>
  <dcterms:modified xsi:type="dcterms:W3CDTF">2025-10-31T14:31:23Z</dcterms:modified>
</cp:coreProperties>
</file>