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220" r:id="rId3"/>
    <p:sldId id="2379" r:id="rId4"/>
    <p:sldId id="2380" r:id="rId5"/>
    <p:sldId id="2333" r:id="rId6"/>
    <p:sldId id="23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FD729-A29A-464F-ACA0-BA2C83F7FCD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EB54-BB0D-4D98-A359-B577B8312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14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52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78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5B5E3D-CB4A-42B4-B4A8-2B0BF3B8AB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12307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5B5E3D-CB4A-42B4-B4A8-2B0BF3B8AB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DA92DAC-F488-43C5-9D7F-27FF4541E39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8CE456-CCAB-428B-B1BA-85E4217F2D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5F557-F303-4E04-AEFA-64800EEDC3DE}"/>
              </a:ext>
            </a:extLst>
          </p:cNvPr>
          <p:cNvSpPr/>
          <p:nvPr userDrawn="1"/>
        </p:nvSpPr>
        <p:spPr>
          <a:xfrm>
            <a:off x="254646" y="277792"/>
            <a:ext cx="11669751" cy="27663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93132-0689-4C21-926E-1A275107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41" y="810229"/>
            <a:ext cx="10256128" cy="1660966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9D6361-D8F2-47C1-9D7A-D7415B839B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3240" y="3280961"/>
            <a:ext cx="10313987" cy="155146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241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5656D9F-25FA-405A-9022-D20B6062561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29490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5656D9F-25FA-405A-9022-D20B606256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EE6A1B2-F3BE-47E8-B7AB-BED2735E985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2C0F-B4B8-4E94-A037-1BEEC54B1D8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EA9136-1274-43DF-B8AE-AFDE43499174}"/>
              </a:ext>
            </a:extLst>
          </p:cNvPr>
          <p:cNvCxnSpPr/>
          <p:nvPr userDrawn="1"/>
        </p:nvCxnSpPr>
        <p:spPr>
          <a:xfrm>
            <a:off x="604435" y="1491544"/>
            <a:ext cx="109831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31FB825-CF5F-4702-956D-6AA391FB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15" y="365126"/>
            <a:ext cx="11073048" cy="10913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DBD06D5-7FF0-4FD2-A42D-89FDE4B37A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57375" y="1660525"/>
            <a:ext cx="9729788" cy="2332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CBBAD4D9-14B9-4D74-8ABB-E76DAD68C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</p:spPr>
        <p:txBody>
          <a:bodyPr tIns="0" rIns="0"/>
          <a:lstStyle/>
          <a:p>
            <a:fld id="{37F5C94B-8C55-478B-B509-BAE6A06B2E2A}" type="slidenum">
              <a:rPr lang="en-US" sz="1000" smtClean="0">
                <a:solidFill>
                  <a:srgbClr val="ADAFBB"/>
                </a:solidFill>
              </a:rPr>
              <a:pPr/>
              <a:t>‹#›</a:t>
            </a:fld>
            <a:endParaRPr lang="en-US" sz="1000" dirty="0">
              <a:solidFill>
                <a:srgbClr val="ADAF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- 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FFDEDE2-612E-44BA-97AF-BE2800D020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006420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FFDEDE2-612E-44BA-97AF-BE2800D02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3ADB49A0-8B85-4CDE-8262-9211F1AFE27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2C0F-B4B8-4E94-A037-1BEEC54B1D8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EA9136-1274-43DF-B8AE-AFDE43499174}"/>
              </a:ext>
            </a:extLst>
          </p:cNvPr>
          <p:cNvCxnSpPr/>
          <p:nvPr userDrawn="1"/>
        </p:nvCxnSpPr>
        <p:spPr>
          <a:xfrm>
            <a:off x="604435" y="1491544"/>
            <a:ext cx="109831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31FB825-CF5F-4702-956D-6AA391FB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14" y="365126"/>
            <a:ext cx="11073049" cy="10913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CB316-C6BA-4A71-BD69-5C792EC61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1" y="1619830"/>
            <a:ext cx="11079163" cy="16963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93F75D9-C30E-4CA2-8807-34327E435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</p:spPr>
        <p:txBody>
          <a:bodyPr vert="horz" lIns="91440" tIns="0" rIns="0" bIns="45720" rtlCol="0" anchor="ctr"/>
          <a:lstStyle>
            <a:lvl1pPr>
              <a:defRPr lang="en-US" sz="1000" smtClean="0">
                <a:solidFill>
                  <a:srgbClr val="ADAFBB"/>
                </a:solidFill>
              </a:defRPr>
            </a:lvl1pPr>
          </a:lstStyle>
          <a:p>
            <a:fld id="{37F5C94B-8C55-478B-B509-BAE6A06B2E2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03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-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33337E5-F939-452A-8B9D-AD5B5CAF18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29633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33337E5-F939-452A-8B9D-AD5B5CAF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FE513CA-7CE5-4930-A743-60B6C3068A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2C0F-B4B8-4E94-A037-1BEEC54B1D8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EA9136-1274-43DF-B8AE-AFDE43499174}"/>
              </a:ext>
            </a:extLst>
          </p:cNvPr>
          <p:cNvCxnSpPr/>
          <p:nvPr userDrawn="1"/>
        </p:nvCxnSpPr>
        <p:spPr>
          <a:xfrm>
            <a:off x="604435" y="1491544"/>
            <a:ext cx="109831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31FB825-CF5F-4702-956D-6AA391FB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15" y="365126"/>
            <a:ext cx="11073452" cy="10913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51255F-93F0-48CB-BE04-CC907366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CB316-C6BA-4A71-BD69-5C792EC61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2" y="1619834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D46A8E-2282-481E-805B-F52C540B4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41336" y="1619834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18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-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7B69D1-1AC7-4788-B7F1-4214ACF38D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23503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7B69D1-1AC7-4788-B7F1-4214ACF38D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98CC8475-D9DE-4E1C-B79D-4F1693FA344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2C0F-B4B8-4E94-A037-1BEEC54B1D8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EA9136-1274-43DF-B8AE-AFDE43499174}"/>
              </a:ext>
            </a:extLst>
          </p:cNvPr>
          <p:cNvCxnSpPr/>
          <p:nvPr userDrawn="1"/>
        </p:nvCxnSpPr>
        <p:spPr>
          <a:xfrm>
            <a:off x="604435" y="1491544"/>
            <a:ext cx="109831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231FB825-CF5F-4702-956D-6AA391FB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15" y="365126"/>
            <a:ext cx="11073452" cy="10913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51255F-93F0-48CB-BE04-CC907366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816C72F-A50F-4D03-9178-82BC32C6B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2" y="1619834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5BBD0DB-64B8-4546-AAD7-ADEABEE73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41336" y="1619834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AE3B4D9-051B-434A-A71D-BFE6D8D92E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8002" y="3976010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9831B91-30C5-4221-BDBD-66803705E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41336" y="3976010"/>
            <a:ext cx="5146233" cy="2003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08299C-867E-46E3-B3ED-C7BC9AE8AFD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2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22A8FC1-56C6-4CB8-844A-9296528056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28868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22A8FC1-56C6-4CB8-844A-929652805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51255F-93F0-48CB-BE04-CC907366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581E90-3C1B-461F-9D28-F6F0F961CA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F3D51A-DDA6-4B22-933D-3CF618BD438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6602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F3D51A-DDA6-4B22-933D-3CF618BD43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51255F-93F0-48CB-BE04-CC907366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80BD45-A4DC-46B7-BC4B-D2492DFA32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7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A1CB5F6-6652-4935-9EC5-5408E4F9EA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833578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12" imgW="344" imgH="344" progId="TCLayout.ActiveDocument.1">
                  <p:embed/>
                </p:oleObj>
              </mc:Choice>
              <mc:Fallback>
                <p:oleObj name="think-cell Slide" r:id="rId12" imgW="344" imgH="34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A1CB5F6-6652-4935-9EC5-5408E4F9E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6A767ABE-C4E1-4B07-8DB9-34D6A2E637D2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EF046-E2A6-4720-9885-7D0C3C04F3D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D72563-4D37-4C47-9B7B-368741266322}"/>
              </a:ext>
            </a:extLst>
          </p:cNvPr>
          <p:cNvCxnSpPr/>
          <p:nvPr userDrawn="1"/>
        </p:nvCxnSpPr>
        <p:spPr>
          <a:xfrm>
            <a:off x="604435" y="1491544"/>
            <a:ext cx="1098313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70748-EB14-470F-8FB7-9C0A1D7E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15" y="365126"/>
            <a:ext cx="11073452" cy="1081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9DCF2-D007-4E0C-A30F-C8708DF86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319" y="1660968"/>
            <a:ext cx="11079248" cy="157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7C664-4FDD-4FEA-A1E5-D6627876E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F5C94B-8C55-478B-B509-BAE6A06B2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1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00041" indent="-16827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377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7451" indent="-171446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1789" indent="-171446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tags" Target="../tags/tag17.xml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8.svg"/><Relationship Id="rId2" Type="http://schemas.openxmlformats.org/officeDocument/2006/relationships/tags" Target="../tags/tag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9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A1A0FD28-B360-4C9C-A1CC-D67C30C868F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6" imgW="344" imgH="344" progId="TCLayout.ActiveDocument.1">
                  <p:embed/>
                </p:oleObj>
              </mc:Choice>
              <mc:Fallback>
                <p:oleObj name="think-cell Slide" r:id="rId6" imgW="344" imgH="34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A1A0FD28-B360-4C9C-A1CC-D67C30C868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7C222716-69D1-4221-B418-044978CCFED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61080C-C60C-4746-B6B1-A9A4FFA8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40" y="810229"/>
            <a:ext cx="11329241" cy="1967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Risk Management Toolkit</a:t>
            </a:r>
            <a:br>
              <a:rPr lang="en-US" sz="4800" dirty="0"/>
            </a:br>
            <a:r>
              <a:rPr lang="en-US" sz="4800" b="0" dirty="0"/>
              <a:t>Overview and Approach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0155B-1EAE-4875-B049-32270E6954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073AF91-5325-42B9-A31A-3D17930402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073AF91-5325-42B9-A31A-3D1793040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C2BB713-9637-4B9B-938F-E976887678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350" y="365125"/>
            <a:ext cx="11072813" cy="109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57998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2pPr>
            <a:lvl3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3pPr>
            <a:lvl4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4pPr>
            <a:lvl5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5pPr>
            <a:lvl6pPr marL="429756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6pPr>
            <a:lvl7pPr marL="859512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7pPr>
            <a:lvl8pPr marL="1289268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8pPr>
            <a:lvl9pPr marL="1719024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Approach</a:t>
            </a:r>
            <a:br>
              <a:rPr lang="en-US" sz="2400" dirty="0"/>
            </a:br>
            <a:r>
              <a:rPr lang="en-US" sz="1800" b="0" dirty="0"/>
              <a:t>This approach can be used for any project, initiation or ongoing business operations to assess risk. </a:t>
            </a:r>
            <a:endParaRPr lang="en-US" sz="2400" b="0" kern="0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AA7B8AD-E6F9-4E25-A3A4-71D02103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5C94B-8C55-478B-B509-BAE6A06B2E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ADAF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ADAFB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Chevron 10">
            <a:extLst>
              <a:ext uri="{FF2B5EF4-FFF2-40B4-BE49-F238E27FC236}">
                <a16:creationId xmlns:a16="http://schemas.microsoft.com/office/drawing/2014/main" id="{AE848D4C-499A-4E3C-8023-2C1815717D50}"/>
              </a:ext>
            </a:extLst>
          </p:cNvPr>
          <p:cNvSpPr/>
          <p:nvPr/>
        </p:nvSpPr>
        <p:spPr bwMode="auto">
          <a:xfrm>
            <a:off x="3628831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.Risk Assessment</a:t>
            </a:r>
          </a:p>
        </p:txBody>
      </p:sp>
      <p:sp>
        <p:nvSpPr>
          <p:cNvPr id="23" name="Chevron 12">
            <a:extLst>
              <a:ext uri="{FF2B5EF4-FFF2-40B4-BE49-F238E27FC236}">
                <a16:creationId xmlns:a16="http://schemas.microsoft.com/office/drawing/2014/main" id="{6BD1C429-41B0-4D68-AA99-D012E215905D}"/>
              </a:ext>
            </a:extLst>
          </p:cNvPr>
          <p:cNvSpPr/>
          <p:nvPr/>
        </p:nvSpPr>
        <p:spPr bwMode="auto">
          <a:xfrm>
            <a:off x="5227989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4.Risk Prioritization</a:t>
            </a:r>
          </a:p>
        </p:txBody>
      </p:sp>
      <p:sp>
        <p:nvSpPr>
          <p:cNvPr id="24" name="Chevron 14">
            <a:extLst>
              <a:ext uri="{FF2B5EF4-FFF2-40B4-BE49-F238E27FC236}">
                <a16:creationId xmlns:a16="http://schemas.microsoft.com/office/drawing/2014/main" id="{98F24423-B40E-4081-ABF4-4FE91957CA82}"/>
              </a:ext>
            </a:extLst>
          </p:cNvPr>
          <p:cNvSpPr/>
          <p:nvPr/>
        </p:nvSpPr>
        <p:spPr bwMode="auto">
          <a:xfrm>
            <a:off x="6827146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5.Risk Mitigation</a:t>
            </a:r>
          </a:p>
        </p:txBody>
      </p:sp>
      <p:sp>
        <p:nvSpPr>
          <p:cNvPr id="25" name="Chevron 167">
            <a:extLst>
              <a:ext uri="{FF2B5EF4-FFF2-40B4-BE49-F238E27FC236}">
                <a16:creationId xmlns:a16="http://schemas.microsoft.com/office/drawing/2014/main" id="{006708C9-4BB7-4714-8F45-59AC4894470A}"/>
              </a:ext>
            </a:extLst>
          </p:cNvPr>
          <p:cNvSpPr/>
          <p:nvPr/>
        </p:nvSpPr>
        <p:spPr bwMode="auto">
          <a:xfrm>
            <a:off x="2029674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2.Risk Identification</a:t>
            </a:r>
          </a:p>
        </p:txBody>
      </p:sp>
      <p:pic>
        <p:nvPicPr>
          <p:cNvPr id="26" name="Graphic 25" descr="Magnifying glass">
            <a:extLst>
              <a:ext uri="{FF2B5EF4-FFF2-40B4-BE49-F238E27FC236}">
                <a16:creationId xmlns:a16="http://schemas.microsoft.com/office/drawing/2014/main" id="{480F622F-3F6B-4046-99C1-CE0A35AD8D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70730" y="1588772"/>
            <a:ext cx="458173" cy="458172"/>
          </a:xfrm>
          <a:prstGeom prst="rect">
            <a:avLst/>
          </a:prstGeom>
        </p:spPr>
      </p:pic>
      <p:sp>
        <p:nvSpPr>
          <p:cNvPr id="27" name="Chevron 14">
            <a:extLst>
              <a:ext uri="{FF2B5EF4-FFF2-40B4-BE49-F238E27FC236}">
                <a16:creationId xmlns:a16="http://schemas.microsoft.com/office/drawing/2014/main" id="{AFC51878-350E-4BE2-B826-72EF80F67541}"/>
              </a:ext>
            </a:extLst>
          </p:cNvPr>
          <p:cNvSpPr/>
          <p:nvPr/>
        </p:nvSpPr>
        <p:spPr bwMode="auto">
          <a:xfrm>
            <a:off x="8426303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6.Risk Closure and Issue Escalation</a:t>
            </a:r>
          </a:p>
        </p:txBody>
      </p:sp>
      <p:pic>
        <p:nvPicPr>
          <p:cNvPr id="28" name="Graphic 27" descr="Priorities">
            <a:extLst>
              <a:ext uri="{FF2B5EF4-FFF2-40B4-BE49-F238E27FC236}">
                <a16:creationId xmlns:a16="http://schemas.microsoft.com/office/drawing/2014/main" id="{ED4600C4-B1B8-4C97-88D8-CE6BCE076C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99891" y="1546154"/>
            <a:ext cx="561211" cy="561211"/>
          </a:xfrm>
          <a:prstGeom prst="rect">
            <a:avLst/>
          </a:prstGeom>
        </p:spPr>
      </p:pic>
      <p:pic>
        <p:nvPicPr>
          <p:cNvPr id="29" name="Graphic 28" descr="Clipboard">
            <a:extLst>
              <a:ext uri="{FF2B5EF4-FFF2-40B4-BE49-F238E27FC236}">
                <a16:creationId xmlns:a16="http://schemas.microsoft.com/office/drawing/2014/main" id="{A55ADD63-6C5E-46D8-A005-BB171170D3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03682" y="1565302"/>
            <a:ext cx="514917" cy="514917"/>
          </a:xfrm>
          <a:prstGeom prst="rect">
            <a:avLst/>
          </a:prstGeom>
        </p:spPr>
      </p:pic>
      <p:pic>
        <p:nvPicPr>
          <p:cNvPr id="30" name="Graphic 29" descr="Shield Tick">
            <a:extLst>
              <a:ext uri="{FF2B5EF4-FFF2-40B4-BE49-F238E27FC236}">
                <a16:creationId xmlns:a16="http://schemas.microsoft.com/office/drawing/2014/main" id="{8F331786-3E4F-48E9-BA99-73CEEFB58E1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77805" y="1537171"/>
            <a:ext cx="582930" cy="582930"/>
          </a:xfrm>
          <a:prstGeom prst="rect">
            <a:avLst/>
          </a:prstGeom>
        </p:spPr>
      </p:pic>
      <p:pic>
        <p:nvPicPr>
          <p:cNvPr id="31" name="Graphic 30" descr="Inbox Check">
            <a:extLst>
              <a:ext uri="{FF2B5EF4-FFF2-40B4-BE49-F238E27FC236}">
                <a16:creationId xmlns:a16="http://schemas.microsoft.com/office/drawing/2014/main" id="{1C1D6076-F188-4DC6-BECE-17F9B524B8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80442" y="1517817"/>
            <a:ext cx="629722" cy="629722"/>
          </a:xfrm>
          <a:prstGeom prst="rect">
            <a:avLst/>
          </a:prstGeom>
        </p:spPr>
      </p:pic>
      <p:sp>
        <p:nvSpPr>
          <p:cNvPr id="32" name="Chevron 14">
            <a:extLst>
              <a:ext uri="{FF2B5EF4-FFF2-40B4-BE49-F238E27FC236}">
                <a16:creationId xmlns:a16="http://schemas.microsoft.com/office/drawing/2014/main" id="{A82F6AC4-371D-4380-8CC9-B0F4B7EAD285}"/>
              </a:ext>
            </a:extLst>
          </p:cNvPr>
          <p:cNvSpPr/>
          <p:nvPr/>
        </p:nvSpPr>
        <p:spPr bwMode="auto">
          <a:xfrm>
            <a:off x="10025460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7. Issue Management</a:t>
            </a:r>
          </a:p>
        </p:txBody>
      </p:sp>
      <p:pic>
        <p:nvPicPr>
          <p:cNvPr id="33" name="Graphic 32" descr="Hurdle with solid fill">
            <a:extLst>
              <a:ext uri="{FF2B5EF4-FFF2-40B4-BE49-F238E27FC236}">
                <a16:creationId xmlns:a16="http://schemas.microsoft.com/office/drawing/2014/main" id="{6430DE0B-77E7-4283-B0FE-286845D5273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572750" y="1537171"/>
            <a:ext cx="582930" cy="582930"/>
          </a:xfrm>
          <a:prstGeom prst="rect">
            <a:avLst/>
          </a:prstGeom>
        </p:spPr>
      </p:pic>
      <p:sp>
        <p:nvSpPr>
          <p:cNvPr id="34" name="Chevron 167">
            <a:extLst>
              <a:ext uri="{FF2B5EF4-FFF2-40B4-BE49-F238E27FC236}">
                <a16:creationId xmlns:a16="http://schemas.microsoft.com/office/drawing/2014/main" id="{08F25008-D600-4B9E-8519-5DFA5514D018}"/>
              </a:ext>
            </a:extLst>
          </p:cNvPr>
          <p:cNvSpPr/>
          <p:nvPr/>
        </p:nvSpPr>
        <p:spPr bwMode="auto">
          <a:xfrm>
            <a:off x="430517" y="2133059"/>
            <a:ext cx="1836565" cy="838741"/>
          </a:xfrm>
          <a:prstGeom prst="chevron">
            <a:avLst>
              <a:gd name="adj" fmla="val 31818"/>
            </a:avLst>
          </a:prstGeom>
          <a:solidFill>
            <a:schemeClr val="tx1"/>
          </a:solidFill>
          <a:ln>
            <a:noFill/>
          </a:ln>
          <a:effectLst/>
        </p:spPr>
        <p:txBody>
          <a:bodyPr wrap="square" lIns="91440" tIns="45715" rIns="0" bIns="45715" rtlCol="0" anchor="ctr">
            <a:noAutofit/>
          </a:bodyPr>
          <a:lstStyle/>
          <a:p>
            <a:pPr marL="0" marR="0" lvl="0" indent="0" algn="ctr" defTabSz="62385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itchFamily="18" charset="0"/>
              </a:rPr>
              <a:t>1.Risk Management Strategy &amp; Plan</a:t>
            </a:r>
          </a:p>
        </p:txBody>
      </p:sp>
      <p:pic>
        <p:nvPicPr>
          <p:cNvPr id="35" name="Graphic 34" descr="Lightbulb with solid fill">
            <a:extLst>
              <a:ext uri="{FF2B5EF4-FFF2-40B4-BE49-F238E27FC236}">
                <a16:creationId xmlns:a16="http://schemas.microsoft.com/office/drawing/2014/main" id="{8DCA95C6-903E-454C-AEBD-792A1AE987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0674" y="1565302"/>
            <a:ext cx="514917" cy="51491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88F7C6F-5B55-4442-B566-FD31B54D3AB7}"/>
              </a:ext>
            </a:extLst>
          </p:cNvPr>
          <p:cNvSpPr/>
          <p:nvPr/>
        </p:nvSpPr>
        <p:spPr>
          <a:xfrm>
            <a:off x="407656" y="2980566"/>
            <a:ext cx="1741183" cy="3624069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Summary of the corporate and business strategy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appetite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management capability maturity model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management mission, vision and strategic objectives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management KPIs, targets and initiatives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Roadmap to reach our strategic objectives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management team and budget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Governance structure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Guiding principles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Framework to manage risk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418AF7-9832-431F-A7EA-673E6A20EFA8}"/>
              </a:ext>
            </a:extLst>
          </p:cNvPr>
          <p:cNvCxnSpPr>
            <a:cxnSpLocks/>
          </p:cNvCxnSpPr>
          <p:nvPr/>
        </p:nvCxnSpPr>
        <p:spPr>
          <a:xfrm>
            <a:off x="2056146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9B2B9CD-4ED7-4514-9BEA-91F8C4BB12D4}"/>
              </a:ext>
            </a:extLst>
          </p:cNvPr>
          <p:cNvSpPr/>
          <p:nvPr/>
        </p:nvSpPr>
        <p:spPr>
          <a:xfrm>
            <a:off x="2100802" y="3022938"/>
            <a:ext cx="1554501" cy="1769715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types and examples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Tools to identify risks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Simple risk log in Powerpoint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Comprehensive risk log in Excel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2825B2A-E66A-4474-879C-22F668F8B872}"/>
              </a:ext>
            </a:extLst>
          </p:cNvPr>
          <p:cNvCxnSpPr>
            <a:cxnSpLocks/>
          </p:cNvCxnSpPr>
          <p:nvPr/>
        </p:nvCxnSpPr>
        <p:spPr>
          <a:xfrm>
            <a:off x="3603575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F29812F4-E566-4737-A379-37BB231A4493}"/>
              </a:ext>
            </a:extLst>
          </p:cNvPr>
          <p:cNvSpPr/>
          <p:nvPr/>
        </p:nvSpPr>
        <p:spPr>
          <a:xfrm>
            <a:off x="3660976" y="3022938"/>
            <a:ext cx="1567012" cy="1369606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Probability of the 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happening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Potential impact of the risk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value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7C548D5-5700-4B80-9648-0700EFFA1F66}"/>
              </a:ext>
            </a:extLst>
          </p:cNvPr>
          <p:cNvCxnSpPr>
            <a:cxnSpLocks/>
          </p:cNvCxnSpPr>
          <p:nvPr/>
        </p:nvCxnSpPr>
        <p:spPr>
          <a:xfrm>
            <a:off x="5209469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D041C58-43B2-4732-88CF-3DCD3D0FAC6F}"/>
              </a:ext>
            </a:extLst>
          </p:cNvPr>
          <p:cNvSpPr/>
          <p:nvPr/>
        </p:nvSpPr>
        <p:spPr>
          <a:xfrm>
            <a:off x="5266870" y="3022938"/>
            <a:ext cx="1610939" cy="1164421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3-by-3 risk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prioritization matrix 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PowerPoint and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Excel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5-by-5 risk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prioritization matrix 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PowerPoint and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Excel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E73A29A-5120-4B04-84FC-100169DF83A4}"/>
              </a:ext>
            </a:extLst>
          </p:cNvPr>
          <p:cNvCxnSpPr>
            <a:cxnSpLocks/>
          </p:cNvCxnSpPr>
          <p:nvPr/>
        </p:nvCxnSpPr>
        <p:spPr>
          <a:xfrm>
            <a:off x="6815363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1475318D-13A7-4B22-9F4C-7693A6702C38}"/>
              </a:ext>
            </a:extLst>
          </p:cNvPr>
          <p:cNvSpPr/>
          <p:nvPr/>
        </p:nvSpPr>
        <p:spPr>
          <a:xfrm>
            <a:off x="6877810" y="3022938"/>
            <a:ext cx="1536710" cy="1208023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Response options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Examples 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Actions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deadlines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responsibilities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Dashboard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A1A1706-3119-4C9B-A2FE-8BB0621CF0FF}"/>
              </a:ext>
            </a:extLst>
          </p:cNvPr>
          <p:cNvCxnSpPr>
            <a:cxnSpLocks/>
          </p:cNvCxnSpPr>
          <p:nvPr/>
        </p:nvCxnSpPr>
        <p:spPr>
          <a:xfrm>
            <a:off x="8426303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2F6973A-4C5A-4779-B850-1C6D63EAC1B7}"/>
              </a:ext>
            </a:extLst>
          </p:cNvPr>
          <p:cNvSpPr/>
          <p:nvPr/>
        </p:nvSpPr>
        <p:spPr>
          <a:xfrm>
            <a:off x="8476967" y="3022938"/>
            <a:ext cx="1758194" cy="518091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 closure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Issue escalation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AD92F2-C43F-4DFA-941C-F22828F0E998}"/>
              </a:ext>
            </a:extLst>
          </p:cNvPr>
          <p:cNvCxnSpPr>
            <a:cxnSpLocks/>
          </p:cNvCxnSpPr>
          <p:nvPr/>
        </p:nvCxnSpPr>
        <p:spPr>
          <a:xfrm>
            <a:off x="10025460" y="3022937"/>
            <a:ext cx="0" cy="345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506E85F-A3A4-4FC0-AD5A-3C2EFDF2C738}"/>
              </a:ext>
            </a:extLst>
          </p:cNvPr>
          <p:cNvSpPr/>
          <p:nvPr/>
        </p:nvSpPr>
        <p:spPr>
          <a:xfrm>
            <a:off x="10076124" y="3022938"/>
            <a:ext cx="1758194" cy="1105431"/>
          </a:xfrm>
          <a:prstGeom prst="rect">
            <a:avLst/>
          </a:prstGeom>
          <a:effectLst/>
        </p:spPr>
        <p:txBody>
          <a:bodyPr wrap="square" lIns="0">
            <a:sp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Simple issue log 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PowerPoint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Comprehensive issue log in Excel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42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073AF91-5325-42B9-A31A-3D17930402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073AF91-5325-42B9-A31A-3D1793040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C2BB713-9637-4B9B-938F-E976887678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350" y="365125"/>
            <a:ext cx="10441033" cy="109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57998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2pPr>
            <a:lvl3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3pPr>
            <a:lvl4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4pPr>
            <a:lvl5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5pPr>
            <a:lvl6pPr marL="429756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6pPr>
            <a:lvl7pPr marL="859512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7pPr>
            <a:lvl8pPr marL="1289268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8pPr>
            <a:lvl9pPr marL="1719024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By multiplying the “Probability” dimension by the “Impact” dimension, we will get our “Risk Value”</a:t>
            </a:r>
            <a:endParaRPr lang="en-US" sz="2400" b="0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2529A3-BA97-486F-9E02-8DFAAA7D8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5C94B-8C55-478B-B509-BAE6A06B2E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ADAF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ADAFB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A196AE8F-C81C-461E-8310-6E3AD0E01D47}"/>
              </a:ext>
            </a:extLst>
          </p:cNvPr>
          <p:cNvGrpSpPr/>
          <p:nvPr/>
        </p:nvGrpSpPr>
        <p:grpSpPr>
          <a:xfrm>
            <a:off x="1054218" y="2070100"/>
            <a:ext cx="10083564" cy="3556000"/>
            <a:chOff x="358511" y="2362200"/>
            <a:chExt cx="8426978" cy="2971800"/>
          </a:xfrm>
        </p:grpSpPr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EF2A0C6E-0A15-4FA4-A6F3-2D061B108769}"/>
                </a:ext>
              </a:extLst>
            </p:cNvPr>
            <p:cNvSpPr/>
            <p:nvPr/>
          </p:nvSpPr>
          <p:spPr bwMode="auto">
            <a:xfrm>
              <a:off x="358511" y="2362200"/>
              <a:ext cx="2232289" cy="533400"/>
            </a:xfrm>
            <a:prstGeom prst="rect">
              <a:avLst/>
            </a:prstGeom>
            <a:solidFill>
              <a:schemeClr val="tx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Probability</a:t>
              </a:r>
            </a:p>
          </p:txBody>
        </p:sp>
        <p:sp>
          <p:nvSpPr>
            <p:cNvPr id="33" name="TextBox 25">
              <a:extLst>
                <a:ext uri="{FF2B5EF4-FFF2-40B4-BE49-F238E27FC236}">
                  <a16:creationId xmlns:a16="http://schemas.microsoft.com/office/drawing/2014/main" id="{DF4A6C6C-6E92-41F9-B075-06FF335A0BE5}"/>
                </a:ext>
              </a:extLst>
            </p:cNvPr>
            <p:cNvSpPr txBox="1"/>
            <p:nvPr/>
          </p:nvSpPr>
          <p:spPr>
            <a:xfrm>
              <a:off x="2046156" y="3508166"/>
              <a:ext cx="2057400" cy="110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D4FA68D0-8E87-4F04-A093-46C3B12FC393}"/>
                </a:ext>
              </a:extLst>
            </p:cNvPr>
            <p:cNvSpPr/>
            <p:nvPr/>
          </p:nvSpPr>
          <p:spPr bwMode="auto">
            <a:xfrm>
              <a:off x="3558911" y="2362200"/>
              <a:ext cx="2232289" cy="533400"/>
            </a:xfrm>
            <a:prstGeom prst="rect">
              <a:avLst/>
            </a:prstGeom>
            <a:solidFill>
              <a:schemeClr val="tx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Impact</a:t>
              </a:r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5791243E-BCCF-44D8-A8A5-9AA3264BA333}"/>
                </a:ext>
              </a:extLst>
            </p:cNvPr>
            <p:cNvSpPr/>
            <p:nvPr/>
          </p:nvSpPr>
          <p:spPr bwMode="auto">
            <a:xfrm>
              <a:off x="358511" y="2971800"/>
              <a:ext cx="2232289" cy="2362200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What is the probability of the risk happening</a:t>
              </a: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59B7CF5-68D3-4A52-AB08-0374A482126D}"/>
                </a:ext>
              </a:extLst>
            </p:cNvPr>
            <p:cNvSpPr/>
            <p:nvPr/>
          </p:nvSpPr>
          <p:spPr bwMode="auto">
            <a:xfrm>
              <a:off x="3558911" y="2971800"/>
              <a:ext cx="2232289" cy="2362200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What is the potential impact of the risk</a:t>
              </a:r>
            </a:p>
          </p:txBody>
        </p:sp>
        <p:sp>
          <p:nvSpPr>
            <p:cNvPr id="37" name="TextBox 29">
              <a:extLst>
                <a:ext uri="{FF2B5EF4-FFF2-40B4-BE49-F238E27FC236}">
                  <a16:creationId xmlns:a16="http://schemas.microsoft.com/office/drawing/2014/main" id="{F84E2F7A-6EEF-4BD1-8C1E-B3F4B5AE445E}"/>
                </a:ext>
              </a:extLst>
            </p:cNvPr>
            <p:cNvSpPr txBox="1"/>
            <p:nvPr/>
          </p:nvSpPr>
          <p:spPr>
            <a:xfrm>
              <a:off x="5143500" y="3400446"/>
              <a:ext cx="2057400" cy="1311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38" name="Rectangle 39">
              <a:extLst>
                <a:ext uri="{FF2B5EF4-FFF2-40B4-BE49-F238E27FC236}">
                  <a16:creationId xmlns:a16="http://schemas.microsoft.com/office/drawing/2014/main" id="{F575FA25-10C4-448E-9B45-178297466A09}"/>
                </a:ext>
              </a:extLst>
            </p:cNvPr>
            <p:cNvSpPr/>
            <p:nvPr/>
          </p:nvSpPr>
          <p:spPr bwMode="auto">
            <a:xfrm>
              <a:off x="6553200" y="2362200"/>
              <a:ext cx="2232289" cy="533400"/>
            </a:xfrm>
            <a:prstGeom prst="rect">
              <a:avLst/>
            </a:prstGeom>
            <a:solidFill>
              <a:schemeClr val="tx2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Risk Value</a:t>
              </a:r>
            </a:p>
          </p:txBody>
        </p:sp>
        <p:sp>
          <p:nvSpPr>
            <p:cNvPr id="39" name="Rectangle 40">
              <a:extLst>
                <a:ext uri="{FF2B5EF4-FFF2-40B4-BE49-F238E27FC236}">
                  <a16:creationId xmlns:a16="http://schemas.microsoft.com/office/drawing/2014/main" id="{7A158C23-4117-44FE-B386-654B61350F28}"/>
                </a:ext>
              </a:extLst>
            </p:cNvPr>
            <p:cNvSpPr/>
            <p:nvPr/>
          </p:nvSpPr>
          <p:spPr bwMode="auto">
            <a:xfrm>
              <a:off x="6553200" y="2971800"/>
              <a:ext cx="2232289" cy="2362200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36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The risk value will help you prioritize your risks</a:t>
              </a:r>
            </a:p>
          </p:txBody>
        </p:sp>
      </p:grpSp>
      <p:pic>
        <p:nvPicPr>
          <p:cNvPr id="2" name="Graphic 1" descr="Clipboard">
            <a:extLst>
              <a:ext uri="{FF2B5EF4-FFF2-40B4-BE49-F238E27FC236}">
                <a16:creationId xmlns:a16="http://schemas.microsoft.com/office/drawing/2014/main" id="{3BDA960F-41D8-432D-A4F6-9AE6234CDB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44083" y="301680"/>
            <a:ext cx="467134" cy="46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073AF91-5325-42B9-A31A-3D17930402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073AF91-5325-42B9-A31A-3D1793040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C2BB713-9637-4B9B-938F-E976887678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350" y="365125"/>
            <a:ext cx="10745833" cy="109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57998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2pPr>
            <a:lvl3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3pPr>
            <a:lvl4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4pPr>
            <a:lvl5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5pPr>
            <a:lvl6pPr marL="429756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6pPr>
            <a:lvl7pPr marL="859512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7pPr>
            <a:lvl8pPr marL="1289268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8pPr>
            <a:lvl9pPr marL="1719024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To assess </a:t>
            </a:r>
            <a:r>
              <a:rPr lang="en-US" sz="2400" kern="0"/>
              <a:t>the probability of </a:t>
            </a:r>
            <a:r>
              <a:rPr lang="en-US" sz="2400" kern="0" dirty="0"/>
              <a:t>a </a:t>
            </a:r>
            <a:r>
              <a:rPr lang="en-US" sz="2400" kern="0"/>
              <a:t>risk happening, </a:t>
            </a:r>
            <a:r>
              <a:rPr lang="en-US" sz="2400" kern="0" dirty="0"/>
              <a:t>we can use a </a:t>
            </a:r>
            <a:r>
              <a:rPr lang="en-US" sz="2400" kern="0"/>
              <a:t>3-level or 5-level </a:t>
            </a:r>
            <a:r>
              <a:rPr lang="en-US" sz="2400" kern="0" dirty="0"/>
              <a:t>rating depending on our needs</a:t>
            </a:r>
            <a:endParaRPr lang="en-US" sz="2400" b="0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2529A3-BA97-486F-9E02-8DFAAA7D8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5C94B-8C55-478B-B509-BAE6A06B2E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ADAF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ADAFB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3E0BAE-E4EF-4334-8BFD-318B286C24F2}"/>
              </a:ext>
            </a:extLst>
          </p:cNvPr>
          <p:cNvSpPr/>
          <p:nvPr/>
        </p:nvSpPr>
        <p:spPr bwMode="auto">
          <a:xfrm>
            <a:off x="639043" y="3414671"/>
            <a:ext cx="3193161" cy="693610"/>
          </a:xfrm>
          <a:prstGeom prst="rect">
            <a:avLst/>
          </a:prstGeom>
          <a:solidFill>
            <a:srgbClr val="FFF2C9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2.Possible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9551C0-25DF-403A-890D-97CE020A9F12}"/>
              </a:ext>
            </a:extLst>
          </p:cNvPr>
          <p:cNvSpPr/>
          <p:nvPr/>
        </p:nvSpPr>
        <p:spPr bwMode="auto">
          <a:xfrm>
            <a:off x="639043" y="4225388"/>
            <a:ext cx="3193161" cy="693610"/>
          </a:xfrm>
          <a:prstGeom prst="rect">
            <a:avLst/>
          </a:prstGeom>
          <a:solidFill>
            <a:srgbClr val="D3EFCE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1.Unlikely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A08451-34F7-41B6-9E25-D863C521246F}"/>
              </a:ext>
            </a:extLst>
          </p:cNvPr>
          <p:cNvSpPr/>
          <p:nvPr/>
        </p:nvSpPr>
        <p:spPr bwMode="auto">
          <a:xfrm>
            <a:off x="639043" y="2603955"/>
            <a:ext cx="3193161" cy="693610"/>
          </a:xfrm>
          <a:prstGeom prst="rect">
            <a:avLst/>
          </a:prstGeom>
          <a:solidFill>
            <a:srgbClr val="FFD1D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3.Likely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3B4796-37E9-4121-AE04-1AF5440B709B}"/>
              </a:ext>
            </a:extLst>
          </p:cNvPr>
          <p:cNvSpPr/>
          <p:nvPr/>
        </p:nvSpPr>
        <p:spPr bwMode="auto">
          <a:xfrm>
            <a:off x="4030300" y="3414671"/>
            <a:ext cx="7556862" cy="693610"/>
          </a:xfrm>
          <a:prstGeom prst="rect">
            <a:avLst/>
          </a:prstGeom>
          <a:solidFill>
            <a:srgbClr val="FFF2C9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Between 20% and 60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%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chance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of happening</a:t>
            </a:r>
            <a:endParaRPr kumimoji="0" lang="en-AU" sz="1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BE031C-2EC1-40A9-990C-5DB6C74F7A80}"/>
              </a:ext>
            </a:extLst>
          </p:cNvPr>
          <p:cNvSpPr/>
          <p:nvPr/>
        </p:nvSpPr>
        <p:spPr bwMode="auto">
          <a:xfrm>
            <a:off x="4030300" y="4225388"/>
            <a:ext cx="7556862" cy="693610"/>
          </a:xfrm>
          <a:prstGeom prst="rect">
            <a:avLst/>
          </a:prstGeom>
          <a:solidFill>
            <a:srgbClr val="D3EFCE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Less than 20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%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chance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of happening</a:t>
            </a:r>
            <a:endParaRPr kumimoji="0" lang="en-AU" sz="1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B0F252-E628-4E0F-8C07-E7A8B51B1AA4}"/>
              </a:ext>
            </a:extLst>
          </p:cNvPr>
          <p:cNvSpPr/>
          <p:nvPr/>
        </p:nvSpPr>
        <p:spPr bwMode="auto">
          <a:xfrm>
            <a:off x="4030300" y="2603955"/>
            <a:ext cx="7556862" cy="693610"/>
          </a:xfrm>
          <a:prstGeom prst="rect">
            <a:avLst/>
          </a:prstGeom>
          <a:solidFill>
            <a:srgbClr val="FFD1D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Over 60%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chances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of happening</a:t>
            </a:r>
            <a:endParaRPr kumimoji="0" lang="en-AU" sz="1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038E7B-92E8-422A-8D82-7C0C202D7BDE}"/>
              </a:ext>
            </a:extLst>
          </p:cNvPr>
          <p:cNvSpPr/>
          <p:nvPr/>
        </p:nvSpPr>
        <p:spPr bwMode="auto">
          <a:xfrm>
            <a:off x="639043" y="2167429"/>
            <a:ext cx="3193161" cy="359026"/>
          </a:xfrm>
          <a:prstGeom prst="rect">
            <a:avLst/>
          </a:pr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Probability Scale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DAAD0-E410-40C2-A7D1-FDF0DBC6205F}"/>
              </a:ext>
            </a:extLst>
          </p:cNvPr>
          <p:cNvSpPr/>
          <p:nvPr/>
        </p:nvSpPr>
        <p:spPr bwMode="auto">
          <a:xfrm>
            <a:off x="4030300" y="2167429"/>
            <a:ext cx="7556862" cy="359026"/>
          </a:xfrm>
          <a:prstGeom prst="rect">
            <a:avLst/>
          </a:pr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436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Definition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B73FCF-28F3-4E86-85DA-20AF3B8D9B6C}"/>
              </a:ext>
            </a:extLst>
          </p:cNvPr>
          <p:cNvSpPr txBox="1"/>
          <p:nvPr/>
        </p:nvSpPr>
        <p:spPr>
          <a:xfrm>
            <a:off x="3336965" y="1643921"/>
            <a:ext cx="5665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Probability 3-level rating </a:t>
            </a:r>
          </a:p>
        </p:txBody>
      </p:sp>
    </p:spTree>
    <p:extLst>
      <p:ext uri="{BB962C8B-B14F-4D97-AF65-F5344CB8AC3E}">
        <p14:creationId xmlns:p14="http://schemas.microsoft.com/office/powerpoint/2010/main" val="416977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073AF91-5325-42B9-A31A-3D17930402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5" imgW="344" imgH="344" progId="TCLayout.ActiveDocument.1">
                  <p:embed/>
                </p:oleObj>
              </mc:Choice>
              <mc:Fallback>
                <p:oleObj name="think-cell Slide" r:id="rId5" imgW="344" imgH="344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073AF91-5325-42B9-A31A-3D1793040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3AA7B8AD-E6F9-4E25-A3A4-71D02103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195" y="6632714"/>
            <a:ext cx="2743200" cy="18756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5C94B-8C55-478B-B509-BAE6A06B2E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ADAF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ADAFB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842068-8E19-40AB-BEFB-F0756D16F5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625" y="1728524"/>
            <a:ext cx="7673531" cy="4316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3C8D936-BDA2-4888-877E-8CBC5FEF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Rick Prioritization Matrix</a:t>
            </a:r>
          </a:p>
        </p:txBody>
      </p:sp>
    </p:spTree>
    <p:extLst>
      <p:ext uri="{BB962C8B-B14F-4D97-AF65-F5344CB8AC3E}">
        <p14:creationId xmlns:p14="http://schemas.microsoft.com/office/powerpoint/2010/main" val="173162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073AF91-5325-42B9-A31A-3D17930402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4" imgW="344" imgH="344" progId="TCLayout.ActiveDocument.1">
                  <p:embed/>
                </p:oleObj>
              </mc:Choice>
              <mc:Fallback>
                <p:oleObj name="think-cell Slide" r:id="rId4" imgW="344" imgH="344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073AF91-5325-42B9-A31A-3D1793040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C2BB713-9637-4B9B-938F-E976887678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350" y="365125"/>
            <a:ext cx="11072813" cy="109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57998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2pPr>
            <a:lvl3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3pPr>
            <a:lvl4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4pPr>
            <a:lvl5pPr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5pPr>
            <a:lvl6pPr marL="429756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6pPr>
            <a:lvl7pPr marL="859512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7pPr>
            <a:lvl8pPr marL="1289268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8pPr>
            <a:lvl9pPr marL="1719024" algn="l" defTabSz="957998" rtl="0" eaLnBrk="1" fontAlgn="base" hangingPunct="1">
              <a:lnSpc>
                <a:spcPts val="3196"/>
              </a:lnSpc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/>
              <a:t>Simple </a:t>
            </a:r>
            <a:r>
              <a:rPr lang="en-US" sz="2400" kern="0" dirty="0"/>
              <a:t>risk</a:t>
            </a:r>
            <a:r>
              <a:rPr lang="en-US" sz="2400" kern="0"/>
              <a:t> log</a:t>
            </a:r>
            <a:br>
              <a:rPr lang="en-US" sz="2400" kern="0"/>
            </a:br>
            <a:r>
              <a:rPr lang="en-US" sz="2400" b="0" kern="0"/>
              <a:t>3-level </a:t>
            </a:r>
            <a:r>
              <a:rPr lang="en-US" sz="2400" b="0" kern="0" dirty="0"/>
              <a:t>rating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2529A3-BA97-486F-9E02-8DFAAA7D8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5C94B-8C55-478B-B509-BAE6A06B2E2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ADAF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ADAFB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C97B4D14-17F6-46C4-92AE-CB17C728BFD8}"/>
              </a:ext>
            </a:extLst>
          </p:cNvPr>
          <p:cNvGraphicFramePr>
            <a:graphicFrameLocks noGrp="1"/>
          </p:cNvGraphicFramePr>
          <p:nvPr/>
        </p:nvGraphicFramePr>
        <p:xfrm>
          <a:off x="603249" y="1568677"/>
          <a:ext cx="10983911" cy="498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1">
                  <a:extLst>
                    <a:ext uri="{9D8B030D-6E8A-4147-A177-3AD203B41FA5}">
                      <a16:colId xmlns:a16="http://schemas.microsoft.com/office/drawing/2014/main" val="1351976690"/>
                    </a:ext>
                  </a:extLst>
                </a:gridCol>
                <a:gridCol w="1340052">
                  <a:extLst>
                    <a:ext uri="{9D8B030D-6E8A-4147-A177-3AD203B41FA5}">
                      <a16:colId xmlns:a16="http://schemas.microsoft.com/office/drawing/2014/main" val="3088616597"/>
                    </a:ext>
                  </a:extLst>
                </a:gridCol>
                <a:gridCol w="2517061">
                  <a:extLst>
                    <a:ext uri="{9D8B030D-6E8A-4147-A177-3AD203B41FA5}">
                      <a16:colId xmlns:a16="http://schemas.microsoft.com/office/drawing/2014/main" val="3529697046"/>
                    </a:ext>
                  </a:extLst>
                </a:gridCol>
                <a:gridCol w="1175017">
                  <a:extLst>
                    <a:ext uri="{9D8B030D-6E8A-4147-A177-3AD203B41FA5}">
                      <a16:colId xmlns:a16="http://schemas.microsoft.com/office/drawing/2014/main" val="4168862341"/>
                    </a:ext>
                  </a:extLst>
                </a:gridCol>
                <a:gridCol w="1175017">
                  <a:extLst>
                    <a:ext uri="{9D8B030D-6E8A-4147-A177-3AD203B41FA5}">
                      <a16:colId xmlns:a16="http://schemas.microsoft.com/office/drawing/2014/main" val="1531915362"/>
                    </a:ext>
                  </a:extLst>
                </a:gridCol>
                <a:gridCol w="1175017">
                  <a:extLst>
                    <a:ext uri="{9D8B030D-6E8A-4147-A177-3AD203B41FA5}">
                      <a16:colId xmlns:a16="http://schemas.microsoft.com/office/drawing/2014/main" val="2219574283"/>
                    </a:ext>
                  </a:extLst>
                </a:gridCol>
                <a:gridCol w="2207615">
                  <a:extLst>
                    <a:ext uri="{9D8B030D-6E8A-4147-A177-3AD203B41FA5}">
                      <a16:colId xmlns:a16="http://schemas.microsoft.com/office/drawing/2014/main" val="2685416454"/>
                    </a:ext>
                  </a:extLst>
                </a:gridCol>
                <a:gridCol w="900101">
                  <a:extLst>
                    <a:ext uri="{9D8B030D-6E8A-4147-A177-3AD203B41FA5}">
                      <a16:colId xmlns:a16="http://schemas.microsoft.com/office/drawing/2014/main" val="3299786128"/>
                    </a:ext>
                  </a:extLst>
                </a:gridCol>
              </a:tblGrid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Risk 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Risk Title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Risk Description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Impact</a:t>
                      </a:r>
                      <a:endParaRPr lang="en-US" sz="1200" dirty="0"/>
                    </a:p>
                    <a:p>
                      <a:pPr algn="ctr"/>
                      <a:r>
                        <a:rPr lang="en-GB" sz="800" b="0" dirty="0"/>
                        <a:t>(1=Minor; 2=Moderate; 3=Major)</a:t>
                      </a:r>
                      <a:endParaRPr lang="en-US" sz="8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Probability</a:t>
                      </a:r>
                    </a:p>
                    <a:p>
                      <a:pPr algn="ctr"/>
                      <a:r>
                        <a:rPr lang="en-GB" sz="800" b="0" dirty="0"/>
                        <a:t>(1=Unlikely; 2=Possible; 3=Likely)</a:t>
                      </a:r>
                      <a:endParaRPr lang="en-US" sz="8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Risk Value</a:t>
                      </a:r>
                    </a:p>
                    <a:p>
                      <a:pPr algn="ctr"/>
                      <a:r>
                        <a:rPr lang="en-US" sz="800" b="0" dirty="0"/>
                        <a:t>(Impact X Probability)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Mitigation Strategy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Assigned To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23419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Lower website speed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Improving the resolution of our images will increase the size of our images, which may lower our website page loading time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1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Find the sweet spot between quality images and page loading time</a:t>
                      </a:r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1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Donald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700245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High oil price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A strong increase in oil price would create a high pressure on our profit margins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US" sz="1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Buy more oil than we need to build up our stock while the price of oil is at an affordable price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10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Ralph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16472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Insert your risk 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Insert your risk description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074618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Insert your risk 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Insert your risk description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533836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Insert your risk 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Insert your risk description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498327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Insert your risk 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Insert your risk description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75694"/>
                  </a:ext>
                </a:extLst>
              </a:tr>
              <a:tr h="6111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2"/>
                          </a:solidFill>
                        </a:rPr>
                        <a:t>Insert your risk 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Insert your risk description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Rate from 1 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1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142500"/>
                  </a:ext>
                </a:extLst>
              </a:tr>
            </a:tbl>
          </a:graphicData>
        </a:graphic>
      </p:graphicFrame>
      <p:sp>
        <p:nvSpPr>
          <p:cNvPr id="15" name="Rounded Rectangle 131">
            <a:extLst>
              <a:ext uri="{FF2B5EF4-FFF2-40B4-BE49-F238E27FC236}">
                <a16:creationId xmlns:a16="http://schemas.microsoft.com/office/drawing/2014/main" id="{EEF272B5-B676-43D3-A2E6-FD83A340BBF0}"/>
              </a:ext>
            </a:extLst>
          </p:cNvPr>
          <p:cNvSpPr/>
          <p:nvPr/>
        </p:nvSpPr>
        <p:spPr bwMode="auto">
          <a:xfrm>
            <a:off x="9614263" y="335829"/>
            <a:ext cx="1972897" cy="221467"/>
          </a:xfrm>
          <a:prstGeom prst="roundRect">
            <a:avLst>
              <a:gd name="adj" fmla="val 3792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62385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Low </a:t>
            </a:r>
            <a:r>
              <a:rPr kumimoji="0" lang="en-GB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priority (risk value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1</a:t>
            </a:r>
            <a:r>
              <a:rPr kumimoji="0" lang="en-GB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2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</a:t>
            </a:r>
            <a:r>
              <a:rPr kumimoji="0" lang="en-GB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 3)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Rounded Rectangle 131">
            <a:extLst>
              <a:ext uri="{FF2B5EF4-FFF2-40B4-BE49-F238E27FC236}">
                <a16:creationId xmlns:a16="http://schemas.microsoft.com/office/drawing/2014/main" id="{AAF9FC20-02C3-4862-9325-1A4A588C82FE}"/>
              </a:ext>
            </a:extLst>
          </p:cNvPr>
          <p:cNvSpPr/>
          <p:nvPr/>
        </p:nvSpPr>
        <p:spPr bwMode="auto">
          <a:xfrm>
            <a:off x="9614263" y="622922"/>
            <a:ext cx="1972897" cy="221467"/>
          </a:xfrm>
          <a:prstGeom prst="roundRect">
            <a:avLst>
              <a:gd name="adj" fmla="val 3792"/>
            </a:avLst>
          </a:prstGeom>
          <a:solidFill>
            <a:srgbClr val="FFC000"/>
          </a:solidFill>
          <a:ln>
            <a:noFill/>
          </a:ln>
          <a:effectLst/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62385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Medium </a:t>
            </a:r>
            <a:r>
              <a:rPr kumimoji="0" lang="en-GB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priority (risk value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6)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ounded Rectangle 131">
            <a:extLst>
              <a:ext uri="{FF2B5EF4-FFF2-40B4-BE49-F238E27FC236}">
                <a16:creationId xmlns:a16="http://schemas.microsoft.com/office/drawing/2014/main" id="{77BBBDD1-CB08-45B2-A324-415853E5C568}"/>
              </a:ext>
            </a:extLst>
          </p:cNvPr>
          <p:cNvSpPr/>
          <p:nvPr/>
        </p:nvSpPr>
        <p:spPr bwMode="auto">
          <a:xfrm>
            <a:off x="9614263" y="910015"/>
            <a:ext cx="1972897" cy="221467"/>
          </a:xfrm>
          <a:prstGeom prst="roundRect">
            <a:avLst>
              <a:gd name="adj" fmla="val 3792"/>
            </a:avLst>
          </a:prstGeom>
          <a:solidFill>
            <a:srgbClr val="FF0000"/>
          </a:solidFill>
          <a:ln>
            <a:noFill/>
          </a:ln>
          <a:effectLst/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62385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High </a:t>
            </a:r>
            <a:r>
              <a:rPr kumimoji="0" lang="en-GB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priority (risk value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9)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EAD642D-FE06-4E62-9E80-D0624E8068B2}"/>
              </a:ext>
            </a:extLst>
          </p:cNvPr>
          <p:cNvSpPr/>
          <p:nvPr/>
        </p:nvSpPr>
        <p:spPr bwMode="auto">
          <a:xfrm>
            <a:off x="8288593" y="2275160"/>
            <a:ext cx="159432" cy="1535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182553" marR="0" lvl="0" indent="-182553" algn="just" defTabSz="623853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 3" pitchFamily="18" charset="2"/>
              <a:buChar char="}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C2870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BFDB3B1-A074-42BE-BDC7-6208C40771E3}"/>
              </a:ext>
            </a:extLst>
          </p:cNvPr>
          <p:cNvSpPr/>
          <p:nvPr/>
        </p:nvSpPr>
        <p:spPr bwMode="auto">
          <a:xfrm>
            <a:off x="8286296" y="2965226"/>
            <a:ext cx="159432" cy="153594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ctr" defTabSz="62385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A0BBC20-B160-4C45-8180-7E5EB91BFB57}"/>
              </a:ext>
            </a:extLst>
          </p:cNvPr>
          <p:cNvSpPr/>
          <p:nvPr/>
        </p:nvSpPr>
        <p:spPr bwMode="auto">
          <a:xfrm>
            <a:off x="8286296" y="3578495"/>
            <a:ext cx="159432" cy="1535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28" tIns="45715" rIns="91428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553" marR="0" lvl="0" indent="-182553" algn="just" defTabSz="623853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 3" pitchFamily="18" charset="2"/>
              <a:buChar char="}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C2870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54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UH_xXmEzv2_WM4PaUPu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VEWO7WWN9QWB4K3IhIZ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EHY7w9p97v31oJEX9mA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JhBuMYoa_dtSDYHoSM8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P_SPypkSEHWCdIYyiD1Z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u4gUWU8MlMuyVogI3m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rBXLfPuxm3QOk.BDCfR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Custom 11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002060"/>
      </a:accent1>
      <a:accent2>
        <a:srgbClr val="002060"/>
      </a:accent2>
      <a:accent3>
        <a:srgbClr val="7F7F7F"/>
      </a:accent3>
      <a:accent4>
        <a:srgbClr val="D8D8D8"/>
      </a:accent4>
      <a:accent5>
        <a:srgbClr val="FFC000"/>
      </a:accent5>
      <a:accent6>
        <a:srgbClr val="00B050"/>
      </a:accent6>
      <a:hlink>
        <a:srgbClr val="00B0F0"/>
      </a:hlink>
      <a:folHlink>
        <a:srgbClr val="00B0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554</Words>
  <Application>Microsoft Office PowerPoint</Application>
  <PresentationFormat>Widescreen</PresentationFormat>
  <Paragraphs>121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 3</vt:lpstr>
      <vt:lpstr>Custom Design</vt:lpstr>
      <vt:lpstr>think-cell Slide</vt:lpstr>
      <vt:lpstr>Risk Management Toolkit Overview and Approach</vt:lpstr>
      <vt:lpstr>Approach This approach can be used for any project, initiation or ongoing business operations to assess risk. </vt:lpstr>
      <vt:lpstr>By multiplying the “Probability” dimension by the “Impact” dimension, we will get our “Risk Value”</vt:lpstr>
      <vt:lpstr>To assess the probability of a risk happening, we can use a 3-level or 5-level rating depending on our needs</vt:lpstr>
      <vt:lpstr>Rick Prioritization Matrix</vt:lpstr>
      <vt:lpstr>Simple risk log 3-level rating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Toolkit Overview and Approach</dc:title>
  <dc:creator>Sharon Justice</dc:creator>
  <cp:lastModifiedBy>Sharon Justice</cp:lastModifiedBy>
  <cp:revision>1</cp:revision>
  <dcterms:created xsi:type="dcterms:W3CDTF">2023-01-10T13:48:39Z</dcterms:created>
  <dcterms:modified xsi:type="dcterms:W3CDTF">2023-01-10T13:52:18Z</dcterms:modified>
</cp:coreProperties>
</file>