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764" r:id="rId3"/>
    <p:sldId id="765" r:id="rId4"/>
    <p:sldId id="543" r:id="rId5"/>
    <p:sldId id="596" r:id="rId6"/>
    <p:sldId id="590" r:id="rId7"/>
    <p:sldId id="546" r:id="rId8"/>
    <p:sldId id="545" r:id="rId9"/>
    <p:sldId id="591" r:id="rId10"/>
    <p:sldId id="588" r:id="rId11"/>
    <p:sldId id="547" r:id="rId12"/>
    <p:sldId id="548" r:id="rId13"/>
    <p:sldId id="312" r:id="rId14"/>
    <p:sldId id="553" r:id="rId15"/>
    <p:sldId id="556" r:id="rId16"/>
    <p:sldId id="757" r:id="rId17"/>
    <p:sldId id="767" r:id="rId18"/>
    <p:sldId id="318" r:id="rId19"/>
    <p:sldId id="557" r:id="rId20"/>
    <p:sldId id="759" r:id="rId21"/>
    <p:sldId id="756" r:id="rId22"/>
    <p:sldId id="320" r:id="rId23"/>
    <p:sldId id="592" r:id="rId24"/>
    <p:sldId id="321" r:id="rId25"/>
    <p:sldId id="593" r:id="rId26"/>
    <p:sldId id="324" r:id="rId27"/>
    <p:sldId id="594" r:id="rId28"/>
    <p:sldId id="327" r:id="rId29"/>
    <p:sldId id="595" r:id="rId30"/>
    <p:sldId id="561" r:id="rId31"/>
    <p:sldId id="348" r:id="rId32"/>
    <p:sldId id="352" r:id="rId33"/>
    <p:sldId id="354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E02F39-1D9C-44D4-B93E-D6ED1A2D26A1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301534-ED36-4CBE-8096-65CE66454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992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Listening is a part of everyday life.  We spend more time listening than speaking.  Yet research shows we have a substantial room for improvmene.t </a:t>
            </a:r>
          </a:p>
          <a:p>
            <a:r>
              <a:rPr lang="en-US" dirty="0"/>
              <a:t>50%:  That is how much of the message we retain immediately after hearing it.  This session is designed to help you increase the awareness of what it takes to be a better listener.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60F2-96E5-41E4-9388-8CB1B3CA80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42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Page 64 in manual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C020DA-8F2E-4A01-AFC5-17700BF4B6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3207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Prepare:  clear your mind of other things</a:t>
            </a:r>
          </a:p>
          <a:p>
            <a:r>
              <a:rPr lang="en-US" dirty="0"/>
              <a:t>Monitor—recognize when your concentration has slipped</a:t>
            </a:r>
          </a:p>
          <a:p>
            <a:r>
              <a:rPr lang="en-US" dirty="0"/>
              <a:t>Correct: Refocus on the conversation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C020DA-8F2E-4A01-AFC5-17700BF4B6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35281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Page 65 in manual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C020DA-8F2E-4A01-AFC5-17700BF4B6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91327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Open minded:  Be neutral—leave your agenda and biases out of it</a:t>
            </a:r>
          </a:p>
          <a:p>
            <a:r>
              <a:rPr lang="en-US" dirty="0"/>
              <a:t>Think:  Try to make sense of what the speaker is saying.  Extract the main ideas.  What are you learning?</a:t>
            </a:r>
          </a:p>
          <a:p>
            <a:r>
              <a:rPr lang="en-US" dirty="0"/>
              <a:t>Clarify:  Ask questions to seek info or clarity</a:t>
            </a:r>
          </a:p>
          <a:p>
            <a:r>
              <a:rPr lang="en-US" dirty="0"/>
              <a:t>Confirm  Summarize the points.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C020DA-8F2E-4A01-AFC5-17700BF4B6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819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Page 65 in manual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C020DA-8F2E-4A01-AFC5-17700BF4B6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38125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Stop yourself from interrupting changing subject finishing sentences or interjecting</a:t>
            </a:r>
          </a:p>
          <a:p>
            <a:r>
              <a:rPr lang="en-US" dirty="0"/>
              <a:t>Steer clear of distracting non verbal actions</a:t>
            </a:r>
          </a:p>
          <a:p>
            <a:r>
              <a:rPr lang="en-US" dirty="0"/>
              <a:t>Respond with verbal support and encouragement. </a:t>
            </a:r>
          </a:p>
          <a:p>
            <a:r>
              <a:rPr lang="en-US" dirty="0"/>
              <a:t>Provide the speaker with support and non verbal encouragement.  Body language goes a long way.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C020DA-8F2E-4A01-AFC5-17700BF4B6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2407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the difference?  Ask for input?</a:t>
            </a:r>
          </a:p>
          <a:p>
            <a:r>
              <a:rPr lang="en-US" dirty="0"/>
              <a:t>Many view listening as a simple action rather than as a skill that takes effort to practice and hone.  Listening is the foundational skill that influences our communication and guides our actions. </a:t>
            </a:r>
          </a:p>
          <a:p>
            <a:endParaRPr lang="en-US" dirty="0"/>
          </a:p>
          <a:p>
            <a:r>
              <a:rPr lang="en-US" dirty="0"/>
              <a:t>Forgot a name after introductions?  Why?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C020DA-8F2E-4A01-AFC5-17700BF4B6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856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Listeners place an active role in the process—they are responsible for recreating the speaker’s message and making sure that their interpretation aligns closely with the original message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C020DA-8F2E-4A01-AFC5-17700BF4B6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93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C020DA-8F2E-4A01-AFC5-17700BF4B6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2308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
Poll Title: Do not modify the notes in this section to avoid tampering with the Poll Everywhere activity.
More info at polleverywhere.com/support
Roadblocks to listening. One word or Connected*Words
https://www.polleverywhere.com/free_text_polls/KJLOXy0PGyW4nk3UTPLfU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C020DA-8F2E-4A01-AFC5-17700BF4B6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92833D-8123-4018-B644-C8EFB089A9CA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0515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Cognitive—hearing what only the listener expects to hear or to mold the message to personal beliefs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C020DA-8F2E-4A01-AFC5-17700BF4B6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24877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
Poll Title: Do not modify the notes in this section to avoid tampering with the Poll Everywhere activity.
More info at polleverywhere.com/support
Roadblocks to listening. One word or Connected*Words
https://www.polleverywhere.com/free_text_polls/KJLOXy0PGyW4nk3UTPLfU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C020DA-8F2E-4A01-AFC5-17700BF4B6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92833D-8123-4018-B644-C8EFB089A9CA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856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We will examine ways to improve our listening in each dimension of equation in order to be a better listener.  </a:t>
            </a:r>
          </a:p>
          <a:p>
            <a:endParaRPr lang="en-US" dirty="0"/>
          </a:p>
          <a:p>
            <a:r>
              <a:rPr lang="en-US" dirty="0"/>
              <a:t>Activity:  Divide into 3 groups.  Ask each group to list behaviors that promote effective listening in each dimension.    Internal and External behaviors.  </a:t>
            </a:r>
          </a:p>
          <a:p>
            <a:endParaRPr lang="en-US" dirty="0"/>
          </a:p>
          <a:p>
            <a:r>
              <a:rPr lang="en-US" dirty="0"/>
              <a:t>Staying Focused</a:t>
            </a:r>
          </a:p>
          <a:p>
            <a:r>
              <a:rPr lang="en-US" dirty="0"/>
              <a:t>Capturing the message</a:t>
            </a:r>
          </a:p>
          <a:p>
            <a:r>
              <a:rPr lang="en-US" dirty="0"/>
              <a:t>Helping the Speaker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C020DA-8F2E-4A01-AFC5-17700BF4B6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84359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humans we think much faster than we talk.  Instead of using the extra time to process, our minds tend to wander.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C020DA-8F2E-4A01-AFC5-17700BF4B6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2027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69155-10B1-4944-A598-991F70B37F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35FDE4-170C-4F58-9776-204C121BA5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B5B369-13C3-4D95-BD33-E624A69A5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93E94-2F02-4D1E-B00D-533B98EA1760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54E45C-E3DD-4C02-9196-9AFAD20E9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677CB1-492D-4AC4-BDAF-38C53F3E2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CE044-8E49-43AF-9E58-3305198E1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845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E5545-050C-4ADE-A20C-C84BCD079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34B614-459B-435B-A0AE-1350C4A15D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9E5F89-E267-41D4-9151-BF94AF747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93E94-2F02-4D1E-B00D-533B98EA1760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2A9F1A-8AAF-4F3F-BA93-61E19B02D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221F6A-A3F2-44FB-9761-C9E67BBAE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CE044-8E49-43AF-9E58-3305198E1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894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80959A-329B-4B6A-AC7E-65FFE3CDFC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4DE319-658E-4D29-B03E-F9D5BB4C46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E036E-1432-4B7A-BBE7-D8BBE603B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93E94-2F02-4D1E-B00D-533B98EA1760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654CF0-353A-4BD8-9842-97E21EBA8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DAEF1D-6CEA-41A7-B77E-2E8C9BB36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CE044-8E49-43AF-9E58-3305198E1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5539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445204"/>
            <a:ext cx="10972800" cy="3856468"/>
          </a:xfrm>
          <a:prstGeom prst="rect">
            <a:avLst/>
          </a:prstGeom>
        </p:spPr>
        <p:txBody>
          <a:bodyPr vert="horz" anchor="ctr" anchorCtr="0"/>
          <a:lstStyle>
            <a:lvl1pPr algn="ctr">
              <a:defRPr b="1" i="0" cap="none" spc="100">
                <a:effectLst/>
                <a:latin typeface="Trebuchet MS" pitchFamily="34" charset="0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-6183" y="21398"/>
            <a:ext cx="1104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86C70-76C3-420C-8668-BCBABA476A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256199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09600" y="1562103"/>
            <a:ext cx="10972800" cy="45259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2400" b="0" i="0">
                <a:latin typeface="Trebuchet MS" pitchFamily="34" charset="0"/>
                <a:cs typeface="Trebuchet MS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85421"/>
            <a:ext cx="10972800" cy="1362075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defRPr sz="2700" b="1" i="0" cap="none">
                <a:solidFill>
                  <a:srgbClr val="482266"/>
                </a:solidFill>
                <a:effectLst/>
                <a:latin typeface="Trebuchet MS" pitchFamily="34" charset="0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47837038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bed Slide Text and Bullets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124871"/>
            <a:ext cx="10972800" cy="681830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 sz="3200" b="0" i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  <a:cs typeface="Trebuchet MS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656919"/>
            <a:ext cx="10972800" cy="1362075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defRPr sz="3600" b="1" i="0" cap="none">
                <a:solidFill>
                  <a:srgbClr val="482266"/>
                </a:solidFill>
                <a:effectLst/>
                <a:latin typeface="Trebuchet MS" pitchFamily="34" charset="0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609600" y="2806702"/>
            <a:ext cx="10972800" cy="351789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 b="0" i="0">
                <a:latin typeface="Trebuchet MS" pitchFamily="34" charset="0"/>
                <a:cs typeface="Trebuchet MS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609601" y="-14839"/>
            <a:ext cx="1966175" cy="507831"/>
          </a:xfrm>
          <a:prstGeom prst="rect">
            <a:avLst/>
          </a:prstGeom>
          <a:solidFill>
            <a:srgbClr val="440450"/>
          </a:solidFill>
          <a:ln>
            <a:noFill/>
          </a:ln>
          <a:effectLst>
            <a:outerShdw blurRad="40000" dist="50800" dir="3300000" rotWithShape="0">
              <a:schemeClr val="accent4">
                <a:lumMod val="50000"/>
                <a:alpha val="35000"/>
              </a:scheme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itchFamily="34" charset="0"/>
              <a:ea typeface="+mn-ea"/>
              <a:cs typeface="Verdana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itchFamily="34" charset="0"/>
                <a:ea typeface="+mn-ea"/>
                <a:cs typeface="Verdana"/>
              </a:rPr>
              <a:t>Activity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-6183" y="21398"/>
            <a:ext cx="1104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86C70-76C3-420C-8668-BCBABA476A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081344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ed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600" y="1562101"/>
            <a:ext cx="10972800" cy="452596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 b="0" i="0" baseline="0">
                <a:latin typeface="Trebuchet MS" pitchFamily="34" charset="0"/>
                <a:cs typeface="Trebuchet MS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85419"/>
            <a:ext cx="10972800" cy="1362075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defRPr sz="3600" b="1" i="0" cap="none">
                <a:solidFill>
                  <a:srgbClr val="482266"/>
                </a:solidFill>
                <a:effectLst/>
                <a:latin typeface="Trebuchet MS" pitchFamily="34" charset="0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-6183" y="21398"/>
            <a:ext cx="1104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86C70-76C3-420C-8668-BCBABA476A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059970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bed Slide Tex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09600" y="2124871"/>
            <a:ext cx="10972800" cy="34004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3200" b="0" i="0">
                <a:latin typeface="Trebuchet MS" pitchFamily="34" charset="0"/>
                <a:cs typeface="Trebuchet MS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656919"/>
            <a:ext cx="10972800" cy="1362075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defRPr sz="3600" b="1" i="0" cap="none">
                <a:solidFill>
                  <a:srgbClr val="482266"/>
                </a:solidFill>
                <a:effectLst/>
                <a:latin typeface="Trebuchet MS" pitchFamily="34" charset="0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609601" y="-14839"/>
            <a:ext cx="1966175" cy="507831"/>
          </a:xfrm>
          <a:prstGeom prst="rect">
            <a:avLst/>
          </a:prstGeom>
          <a:solidFill>
            <a:srgbClr val="440450"/>
          </a:solidFill>
          <a:ln>
            <a:noFill/>
          </a:ln>
          <a:effectLst>
            <a:outerShdw blurRad="40000" dist="50800" dir="3300000" rotWithShape="0">
              <a:schemeClr val="accent4">
                <a:lumMod val="50000"/>
                <a:alpha val="35000"/>
              </a:scheme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itchFamily="34" charset="0"/>
              <a:ea typeface="+mn-ea"/>
              <a:cs typeface="Verdana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itchFamily="34" charset="0"/>
                <a:ea typeface="+mn-ea"/>
                <a:cs typeface="Verdana"/>
              </a:rPr>
              <a:t>Activity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-6183" y="21398"/>
            <a:ext cx="1104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86C70-76C3-420C-8668-BCBABA476A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5079936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91FF7-6FE0-469D-BA49-2C7C3AE37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33013-AE75-4241-BF67-9DDE5F0BD8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D63AE3-C31D-45F9-94F6-C3B1A83C8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93E94-2F02-4D1E-B00D-533B98EA1760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ECE181-4277-4561-9A77-9042689D9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58AF1-1268-464E-BDA6-6BCA2E708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CE044-8E49-43AF-9E58-3305198E1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840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D1E81-E05F-4AF0-96E9-9CE634473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043C92-FCBB-4B05-A722-3B13CE4EEB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7959E6-A59C-48CC-8D32-AC86A74DE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93E94-2F02-4D1E-B00D-533B98EA1760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6DB5B1-BECB-489B-805E-3D7B2281C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78438E-62A3-4F5C-94E8-859F95B84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CE044-8E49-43AF-9E58-3305198E1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321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FA70A-C977-4DBE-AA96-BE8C69D47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E4728-2860-4689-8E78-7783D81E59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56B250-4DC4-4EE4-9550-3F9CE82D6D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7F23FF-9C7E-42E4-8618-1AC3CB6E6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93E94-2F02-4D1E-B00D-533B98EA1760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E97B0A-6CB7-4424-99F3-97944F4C8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3BA778-58E6-468F-AE3C-AA5074EB6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CE044-8E49-43AF-9E58-3305198E1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943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D2672-D3BF-484B-BF43-4AC701F20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E7225F-E701-45E9-8035-A0D694CA49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55EAEF-A458-4270-B160-93EF04A46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FCF598-972D-4F4D-A31B-B78867263C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5CFE69-097F-4296-B417-98154AB0DC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DD402F-A817-4C9F-AAF7-9CB459644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93E94-2F02-4D1E-B00D-533B98EA1760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77F230-9BC4-45FA-ACBE-FC75E3471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9233C0-90E8-4EC6-9675-EA8F6E255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CE044-8E49-43AF-9E58-3305198E1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986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6291F-0B69-4CB4-9200-7C1E33527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E532D6-9B8E-4F58-9518-B62BE8D2C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93E94-2F02-4D1E-B00D-533B98EA1760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CFCE0E-01AB-4567-88C0-021747730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385541-80E8-40FB-A2BF-BC56906DA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CE044-8E49-43AF-9E58-3305198E1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614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97CB27-AB0A-4F79-B0E2-D16675C64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93E94-2F02-4D1E-B00D-533B98EA1760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4B710C-AB34-4315-A461-2F3903E24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E99C43-5620-4297-BDBB-2857E0B73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CE044-8E49-43AF-9E58-3305198E1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989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9AFF6-8830-468B-8B51-8B8004141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7077BF-489F-40E1-85E9-754649DD50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B71FCE-C5BE-4D4C-8269-8003566AD9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4CC950-3735-460F-84B2-BF50E7EFB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93E94-2F02-4D1E-B00D-533B98EA1760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DEB858-9C75-453E-9350-4A75292D8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CE87CF-FF49-4FA7-82A8-505E31629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CE044-8E49-43AF-9E58-3305198E1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065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D3BEB-99C0-4C0B-94D3-B764A6F07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31B489-B4AE-4983-9526-E33CB22F87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92AB21-B254-4E3D-A33A-95246A8797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B25DB6-ADB6-4E6E-BE03-5E59C0539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93E94-2F02-4D1E-B00D-533B98EA1760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9F6DD8-6968-450B-9A2E-CDCB91EA7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D33C5E-5530-4192-B2EB-5B797DB55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CE044-8E49-43AF-9E58-3305198E1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918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B3F497-8DC7-4AC2-BB77-87358F805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F7A524-BC3C-4FF3-902C-05DA046E72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0722BE-6CD7-46E1-AD24-4F0E82BB2E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893E94-2F02-4D1E-B00D-533B98EA1760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515902-CB64-4724-9D28-57B89BAA5C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492F0B-85B5-46F8-A15A-9A1BE8817D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BCE044-8E49-43AF-9E58-3305198E1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994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6F441-7E74-42C7-97E8-EEBC4B4189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37A023-247F-4D1C-A86D-8E9DD2E1F9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5705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73397DC-768F-4D00-9CDD-F08F0DAD4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918" y="101602"/>
            <a:ext cx="10353761" cy="1326321"/>
          </a:xfrm>
        </p:spPr>
        <p:txBody>
          <a:bodyPr/>
          <a:lstStyle/>
          <a:p>
            <a:r>
              <a:rPr lang="en-US" dirty="0"/>
              <a:t> Barriers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1349906-156A-497C-B050-3B001DA29F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3795" y="1155701"/>
            <a:ext cx="5106004" cy="463550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600" b="1" dirty="0">
                <a:solidFill>
                  <a:schemeClr val="bg1"/>
                </a:solidFill>
              </a:rPr>
              <a:t>External</a:t>
            </a:r>
          </a:p>
          <a:p>
            <a:r>
              <a:rPr lang="en-US" dirty="0">
                <a:solidFill>
                  <a:schemeClr val="bg1"/>
                </a:solidFill>
              </a:rPr>
              <a:t>Noise</a:t>
            </a:r>
          </a:p>
          <a:p>
            <a:r>
              <a:rPr lang="en-US" dirty="0">
                <a:solidFill>
                  <a:schemeClr val="bg1"/>
                </a:solidFill>
              </a:rPr>
              <a:t>Visual Distractions</a:t>
            </a:r>
          </a:p>
          <a:p>
            <a:r>
              <a:rPr lang="en-US" dirty="0">
                <a:solidFill>
                  <a:schemeClr val="bg1"/>
                </a:solidFill>
              </a:rPr>
              <a:t>Physical setting</a:t>
            </a:r>
          </a:p>
          <a:p>
            <a:r>
              <a:rPr lang="en-US" dirty="0">
                <a:solidFill>
                  <a:schemeClr val="bg1"/>
                </a:solidFill>
              </a:rPr>
              <a:t>Objects</a:t>
            </a:r>
          </a:p>
          <a:p>
            <a:r>
              <a:rPr lang="en-US" dirty="0">
                <a:solidFill>
                  <a:schemeClr val="bg1"/>
                </a:solidFill>
              </a:rPr>
              <a:t>The Speaker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E2ACFD-E1F9-44E1-A321-0BDDD1B331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3403" y="1155701"/>
            <a:ext cx="5094155" cy="463550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600" b="1" dirty="0">
                <a:solidFill>
                  <a:schemeClr val="bg1"/>
                </a:solidFill>
              </a:rPr>
              <a:t>Internal</a:t>
            </a:r>
          </a:p>
          <a:p>
            <a:r>
              <a:rPr lang="en-US" dirty="0">
                <a:solidFill>
                  <a:schemeClr val="bg1"/>
                </a:solidFill>
              </a:rPr>
              <a:t>Anxiety</a:t>
            </a:r>
          </a:p>
          <a:p>
            <a:r>
              <a:rPr lang="en-US" dirty="0">
                <a:solidFill>
                  <a:schemeClr val="bg1"/>
                </a:solidFill>
              </a:rPr>
              <a:t>Self-Centeredness</a:t>
            </a:r>
          </a:p>
          <a:p>
            <a:r>
              <a:rPr lang="en-US" dirty="0">
                <a:solidFill>
                  <a:schemeClr val="bg1"/>
                </a:solidFill>
              </a:rPr>
              <a:t>Close-minded</a:t>
            </a:r>
          </a:p>
          <a:p>
            <a:r>
              <a:rPr lang="en-US" dirty="0">
                <a:solidFill>
                  <a:schemeClr val="bg1"/>
                </a:solidFill>
              </a:rPr>
              <a:t>Mental laziness</a:t>
            </a:r>
          </a:p>
          <a:p>
            <a:r>
              <a:rPr lang="en-US" dirty="0">
                <a:solidFill>
                  <a:schemeClr val="bg1"/>
                </a:solidFill>
              </a:rPr>
              <a:t>Boredom</a:t>
            </a:r>
          </a:p>
          <a:p>
            <a:r>
              <a:rPr lang="en-US" dirty="0">
                <a:solidFill>
                  <a:schemeClr val="bg1"/>
                </a:solidFill>
              </a:rPr>
              <a:t>Sense of superiority</a:t>
            </a:r>
          </a:p>
          <a:p>
            <a:r>
              <a:rPr lang="en-US" dirty="0">
                <a:solidFill>
                  <a:schemeClr val="bg1"/>
                </a:solidFill>
              </a:rPr>
              <a:t>Cognitive Dissonance</a:t>
            </a:r>
          </a:p>
          <a:p>
            <a:r>
              <a:rPr lang="en-US" dirty="0">
                <a:solidFill>
                  <a:schemeClr val="bg1"/>
                </a:solidFill>
              </a:rPr>
              <a:t>Impatience</a:t>
            </a:r>
          </a:p>
          <a:p>
            <a:r>
              <a:rPr lang="en-US" dirty="0">
                <a:solidFill>
                  <a:schemeClr val="bg1"/>
                </a:solidFill>
              </a:rPr>
              <a:t>Emotional reaction</a:t>
            </a:r>
          </a:p>
        </p:txBody>
      </p:sp>
    </p:spTree>
    <p:extLst>
      <p:ext uri="{BB962C8B-B14F-4D97-AF65-F5344CB8AC3E}">
        <p14:creationId xmlns:p14="http://schemas.microsoft.com/office/powerpoint/2010/main" val="974221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FEA43A-83B6-4878-81DF-00123D2218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914650"/>
            <a:ext cx="10972800" cy="317341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 Use the Role Play in Handout:   Page 2 and 3</a:t>
            </a:r>
          </a:p>
          <a:p>
            <a:r>
              <a:rPr lang="en-US" dirty="0"/>
              <a:t>Pairs:  One person is speaker, one is the listener</a:t>
            </a:r>
          </a:p>
          <a:p>
            <a:r>
              <a:rPr lang="en-US" dirty="0"/>
              <a:t>Each of you take turns.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6B601C-3BD4-4102-93E3-EACBF5010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5419"/>
            <a:ext cx="10972800" cy="13620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Role Play</a:t>
            </a:r>
          </a:p>
        </p:txBody>
      </p:sp>
    </p:spTree>
    <p:extLst>
      <p:ext uri="{BB962C8B-B14F-4D97-AF65-F5344CB8AC3E}">
        <p14:creationId xmlns:p14="http://schemas.microsoft.com/office/powerpoint/2010/main" val="864860507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en placed on top of a signature line">
            <a:extLst>
              <a:ext uri="{FF2B5EF4-FFF2-40B4-BE49-F238E27FC236}">
                <a16:creationId xmlns:a16="http://schemas.microsoft.com/office/drawing/2014/main" id="{4A58E6DA-615D-7C9E-715A-B1D8846D31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55"/>
          <a:stretch/>
        </p:blipFill>
        <p:spPr>
          <a:xfrm>
            <a:off x="20" y="2030"/>
            <a:ext cx="12191980" cy="68559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7C4F4C-96D2-4441-A078-8CB3D97AA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9425"/>
            <a:ext cx="8363119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solidFill>
                  <a:schemeClr val="tx1"/>
                </a:solidFill>
              </a:rPr>
              <a:t>Survey Says??</a:t>
            </a:r>
          </a:p>
        </p:txBody>
      </p:sp>
    </p:spTree>
    <p:extLst>
      <p:ext uri="{BB962C8B-B14F-4D97-AF65-F5344CB8AC3E}">
        <p14:creationId xmlns:p14="http://schemas.microsoft.com/office/powerpoint/2010/main" val="3973277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3600" b="1" dirty="0">
                <a:solidFill>
                  <a:srgbClr val="482266"/>
                </a:solidFill>
                <a:effectLst/>
                <a:latin typeface="Trebuchet MS" pitchFamily="34" charset="0"/>
                <a:cs typeface="Verdana"/>
              </a:rPr>
              <a:t>Charting Your Results: Page 4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43763" y="2914650"/>
            <a:ext cx="4023795" cy="287655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dirty="0"/>
              <a:t>Shade each column up to your subtotal </a:t>
            </a:r>
            <a:r>
              <a:rPr lang="en-US" dirty="0">
                <a:solidFill>
                  <a:schemeClr val="bg1"/>
                </a:solidFill>
              </a:rPr>
              <a:t>s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Page 3core.</a:t>
            </a:r>
          </a:p>
        </p:txBody>
      </p:sp>
      <p:pic>
        <p:nvPicPr>
          <p:cNvPr id="4" name="Picture 3" descr="Diagram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3" r="-1" b="5405"/>
          <a:stretch/>
        </p:blipFill>
        <p:spPr>
          <a:xfrm>
            <a:off x="1124779" y="1800556"/>
            <a:ext cx="5506001" cy="43002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68511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499" y="390832"/>
            <a:ext cx="3233585" cy="8736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US" sz="20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Shade up to your total score on the scale.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576" y="219463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dirty="0"/>
              <a:t>Charting Your Results</a:t>
            </a:r>
            <a:br>
              <a:rPr lang="en-US" dirty="0"/>
            </a:br>
            <a:r>
              <a:rPr lang="en-US" dirty="0"/>
              <a:t>Page 5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5" y="2054297"/>
            <a:ext cx="11327549" cy="4276151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5160819" y="3673187"/>
            <a:ext cx="768927" cy="58720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9942944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5204"/>
            <a:ext cx="10972800" cy="3856468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Listening involves invisible and visible behaviors. </a:t>
            </a:r>
          </a:p>
        </p:txBody>
      </p:sp>
    </p:spTree>
    <p:extLst>
      <p:ext uri="{BB962C8B-B14F-4D97-AF65-F5344CB8AC3E}">
        <p14:creationId xmlns:p14="http://schemas.microsoft.com/office/powerpoint/2010/main" val="968151324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9" name="Freeform: Shape 8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7418AC-738B-45AB-B0DA-BF1A97442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Let’s Name them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7373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4A1A93-4380-429C-96A3-712908D0CA43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90500"/>
            <a:ext cx="11811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2536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066" y="1562101"/>
            <a:ext cx="6909868" cy="4525963"/>
          </a:xfrm>
          <a:prstGeom prst="rect">
            <a:avLst/>
          </a:prstGeom>
          <a:noFill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5419"/>
            <a:ext cx="10972800" cy="13620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cap="all"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</a:rPr>
              <a:t>The Listening Model</a:t>
            </a:r>
          </a:p>
        </p:txBody>
      </p:sp>
    </p:spTree>
    <p:extLst>
      <p:ext uri="{BB962C8B-B14F-4D97-AF65-F5344CB8AC3E}">
        <p14:creationId xmlns:p14="http://schemas.microsoft.com/office/powerpoint/2010/main" val="1579534975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DCC9BE0-B95B-433C-A8BC-A310FF2E4837}"/>
              </a:ext>
            </a:extLst>
          </p:cNvPr>
          <p:cNvSpPr txBox="1"/>
          <p:nvPr/>
        </p:nvSpPr>
        <p:spPr>
          <a:xfrm>
            <a:off x="609600" y="2124871"/>
            <a:ext cx="10972800" cy="68183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itchFamily="34" charset="0"/>
                <a:ea typeface="+mn-ea"/>
                <a:cs typeface="Trebuchet MS" pitchFamily="34" charset="0"/>
              </a:rPr>
              <a:t>Indicate the range for your score in each Dimension.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56919"/>
            <a:ext cx="10972800" cy="1362075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b="1" i="0" kern="1200" cap="none" dirty="0">
                <a:effectLst/>
                <a:latin typeface="Trebuchet MS" pitchFamily="34" charset="0"/>
                <a:ea typeface="+mj-ea"/>
                <a:cs typeface="Verdana"/>
              </a:rPr>
              <a:t>Score Ranges Page 6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972" y="2806702"/>
            <a:ext cx="8850056" cy="35178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17885428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5F864-166C-4C33-A2CB-79D379937D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5903" y="3399769"/>
            <a:ext cx="10640754" cy="775845"/>
          </a:xfrm>
        </p:spPr>
        <p:txBody>
          <a:bodyPr anchor="b">
            <a:noAutofit/>
          </a:bodyPr>
          <a:lstStyle/>
          <a:p>
            <a:r>
              <a:rPr lang="en-US" sz="6600" b="1" dirty="0">
                <a:solidFill>
                  <a:schemeClr val="bg1"/>
                </a:solidFill>
              </a:rPr>
              <a:t>Do I need to Listen Better?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F5841D-7FA6-4346-BCFA-30E4E4C92D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4121" y="4171528"/>
            <a:ext cx="9163757" cy="450447"/>
          </a:xfrm>
        </p:spPr>
        <p:txBody>
          <a:bodyPr anchor="ctr">
            <a:noAutofit/>
          </a:bodyPr>
          <a:lstStyle/>
          <a:p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941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CDDC49A-EA4B-4203-82AE-793BFFAEED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Page 7-9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454923B-3DEC-4A34-80C0-06FDEBFCC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your Scores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B3DD3E-B0C4-490F-BA54-3B4CFCD83FEF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Interpret your scores on the summary pages.  Take note of behaviors associated with your score. </a:t>
            </a:r>
          </a:p>
        </p:txBody>
      </p:sp>
    </p:spTree>
    <p:extLst>
      <p:ext uri="{BB962C8B-B14F-4D97-AF65-F5344CB8AC3E}">
        <p14:creationId xmlns:p14="http://schemas.microsoft.com/office/powerpoint/2010/main" val="1173305864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124871"/>
            <a:ext cx="10972800" cy="68183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What behaviors would help a listener succeed?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56919"/>
            <a:ext cx="10972800" cy="13620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Exploring Behaviors:</a:t>
            </a:r>
          </a:p>
        </p:txBody>
      </p:sp>
      <p:pic>
        <p:nvPicPr>
          <p:cNvPr id="7" name="Graphic 6" descr="Ear">
            <a:extLst>
              <a:ext uri="{FF2B5EF4-FFF2-40B4-BE49-F238E27FC236}">
                <a16:creationId xmlns:a16="http://schemas.microsoft.com/office/drawing/2014/main" id="{4CC5238B-34B5-7442-10D7-E2911B937C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37050" y="2806702"/>
            <a:ext cx="3517899" cy="351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1185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70377" y="1964938"/>
            <a:ext cx="2910747" cy="1095186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4400" b="1" dirty="0">
                <a:solidFill>
                  <a:srgbClr val="A495B9"/>
                </a:solidFill>
                <a:cs typeface="Verdana"/>
              </a:rPr>
              <a:t>125–175</a:t>
            </a:r>
            <a:r>
              <a:rPr lang="en-US" b="1" dirty="0">
                <a:solidFill>
                  <a:srgbClr val="A495B9"/>
                </a:solidFill>
                <a:latin typeface="Verdana"/>
                <a:cs typeface="Verdana"/>
              </a:rPr>
              <a:t> </a:t>
            </a:r>
            <a:br>
              <a:rPr lang="en-US" dirty="0"/>
            </a:br>
            <a:r>
              <a:rPr lang="en-US" dirty="0"/>
              <a:t>words/minute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5419"/>
            <a:ext cx="8686800" cy="1362075"/>
          </a:xfrm>
        </p:spPr>
        <p:txBody>
          <a:bodyPr>
            <a:normAutofit/>
          </a:bodyPr>
          <a:lstStyle/>
          <a:p>
            <a:r>
              <a:rPr lang="en-US" dirty="0"/>
              <a:t>Listening Rate vs. Speaking Rate</a:t>
            </a:r>
            <a:endParaRPr lang="en-US" spc="-100" dirty="0"/>
          </a:p>
        </p:txBody>
      </p:sp>
      <p:grpSp>
        <p:nvGrpSpPr>
          <p:cNvPr id="8" name="Group 7"/>
          <p:cNvGrpSpPr/>
          <p:nvPr/>
        </p:nvGrpSpPr>
        <p:grpSpPr>
          <a:xfrm>
            <a:off x="776046" y="2873829"/>
            <a:ext cx="9891954" cy="3984171"/>
            <a:chOff x="1894543" y="4301050"/>
            <a:chExt cx="6792257" cy="270792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3616" y="4301050"/>
              <a:ext cx="3913184" cy="270792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4543" y="4871106"/>
              <a:ext cx="3200399" cy="2137867"/>
            </a:xfrm>
            <a:prstGeom prst="rect">
              <a:avLst/>
            </a:prstGeom>
          </p:spPr>
        </p:pic>
      </p:grpSp>
      <p:sp>
        <p:nvSpPr>
          <p:cNvPr id="6" name="Content Placeholder 2"/>
          <p:cNvSpPr txBox="1">
            <a:spLocks/>
          </p:cNvSpPr>
          <p:nvPr/>
        </p:nvSpPr>
        <p:spPr>
          <a:xfrm>
            <a:off x="1792485" y="2056824"/>
            <a:ext cx="4518212" cy="1003300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/>
              <a:buNone/>
              <a:defRPr sz="3200" b="0" i="0" kern="1200">
                <a:solidFill>
                  <a:schemeClr val="tx1"/>
                </a:solidFill>
                <a:latin typeface="Georgia" pitchFamily="18" charset="0"/>
                <a:ea typeface="+mn-ea"/>
                <a:cs typeface="Georgia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A495B9"/>
                </a:solidFill>
                <a:effectLst/>
                <a:uLnTx/>
                <a:uFillTx/>
                <a:latin typeface="Trebuchet MS" pitchFamily="34" charset="0"/>
                <a:ea typeface="+mn-ea"/>
                <a:cs typeface="Verdana"/>
              </a:rPr>
              <a:t>450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</a:rPr>
              <a:t> 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</a:rPr>
              <a:t>words/minute </a:t>
            </a:r>
          </a:p>
        </p:txBody>
      </p:sp>
    </p:spTree>
    <p:extLst>
      <p:ext uri="{BB962C8B-B14F-4D97-AF65-F5344CB8AC3E}">
        <p14:creationId xmlns:p14="http://schemas.microsoft.com/office/powerpoint/2010/main" val="515732108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Magnifying glass and question mark">
            <a:extLst>
              <a:ext uri="{FF2B5EF4-FFF2-40B4-BE49-F238E27FC236}">
                <a16:creationId xmlns:a16="http://schemas.microsoft.com/office/drawing/2014/main" id="{517613E1-EFA9-F752-5242-9B413210DA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099" b="8573"/>
          <a:stretch/>
        </p:blipFill>
        <p:spPr>
          <a:xfrm>
            <a:off x="609600" y="1562101"/>
            <a:ext cx="10972800" cy="4525963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235F489-780D-4E80-8EA3-63FEBF115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dirty="0"/>
              <a:t>What can we do to stay focused?</a:t>
            </a:r>
          </a:p>
        </p:txBody>
      </p:sp>
    </p:spTree>
    <p:extLst>
      <p:ext uri="{BB962C8B-B14F-4D97-AF65-F5344CB8AC3E}">
        <p14:creationId xmlns:p14="http://schemas.microsoft.com/office/powerpoint/2010/main" val="3322353031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0442" y="2324104"/>
            <a:ext cx="2951018" cy="2192482"/>
          </a:xfrm>
        </p:spPr>
        <p:txBody>
          <a:bodyPr/>
          <a:lstStyle/>
          <a:p>
            <a:pPr lvl="0"/>
            <a:r>
              <a:rPr lang="en-US" dirty="0"/>
              <a:t>Prepare</a:t>
            </a:r>
          </a:p>
          <a:p>
            <a:pPr lvl="0"/>
            <a:r>
              <a:rPr lang="en-US" dirty="0"/>
              <a:t>Monitor</a:t>
            </a:r>
          </a:p>
          <a:p>
            <a:pPr lvl="0"/>
            <a:r>
              <a:rPr lang="en-US" dirty="0"/>
              <a:t>Correct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Staying Focused</a:t>
            </a:r>
          </a:p>
        </p:txBody>
      </p:sp>
      <p:pic>
        <p:nvPicPr>
          <p:cNvPr id="4" name="Picture 3" descr="13211960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081" y="1664617"/>
            <a:ext cx="5476175" cy="548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086703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Magnifying glass and question mark">
            <a:extLst>
              <a:ext uri="{FF2B5EF4-FFF2-40B4-BE49-F238E27FC236}">
                <a16:creationId xmlns:a16="http://schemas.microsoft.com/office/drawing/2014/main" id="{517613E1-EFA9-F752-5242-9B413210DA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099" b="8573"/>
          <a:stretch/>
        </p:blipFill>
        <p:spPr>
          <a:xfrm>
            <a:off x="609600" y="1562101"/>
            <a:ext cx="10972800" cy="4525963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235F489-780D-4E80-8EA3-63FEBF115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dirty="0"/>
              <a:t>What can we do to Capture the Message?</a:t>
            </a:r>
          </a:p>
        </p:txBody>
      </p:sp>
    </p:spTree>
    <p:extLst>
      <p:ext uri="{BB962C8B-B14F-4D97-AF65-F5344CB8AC3E}">
        <p14:creationId xmlns:p14="http://schemas.microsoft.com/office/powerpoint/2010/main" val="3815951312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39"/>
          <a:stretch/>
        </p:blipFill>
        <p:spPr>
          <a:xfrm rot="20759996">
            <a:off x="7093810" y="944830"/>
            <a:ext cx="3760126" cy="554063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1239" y="2415136"/>
            <a:ext cx="4738255" cy="2885209"/>
          </a:xfrm>
        </p:spPr>
        <p:txBody>
          <a:bodyPr/>
          <a:lstStyle/>
          <a:p>
            <a:pPr lvl="0"/>
            <a:r>
              <a:rPr lang="en-US" dirty="0"/>
              <a:t>Be open-minded</a:t>
            </a:r>
          </a:p>
          <a:p>
            <a:pPr lvl="0"/>
            <a:r>
              <a:rPr lang="en-US" dirty="0"/>
              <a:t>Think</a:t>
            </a:r>
          </a:p>
          <a:p>
            <a:pPr lvl="0"/>
            <a:r>
              <a:rPr lang="en-US" dirty="0"/>
              <a:t>Clarify</a:t>
            </a:r>
          </a:p>
          <a:p>
            <a:pPr lvl="0"/>
            <a:r>
              <a:rPr lang="en-US" dirty="0"/>
              <a:t>Confirm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Capturing the Message </a:t>
            </a:r>
          </a:p>
        </p:txBody>
      </p:sp>
    </p:spTree>
    <p:extLst>
      <p:ext uri="{BB962C8B-B14F-4D97-AF65-F5344CB8AC3E}">
        <p14:creationId xmlns:p14="http://schemas.microsoft.com/office/powerpoint/2010/main" val="242190374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Magnifying glass and question mark">
            <a:extLst>
              <a:ext uri="{FF2B5EF4-FFF2-40B4-BE49-F238E27FC236}">
                <a16:creationId xmlns:a16="http://schemas.microsoft.com/office/drawing/2014/main" id="{517613E1-EFA9-F752-5242-9B413210DA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099" b="8573"/>
          <a:stretch/>
        </p:blipFill>
        <p:spPr>
          <a:xfrm>
            <a:off x="609600" y="1562101"/>
            <a:ext cx="10972800" cy="4525963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235F489-780D-4E80-8EA3-63FEBF115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dirty="0"/>
              <a:t>What can we do to Help the Speaker?</a:t>
            </a:r>
          </a:p>
        </p:txBody>
      </p:sp>
    </p:spTree>
    <p:extLst>
      <p:ext uri="{BB962C8B-B14F-4D97-AF65-F5344CB8AC3E}">
        <p14:creationId xmlns:p14="http://schemas.microsoft.com/office/powerpoint/2010/main" val="2163661284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8246" y="3169666"/>
            <a:ext cx="2331148" cy="2667000"/>
          </a:xfrm>
        </p:spPr>
        <p:txBody>
          <a:bodyPr/>
          <a:lstStyle/>
          <a:p>
            <a:pPr>
              <a:spcAft>
                <a:spcPts val="800"/>
              </a:spcAft>
            </a:pPr>
            <a:r>
              <a:rPr lang="en-US" dirty="0"/>
              <a:t>Screen</a:t>
            </a:r>
          </a:p>
          <a:p>
            <a:pPr>
              <a:spcAft>
                <a:spcPts val="800"/>
              </a:spcAft>
            </a:pPr>
            <a:r>
              <a:rPr lang="en-US" dirty="0"/>
              <a:t>Refrain</a:t>
            </a:r>
          </a:p>
          <a:p>
            <a:pPr>
              <a:spcAft>
                <a:spcPts val="800"/>
              </a:spcAft>
            </a:pPr>
            <a:r>
              <a:rPr lang="en-US" dirty="0"/>
              <a:t>Respond</a:t>
            </a:r>
          </a:p>
          <a:p>
            <a:pPr>
              <a:spcAft>
                <a:spcPts val="800"/>
              </a:spcAft>
            </a:pPr>
            <a:r>
              <a:rPr lang="en-US" dirty="0"/>
              <a:t>Assist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Helping the Speaker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075" y="1639217"/>
            <a:ext cx="5031798" cy="503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256393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009900" y="2450904"/>
            <a:ext cx="6172200" cy="2638425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dirty="0"/>
              <a:t>Groups of 4</a:t>
            </a:r>
          </a:p>
          <a:p>
            <a:pPr lvl="0"/>
            <a:r>
              <a:rPr lang="en-US" dirty="0"/>
              <a:t>Review the scenario and respond to the questions.  </a:t>
            </a:r>
          </a:p>
          <a:p>
            <a:pPr lvl="0"/>
            <a:endParaRPr lang="en-US" dirty="0"/>
          </a:p>
          <a:p>
            <a:pPr marL="0" lvl="0" indent="0">
              <a:buNone/>
            </a:pPr>
            <a:r>
              <a:rPr lang="en-US" dirty="0"/>
              <a:t>7 minutes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rebuchet MS" pitchFamily="34" charset="0"/>
              </a:rPr>
              <a:t>Nightmare Meeting Page 10</a:t>
            </a:r>
          </a:p>
        </p:txBody>
      </p:sp>
    </p:spTree>
    <p:extLst>
      <p:ext uri="{BB962C8B-B14F-4D97-AF65-F5344CB8AC3E}">
        <p14:creationId xmlns:p14="http://schemas.microsoft.com/office/powerpoint/2010/main" val="268350195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2D238-DB9A-4DD8-BE6E-4564EA53E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dirty="0"/>
              <a:t>Learning 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87B0D-1C04-4B93-8FBE-8D9AB08AA0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en-US" sz="2000" dirty="0"/>
              <a:t>Understanding what it means to listen</a:t>
            </a:r>
          </a:p>
          <a:p>
            <a:r>
              <a:rPr lang="en-US" sz="2000" dirty="0"/>
              <a:t>Why is listening important</a:t>
            </a:r>
          </a:p>
          <a:p>
            <a:r>
              <a:rPr lang="en-US" sz="2000" dirty="0"/>
              <a:t>Recognize and overcome barriers to effective listening</a:t>
            </a:r>
          </a:p>
          <a:p>
            <a:r>
              <a:rPr lang="en-US" sz="2000" dirty="0"/>
              <a:t>Identify and practice behaviors that promote effective listening. </a:t>
            </a:r>
          </a:p>
        </p:txBody>
      </p:sp>
      <p:pic>
        <p:nvPicPr>
          <p:cNvPr id="11" name="Picture 10" descr="Person with idea concept">
            <a:extLst>
              <a:ext uri="{FF2B5EF4-FFF2-40B4-BE49-F238E27FC236}">
                <a16:creationId xmlns:a16="http://schemas.microsoft.com/office/drawing/2014/main" id="{3ED0F2CB-185B-DFD5-BFAE-580F9B1DE0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72" r="23209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28AD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83553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009900" y="2450904"/>
            <a:ext cx="6172200" cy="2638425"/>
          </a:xfrm>
        </p:spPr>
        <p:txBody>
          <a:bodyPr/>
          <a:lstStyle/>
          <a:p>
            <a:pPr lvl="0"/>
            <a:r>
              <a:rPr lang="en-US" dirty="0"/>
              <a:t>What barriers are present?</a:t>
            </a:r>
          </a:p>
          <a:p>
            <a:pPr lvl="0"/>
            <a:r>
              <a:rPr lang="en-US" dirty="0"/>
              <a:t>How could you remove them?</a:t>
            </a:r>
          </a:p>
          <a:p>
            <a:pPr lvl="0"/>
            <a:r>
              <a:rPr lang="en-US" dirty="0"/>
              <a:t>What techniques could help the listeners?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rebuchet MS" pitchFamily="34" charset="0"/>
              </a:rPr>
              <a:t>Nightmare Meeting</a:t>
            </a:r>
          </a:p>
        </p:txBody>
      </p:sp>
    </p:spTree>
    <p:extLst>
      <p:ext uri="{BB962C8B-B14F-4D97-AF65-F5344CB8AC3E}">
        <p14:creationId xmlns:p14="http://schemas.microsoft.com/office/powerpoint/2010/main" val="2840738014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Create a plan to put what you’ve learned </a:t>
            </a:r>
            <a:br>
              <a:rPr lang="en-US" dirty="0"/>
            </a:br>
            <a:r>
              <a:rPr lang="en-US" dirty="0"/>
              <a:t>into practice.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 Planning  Page 11</a:t>
            </a:r>
          </a:p>
        </p:txBody>
      </p:sp>
    </p:spTree>
    <p:extLst>
      <p:ext uri="{BB962C8B-B14F-4D97-AF65-F5344CB8AC3E}">
        <p14:creationId xmlns:p14="http://schemas.microsoft.com/office/powerpoint/2010/main" val="1839633662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81201" y="-14839"/>
            <a:ext cx="2578705" cy="507831"/>
          </a:xfrm>
          <a:prstGeom prst="rect">
            <a:avLst/>
          </a:prstGeom>
          <a:solidFill>
            <a:srgbClr val="440450"/>
          </a:solidFill>
          <a:ln>
            <a:noFill/>
          </a:ln>
          <a:effectLst>
            <a:outerShdw blurRad="40000" dist="50800" dir="3300000" rotWithShape="0">
              <a:schemeClr val="accent4">
                <a:lumMod val="50000"/>
                <a:alpha val="35000"/>
              </a:scheme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itchFamily="34" charset="0"/>
              <a:ea typeface="+mn-ea"/>
              <a:cs typeface="Verdana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itchFamily="34" charset="0"/>
                <a:ea typeface="+mn-ea"/>
                <a:cs typeface="Verdana"/>
              </a:rPr>
              <a:t>Key Learning Points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6331" y="1455606"/>
            <a:ext cx="5673915" cy="559523"/>
          </a:xfrm>
          <a:prstGeom prst="rect">
            <a:avLst/>
          </a:prstGeom>
          <a:noFill/>
          <a:effectLst>
            <a:glow>
              <a:schemeClr val="accent1"/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94" b="27214"/>
          <a:stretch/>
        </p:blipFill>
        <p:spPr>
          <a:xfrm>
            <a:off x="2485901" y="1925350"/>
            <a:ext cx="7255239" cy="487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28615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6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678" y="2973009"/>
            <a:ext cx="6882384" cy="1365504"/>
          </a:xfrm>
          <a:prstGeom prst="rect">
            <a:avLst/>
          </a:prstGeom>
          <a:solidFill>
            <a:srgbClr val="7030A0"/>
          </a:solidFill>
        </p:spPr>
      </p:pic>
      <p:sp>
        <p:nvSpPr>
          <p:cNvPr id="5" name="TextBox 4"/>
          <p:cNvSpPr txBox="1"/>
          <p:nvPr/>
        </p:nvSpPr>
        <p:spPr>
          <a:xfrm>
            <a:off x="1981201" y="-14839"/>
            <a:ext cx="2578705" cy="507831"/>
          </a:xfrm>
          <a:prstGeom prst="rect">
            <a:avLst/>
          </a:prstGeom>
          <a:solidFill>
            <a:srgbClr val="440450"/>
          </a:solidFill>
          <a:ln>
            <a:noFill/>
          </a:ln>
          <a:effectLst>
            <a:outerShdw blurRad="40000" dist="50800" dir="3300000" rotWithShape="0">
              <a:schemeClr val="accent4">
                <a:lumMod val="50000"/>
                <a:alpha val="35000"/>
              </a:scheme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itchFamily="34" charset="0"/>
              <a:ea typeface="+mn-ea"/>
              <a:cs typeface="Verdana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itchFamily="34" charset="0"/>
                <a:ea typeface="+mn-ea"/>
                <a:cs typeface="Verdana"/>
              </a:rPr>
              <a:t>Key Learning Points</a:t>
            </a:r>
          </a:p>
        </p:txBody>
      </p:sp>
    </p:spTree>
    <p:extLst>
      <p:ext uri="{BB962C8B-B14F-4D97-AF65-F5344CB8AC3E}">
        <p14:creationId xmlns:p14="http://schemas.microsoft.com/office/powerpoint/2010/main" val="469404447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A3363022-C969-41E9-8EB2-E4C94908C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1695" cy="6852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D1AD6B3-BE88-4CEB-BA17-790657CC4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9DC1A1-A2E4-460E-9463-1A5F93226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662" y="4267832"/>
            <a:ext cx="4805996" cy="12971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Listening Better</a:t>
            </a:r>
          </a:p>
        </p:txBody>
      </p:sp>
      <p:pic>
        <p:nvPicPr>
          <p:cNvPr id="16" name="Graphic 15" descr="Communications">
            <a:extLst>
              <a:ext uri="{FF2B5EF4-FFF2-40B4-BE49-F238E27FC236}">
                <a16:creationId xmlns:a16="http://schemas.microsoft.com/office/drawing/2014/main" id="{06E3F871-97B9-7C4F-BAA6-4786D17DA5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0470" y="1815320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89D1390B-7E13-4B4F-9CB2-39106341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53" y="-5977"/>
            <a:ext cx="6238675" cy="6863979"/>
            <a:chOff x="305" y="-5977"/>
            <a:chExt cx="6238675" cy="6863979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E720206-AA49-4786-A932-A2650DE09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72F6EE6-EDE9-45A5-8F6D-02B9B7CB2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093DC50-3BD7-46B1-A300-CD207E152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-5977"/>
              <a:ext cx="6238675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6645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5000" dirty="0">
                <a:solidFill>
                  <a:schemeClr val="bg1"/>
                </a:solidFill>
              </a:rPr>
              <a:t>50%</a:t>
            </a:r>
          </a:p>
        </p:txBody>
      </p:sp>
    </p:spTree>
    <p:extLst>
      <p:ext uri="{BB962C8B-B14F-4D97-AF65-F5344CB8AC3E}">
        <p14:creationId xmlns:p14="http://schemas.microsoft.com/office/powerpoint/2010/main" val="268662204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ABA12-3C85-4D86-9424-9BC340F9E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5781" y="1122363"/>
            <a:ext cx="5896391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cap="all" dirty="0">
                <a:solidFill>
                  <a:schemeClr val="bg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cs typeface="+mj-cs"/>
              </a:rPr>
              <a:t>Listening Vs Hearing</a:t>
            </a:r>
          </a:p>
        </p:txBody>
      </p:sp>
      <p:pic>
        <p:nvPicPr>
          <p:cNvPr id="13" name="Graphic 12" descr="Headphones">
            <a:extLst>
              <a:ext uri="{FF2B5EF4-FFF2-40B4-BE49-F238E27FC236}">
                <a16:creationId xmlns:a16="http://schemas.microsoft.com/office/drawing/2014/main" id="{F60F0F7E-F795-6971-F099-7E9B5F6BE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78736" y="1488697"/>
            <a:ext cx="3402767" cy="3402767"/>
          </a:xfrm>
          <a:prstGeom prst="rect">
            <a:avLst/>
          </a:prstGeom>
          <a:ln w="190500" cap="sq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</p:pic>
    </p:spTree>
    <p:extLst>
      <p:ext uri="{BB962C8B-B14F-4D97-AF65-F5344CB8AC3E}">
        <p14:creationId xmlns:p14="http://schemas.microsoft.com/office/powerpoint/2010/main" val="9416593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3797" y="609602"/>
            <a:ext cx="10353761" cy="1326321"/>
          </a:xfrm>
        </p:spPr>
        <p:txBody>
          <a:bodyPr vert="horz" lIns="91440" tIns="45720" rIns="91440" bIns="45720" rtlCol="0" anchorCtr="0">
            <a:normAutofit/>
          </a:bodyPr>
          <a:lstStyle/>
          <a:p>
            <a:r>
              <a:rPr lang="en-US" b="0" i="0" kern="1200" cap="all" dirty="0"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Franklin Gothic No.2"/>
                <a:ea typeface="+mj-ea"/>
                <a:cs typeface="Franklin Gothic No.2"/>
              </a:rPr>
              <a:t>Effective Listening</a:t>
            </a:r>
          </a:p>
        </p:txBody>
      </p:sp>
      <p:pic>
        <p:nvPicPr>
          <p:cNvPr id="9" name="Picture 8" descr="76664440 mod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9" r="778" b="-1"/>
          <a:stretch/>
        </p:blipFill>
        <p:spPr>
          <a:xfrm>
            <a:off x="913795" y="2088321"/>
            <a:ext cx="3955385" cy="3702881"/>
          </a:xfrm>
          <a:prstGeom prst="rect">
            <a:avLst/>
          </a:prstGeom>
          <a:noFill/>
          <a:ln w="190500" cap="sq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4869180" y="2720340"/>
            <a:ext cx="7018020" cy="3070862"/>
          </a:xfr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/>
              <a:buChar char="•"/>
              <a:defRPr sz="3200" b="0" i="0" kern="1200" baseline="0">
                <a:solidFill>
                  <a:schemeClr val="tx1"/>
                </a:solidFill>
                <a:latin typeface="Georgia" pitchFamily="18" charset="0"/>
                <a:ea typeface="+mn-ea"/>
                <a:cs typeface="Calisto M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“Occurs when there is a high degree of correspondence between the sender’s original message and the listener’s 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re-creation of that message.”</a:t>
            </a:r>
          </a:p>
        </p:txBody>
      </p:sp>
    </p:spTree>
    <p:extLst>
      <p:ext uri="{BB962C8B-B14F-4D97-AF65-F5344CB8AC3E}">
        <p14:creationId xmlns:p14="http://schemas.microsoft.com/office/powerpoint/2010/main" val="2739998761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ck and white finish line">
            <a:extLst>
              <a:ext uri="{FF2B5EF4-FFF2-40B4-BE49-F238E27FC236}">
                <a16:creationId xmlns:a16="http://schemas.microsoft.com/office/drawing/2014/main" id="{0F7BB884-2120-2CEE-C0FE-9840BCBC65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87" r="3617" b="3"/>
          <a:stretch/>
        </p:blipFill>
        <p:spPr>
          <a:xfrm>
            <a:off x="2975509" y="1562103"/>
            <a:ext cx="6240982" cy="4525963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44C3FD-0FD6-4706-859E-55AB6729A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5421"/>
            <a:ext cx="10972800" cy="13620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Roadblocks to Listening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1C7EA2-2DBF-444F-B4B2-1062F3E56A31}"/>
              </a:ext>
            </a:extLst>
          </p:cNvPr>
          <p:cNvSpPr txBox="1"/>
          <p:nvPr/>
        </p:nvSpPr>
        <p:spPr>
          <a:xfrm>
            <a:off x="3361135" y="1958459"/>
            <a:ext cx="16966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 Internal and External Barriers</a:t>
            </a:r>
          </a:p>
        </p:txBody>
      </p:sp>
    </p:spTree>
    <p:extLst>
      <p:ext uri="{BB962C8B-B14F-4D97-AF65-F5344CB8AC3E}">
        <p14:creationId xmlns:p14="http://schemas.microsoft.com/office/powerpoint/2010/main" val="3787783981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4A1A93-4380-429C-96A3-712908D0CA43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90500"/>
            <a:ext cx="11811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5236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c9918833-17f6-4d21-83e8-1bc62f5cdd4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c9918833-17f6-4d21-83e8-1bc62f5cdd4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849</Words>
  <Application>Microsoft Office PowerPoint</Application>
  <PresentationFormat>Widescreen</PresentationFormat>
  <Paragraphs>138</Paragraphs>
  <Slides>33</Slides>
  <Notes>15</Notes>
  <HiddenSlides>2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Calibri</vt:lpstr>
      <vt:lpstr>Calibri Light</vt:lpstr>
      <vt:lpstr>Franklin Gothic No.2</vt:lpstr>
      <vt:lpstr>Trebuchet MS</vt:lpstr>
      <vt:lpstr>Verdana</vt:lpstr>
      <vt:lpstr>Office Theme</vt:lpstr>
      <vt:lpstr>PowerPoint Presentation</vt:lpstr>
      <vt:lpstr>Do I need to Listen Better?</vt:lpstr>
      <vt:lpstr>Learning Outcomes</vt:lpstr>
      <vt:lpstr>Listening Better</vt:lpstr>
      <vt:lpstr>50%</vt:lpstr>
      <vt:lpstr>Listening Vs Hearing</vt:lpstr>
      <vt:lpstr>Effective Listening</vt:lpstr>
      <vt:lpstr>Roadblocks to Listening</vt:lpstr>
      <vt:lpstr>PowerPoint Presentation</vt:lpstr>
      <vt:lpstr> Barriers</vt:lpstr>
      <vt:lpstr>Role Play</vt:lpstr>
      <vt:lpstr>Survey Says??</vt:lpstr>
      <vt:lpstr>Charting Your Results: Page 4 </vt:lpstr>
      <vt:lpstr>Charting Your Results Page 5</vt:lpstr>
      <vt:lpstr>Listening involves invisible and visible behaviors. </vt:lpstr>
      <vt:lpstr>Let’s Name them</vt:lpstr>
      <vt:lpstr>PowerPoint Presentation</vt:lpstr>
      <vt:lpstr>The Listening Model</vt:lpstr>
      <vt:lpstr>Score Ranges Page 6 </vt:lpstr>
      <vt:lpstr>Review your Scores</vt:lpstr>
      <vt:lpstr>Exploring Behaviors:</vt:lpstr>
      <vt:lpstr>Listening Rate vs. Speaking Rate</vt:lpstr>
      <vt:lpstr>What can we do to stay focused?</vt:lpstr>
      <vt:lpstr>Staying Focused</vt:lpstr>
      <vt:lpstr>What can we do to Capture the Message?</vt:lpstr>
      <vt:lpstr>Capturing the Message </vt:lpstr>
      <vt:lpstr>What can we do to Help the Speaker?</vt:lpstr>
      <vt:lpstr>Helping the Speaker </vt:lpstr>
      <vt:lpstr>Nightmare Meeting Page 10</vt:lpstr>
      <vt:lpstr>Nightmare Meeting</vt:lpstr>
      <vt:lpstr>Development Planning  Page 11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Sharon Justice</dc:creator>
  <cp:lastModifiedBy>Sharon Justice</cp:lastModifiedBy>
  <cp:revision>1</cp:revision>
  <dcterms:created xsi:type="dcterms:W3CDTF">2022-12-07T21:04:16Z</dcterms:created>
  <dcterms:modified xsi:type="dcterms:W3CDTF">2022-12-07T21:05:28Z</dcterms:modified>
</cp:coreProperties>
</file>