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741" r:id="rId3"/>
    <p:sldId id="2766" r:id="rId4"/>
    <p:sldId id="2767" r:id="rId5"/>
    <p:sldId id="2768" r:id="rId6"/>
    <p:sldId id="2769" r:id="rId7"/>
    <p:sldId id="2778" r:id="rId8"/>
    <p:sldId id="2771" r:id="rId9"/>
    <p:sldId id="2770" r:id="rId10"/>
    <p:sldId id="2773" r:id="rId11"/>
    <p:sldId id="2772" r:id="rId12"/>
    <p:sldId id="2777" r:id="rId13"/>
    <p:sldId id="2774" r:id="rId14"/>
    <p:sldId id="2775" r:id="rId15"/>
    <p:sldId id="2776" r:id="rId16"/>
  </p:sldIdLst>
  <p:sldSz cx="9144000" cy="6858000" type="screen4x3"/>
  <p:notesSz cx="7023100" cy="9309100"/>
  <p:embeddedFontLst>
    <p:embeddedFont>
      <p:font typeface="Amasis MT Pro Black" panose="02040A04050005020304" pitchFamily="18" charset="0"/>
      <p:bold r:id="rId18"/>
      <p:boldItalic r:id="rId19"/>
    </p:embeddedFon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3" roundtripDataSignature="AMtx7mh+mwQiaobU59NIgyN0K6lXQ9rr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9A344A-48B8-42A1-85F0-DAE1FA5EEFAF}">
  <a:tblStyle styleId="{F39A344A-48B8-42A1-85F0-DAE1FA5EEFA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59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308"/>
    </p:cViewPr>
  </p:sorterViewPr>
  <p:notesViewPr>
    <p:cSldViewPr snapToGrid="0">
      <p:cViewPr varScale="1">
        <p:scale>
          <a:sx n="84" d="100"/>
          <a:sy n="84" d="100"/>
        </p:scale>
        <p:origin x="867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73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7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/>
              <a:t>$100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718-4125-9123-0C8E5D7A0C7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718-4125-9123-0C8E5D7A0C7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CA156F17-EF0B-4B30-9CD7-162014A77244}" type="VALUE">
                      <a:rPr lang="en-US" sz="240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718-4125-9123-0C8E5D7A0C7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CFCE716-CED0-44B7-A7A6-C3245A381761}" type="VALUE">
                      <a:rPr lang="en-US" sz="2400" baseline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718-4125-9123-0C8E5D7A0C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You</c:v>
                </c:pt>
                <c:pt idx="1">
                  <c:v>Partner</c:v>
                </c:pt>
              </c:strCache>
            </c:strRef>
          </c:cat>
          <c:val>
            <c:numRef>
              <c:f>Sheet1!$B$2:$B$3</c:f>
              <c:numCache>
                <c:formatCode>_("$"* #,##0_);_("$"* \(#,##0\);_("$"* "-"??_);_(@_)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18-4125-9123-0C8E5D7A0C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/>
              <a:t>$120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376-4E40-B377-AC12A9774BF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376-4E40-B377-AC12A9774BF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CA156F17-EF0B-4B30-9CD7-162014A77244}" type="VALUE">
                      <a:rPr lang="en-US" sz="240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376-4E40-B377-AC12A9774BF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CFCE716-CED0-44B7-A7A6-C3245A381761}" type="VALUE">
                      <a:rPr lang="en-US" sz="2400" baseline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376-4E40-B377-AC12A9774B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You</c:v>
                </c:pt>
                <c:pt idx="1">
                  <c:v>Partner</c:v>
                </c:pt>
              </c:strCache>
            </c:strRef>
          </c:cat>
          <c:val>
            <c:numRef>
              <c:f>Sheet1!$B$2:$B$3</c:f>
              <c:numCache>
                <c:formatCode>_("$"* #,##0_);_("$"* \(#,##0\);_("$"* "-"??_);_(@_)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76-4E40-B377-AC12A9774B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43237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8275" y="0"/>
            <a:ext cx="3043237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84275" y="698500"/>
            <a:ext cx="4654550" cy="34909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21187"/>
            <a:ext cx="5619750" cy="418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42375"/>
            <a:ext cx="3043237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8275" y="8842375"/>
            <a:ext cx="3043237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1:notes"/>
          <p:cNvSpPr txBox="1">
            <a:spLocks noGrp="1"/>
          </p:cNvSpPr>
          <p:nvPr>
            <p:ph type="body" idx="1"/>
          </p:nvPr>
        </p:nvSpPr>
        <p:spPr>
          <a:xfrm>
            <a:off x="701675" y="4421187"/>
            <a:ext cx="5619750" cy="4189412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8"/>
          <p:cNvSpPr txBox="1">
            <a:spLocks noGrp="1"/>
          </p:cNvSpPr>
          <p:nvPr>
            <p:ph type="title"/>
          </p:nvPr>
        </p:nvSpPr>
        <p:spPr>
          <a:xfrm>
            <a:off x="457200" y="900112"/>
            <a:ext cx="8229600" cy="1068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8"/>
          <p:cNvSpPr txBox="1">
            <a:spLocks noGrp="1"/>
          </p:cNvSpPr>
          <p:nvPr>
            <p:ph type="body" idx="1"/>
          </p:nvPr>
        </p:nvSpPr>
        <p:spPr>
          <a:xfrm>
            <a:off x="457200" y="3022600"/>
            <a:ext cx="8229600" cy="3103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1"/>
          <p:cNvSpPr txBox="1">
            <a:spLocks noGrp="1"/>
          </p:cNvSpPr>
          <p:nvPr>
            <p:ph type="title"/>
          </p:nvPr>
        </p:nvSpPr>
        <p:spPr>
          <a:xfrm>
            <a:off x="457200" y="900112"/>
            <a:ext cx="8229600" cy="1068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body" idx="1"/>
          </p:nvPr>
        </p:nvSpPr>
        <p:spPr>
          <a:xfrm rot="5400000">
            <a:off x="3020219" y="459581"/>
            <a:ext cx="31035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3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8" name="Google Shape;48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" name="Google Shape;54;p3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" name="Google Shape;55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4"/>
          <p:cNvSpPr txBox="1">
            <a:spLocks noGrp="1"/>
          </p:cNvSpPr>
          <p:nvPr>
            <p:ph type="title"/>
          </p:nvPr>
        </p:nvSpPr>
        <p:spPr>
          <a:xfrm>
            <a:off x="457200" y="900112"/>
            <a:ext cx="8229600" cy="1068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5"/>
          <p:cNvSpPr txBox="1">
            <a:spLocks noGrp="1"/>
          </p:cNvSpPr>
          <p:nvPr>
            <p:ph type="title"/>
          </p:nvPr>
        </p:nvSpPr>
        <p:spPr>
          <a:xfrm>
            <a:off x="457200" y="900112"/>
            <a:ext cx="8229600" cy="1068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6" name="Google Shape;66;p3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7" name="Google Shape;67;p3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8" name="Google Shape;68;p3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9" name="Google Shape;69;p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>
            <a:spLocks noGrp="1"/>
          </p:cNvSpPr>
          <p:nvPr>
            <p:ph type="title"/>
          </p:nvPr>
        </p:nvSpPr>
        <p:spPr>
          <a:xfrm>
            <a:off x="457200" y="900112"/>
            <a:ext cx="8229600" cy="1068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6"/>
          <p:cNvSpPr txBox="1">
            <a:spLocks noGrp="1"/>
          </p:cNvSpPr>
          <p:nvPr>
            <p:ph type="body" idx="1"/>
          </p:nvPr>
        </p:nvSpPr>
        <p:spPr>
          <a:xfrm>
            <a:off x="457200" y="3022600"/>
            <a:ext cx="8229600" cy="3103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Google Shape;15;p26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1"/>
          <p:cNvSpPr txBox="1">
            <a:spLocks noGrp="1"/>
          </p:cNvSpPr>
          <p:nvPr>
            <p:ph type="ctrTitle"/>
          </p:nvPr>
        </p:nvSpPr>
        <p:spPr>
          <a:xfrm>
            <a:off x="685800" y="1612900"/>
            <a:ext cx="7772400" cy="19875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br>
              <a:rPr lang="en-US" sz="2800" b="1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dirty="0">
                <a:solidFill>
                  <a:schemeClr val="lt1"/>
                </a:solidFill>
              </a:rPr>
            </a:br>
            <a:r>
              <a:rPr lang="en-US" sz="4000" dirty="0">
                <a:solidFill>
                  <a:schemeClr val="lt1"/>
                </a:solidFill>
                <a:latin typeface="Amasis MT Pro Black" panose="020B0604020202020204" pitchFamily="18" charset="0"/>
                <a:cs typeface="Aldhabi" panose="020B0604020202020204" pitchFamily="2" charset="-78"/>
              </a:rPr>
              <a:t>Negotiation Basics</a:t>
            </a:r>
            <a:br>
              <a:rPr lang="en-US" sz="2800" b="1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1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dirty="0"/>
          </a:p>
        </p:txBody>
      </p:sp>
      <p:sp>
        <p:nvSpPr>
          <p:cNvPr id="400" name="Google Shape;400;p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Blake Brown, PhD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>
                <a:solidFill>
                  <a:schemeClr val="dk1"/>
                </a:solidFill>
              </a:rPr>
              <a:t>Hugh C Kiger Professor Emeritus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NC State University</a:t>
            </a:r>
            <a:endParaRPr dirty="0"/>
          </a:p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 sz="2400" b="0" i="0" u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DBA7-12F6-1327-D946-70434B37A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0112"/>
            <a:ext cx="8229600" cy="4420750"/>
          </a:xfrm>
        </p:spPr>
        <p:txBody>
          <a:bodyPr/>
          <a:lstStyle/>
          <a:p>
            <a:r>
              <a:rPr lang="en-US" dirty="0"/>
              <a:t>But be careful how you frame your questions and especially your offers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Put questions and offers in a positive light rather than negative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Is compromise positive or negative?</a:t>
            </a:r>
          </a:p>
        </p:txBody>
      </p:sp>
    </p:spTree>
    <p:extLst>
      <p:ext uri="{BB962C8B-B14F-4D97-AF65-F5344CB8AC3E}">
        <p14:creationId xmlns:p14="http://schemas.microsoft.com/office/powerpoint/2010/main" val="1598681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0F01D-078C-DCA5-1DCF-144533376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2326"/>
            <a:ext cx="8229600" cy="1068387"/>
          </a:xfrm>
        </p:spPr>
        <p:txBody>
          <a:bodyPr/>
          <a:lstStyle/>
          <a:p>
            <a:r>
              <a:rPr lang="en-US" dirty="0"/>
              <a:t>Rules of Engagement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9B2CA-F93E-D087-82AE-6AE154B79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77580"/>
            <a:ext cx="8229600" cy="4134944"/>
          </a:xfrm>
        </p:spPr>
        <p:txBody>
          <a:bodyPr/>
          <a:lstStyle/>
          <a:p>
            <a:r>
              <a:rPr lang="en-US" dirty="0"/>
              <a:t>Reciprocity</a:t>
            </a:r>
          </a:p>
          <a:p>
            <a:pPr lvl="1"/>
            <a:r>
              <a:rPr lang="en-US" dirty="0"/>
              <a:t>Give them the freedom to ask the same questions as yourself</a:t>
            </a:r>
          </a:p>
          <a:p>
            <a:r>
              <a:rPr lang="en-US" dirty="0"/>
              <a:t>Check all your assumptions</a:t>
            </a:r>
          </a:p>
          <a:p>
            <a:pPr lvl="1"/>
            <a:r>
              <a:rPr lang="en-US" dirty="0"/>
              <a:t>Have you exhausted all the options that might be valuable to them and you?</a:t>
            </a:r>
          </a:p>
          <a:p>
            <a:r>
              <a:rPr lang="en-US" dirty="0"/>
              <a:t>Make sure you have examined every issue and found out the </a:t>
            </a:r>
            <a:r>
              <a:rPr lang="en-US" b="1" dirty="0"/>
              <a:t>what, why and in what order</a:t>
            </a:r>
            <a:r>
              <a:rPr lang="en-US" dirty="0"/>
              <a:t>  before you make an offer</a:t>
            </a:r>
          </a:p>
          <a:p>
            <a:r>
              <a:rPr lang="en-US" dirty="0"/>
              <a:t>Offers from either party tend to anchor the negotiations</a:t>
            </a:r>
          </a:p>
          <a:p>
            <a:r>
              <a:rPr lang="en-US" dirty="0"/>
              <a:t>Avoid as long as possible putting them in a position where they can say </a:t>
            </a:r>
            <a:r>
              <a:rPr lang="en-US" b="1" dirty="0"/>
              <a:t>no</a:t>
            </a:r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279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6BAC5-31EA-1CF4-358D-B7C94A4B8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the emotion out…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E71FF-986D-83B0-3120-B35E2804CC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61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93EF7-7796-6745-1ED1-B8D7E7923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834" y="900112"/>
            <a:ext cx="8805042" cy="1068387"/>
          </a:xfrm>
        </p:spPr>
        <p:txBody>
          <a:bodyPr/>
          <a:lstStyle/>
          <a:p>
            <a:r>
              <a:rPr lang="en-US" dirty="0"/>
              <a:t>BATNA: </a:t>
            </a:r>
            <a:br>
              <a:rPr lang="en-US" dirty="0"/>
            </a:br>
            <a:r>
              <a:rPr lang="en-US" i="1" dirty="0"/>
              <a:t>Best Alternative to a Negotiated Agreement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0CE7E-DDBA-6233-85EC-8C9720E76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554014"/>
            <a:ext cx="8229600" cy="3572148"/>
          </a:xfrm>
        </p:spPr>
        <p:txBody>
          <a:bodyPr/>
          <a:lstStyle/>
          <a:p>
            <a:r>
              <a:rPr lang="en-US" dirty="0"/>
              <a:t>What is your BATNA?</a:t>
            </a:r>
          </a:p>
          <a:p>
            <a:endParaRPr lang="en-US" dirty="0"/>
          </a:p>
          <a:p>
            <a:r>
              <a:rPr lang="en-US" dirty="0"/>
              <a:t>What is your partner’s BATNA?</a:t>
            </a:r>
          </a:p>
        </p:txBody>
      </p:sp>
    </p:spTree>
    <p:extLst>
      <p:ext uri="{BB962C8B-B14F-4D97-AF65-F5344CB8AC3E}">
        <p14:creationId xmlns:p14="http://schemas.microsoft.com/office/powerpoint/2010/main" val="1523130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77886-48E7-19A8-EC28-6D6B14A36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8450"/>
            <a:ext cx="8229600" cy="1068387"/>
          </a:xfrm>
        </p:spPr>
        <p:txBody>
          <a:bodyPr/>
          <a:lstStyle/>
          <a:p>
            <a:r>
              <a:rPr lang="en-US" dirty="0"/>
              <a:t>ZOPA:</a:t>
            </a:r>
            <a:br>
              <a:rPr lang="en-US" dirty="0"/>
            </a:br>
            <a:r>
              <a:rPr lang="en-US" i="1" dirty="0"/>
              <a:t>Zone of Possible Agreement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ACE7D-0D69-3FB8-2C3F-D98A83FAC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769241"/>
            <a:ext cx="8229600" cy="3103562"/>
          </a:xfrm>
        </p:spPr>
        <p:txBody>
          <a:bodyPr/>
          <a:lstStyle/>
          <a:p>
            <a:r>
              <a:rPr lang="en-US" sz="2800" dirty="0"/>
              <a:t>Defined by you and your partners BATNAs</a:t>
            </a:r>
          </a:p>
          <a:p>
            <a:r>
              <a:rPr lang="en-US" sz="2800" dirty="0"/>
              <a:t>A deal is possible between the two extremes</a:t>
            </a:r>
          </a:p>
        </p:txBody>
      </p:sp>
    </p:spTree>
    <p:extLst>
      <p:ext uri="{BB962C8B-B14F-4D97-AF65-F5344CB8AC3E}">
        <p14:creationId xmlns:p14="http://schemas.microsoft.com/office/powerpoint/2010/main" val="4285162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16369-9B45-D56C-C8BF-26FCB8B6D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Preparation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1D3943-3A24-A439-97AB-9C35D9ED5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29372"/>
            <a:ext cx="8229600" cy="3103562"/>
          </a:xfrm>
        </p:spPr>
        <p:txBody>
          <a:bodyPr/>
          <a:lstStyle/>
          <a:p>
            <a:r>
              <a:rPr lang="en-US" sz="2400" dirty="0"/>
              <a:t>Have you maximized the size of the “pie” i.e. have  you been creative and found </a:t>
            </a:r>
            <a:r>
              <a:rPr lang="en-US" sz="2400"/>
              <a:t>the best combination </a:t>
            </a:r>
            <a:r>
              <a:rPr lang="en-US" sz="2400" dirty="0"/>
              <a:t>of options for both parties?</a:t>
            </a:r>
          </a:p>
          <a:p>
            <a:r>
              <a:rPr lang="en-US" dirty="0"/>
              <a:t>(A decision tree for you and one you make of your partners decisions may be helpful)</a:t>
            </a:r>
            <a:endParaRPr lang="en-US" sz="2400" dirty="0"/>
          </a:p>
          <a:p>
            <a:r>
              <a:rPr lang="en-US" sz="2400" dirty="0"/>
              <a:t>How little of the biggest pie do you think your partner will be happy with?</a:t>
            </a:r>
          </a:p>
          <a:p>
            <a:r>
              <a:rPr lang="en-US" sz="2400" b="1" i="1" dirty="0"/>
              <a:t>Now you are ready to make an offer or make a counteroffer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452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E3B1B-38BC-2B48-81DC-8EB5AFEEE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147370"/>
            <a:ext cx="9144000" cy="3077790"/>
          </a:xfrm>
        </p:spPr>
        <p:txBody>
          <a:bodyPr/>
          <a:lstStyle/>
          <a:p>
            <a:r>
              <a:rPr lang="en-US" sz="3600" dirty="0"/>
              <a:t>What is negotiation?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	How many of you have to negotiate?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		Examples?</a:t>
            </a:r>
          </a:p>
        </p:txBody>
      </p:sp>
    </p:spTree>
    <p:extLst>
      <p:ext uri="{BB962C8B-B14F-4D97-AF65-F5344CB8AC3E}">
        <p14:creationId xmlns:p14="http://schemas.microsoft.com/office/powerpoint/2010/main" val="2556391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E35A0-A554-9A34-4651-D096F3A49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54213"/>
            <a:ext cx="8229600" cy="2704497"/>
          </a:xfrm>
        </p:spPr>
        <p:txBody>
          <a:bodyPr/>
          <a:lstStyle/>
          <a:p>
            <a:pPr algn="l"/>
            <a:r>
              <a:rPr lang="en-US" dirty="0"/>
              <a:t>Negotiation:  </a:t>
            </a:r>
            <a:br>
              <a:rPr lang="en-US" dirty="0"/>
            </a:br>
            <a:br>
              <a:rPr lang="en-US" dirty="0"/>
            </a:br>
            <a:r>
              <a:rPr lang="en-US" sz="4800" i="1" dirty="0">
                <a:latin typeface="Calibri" panose="020F0502020204030204" pitchFamily="34" charset="0"/>
              </a:rPr>
              <a:t>Gathering information to make deals that make all parties better off.</a:t>
            </a:r>
          </a:p>
        </p:txBody>
      </p:sp>
    </p:spTree>
    <p:extLst>
      <p:ext uri="{BB962C8B-B14F-4D97-AF65-F5344CB8AC3E}">
        <p14:creationId xmlns:p14="http://schemas.microsoft.com/office/powerpoint/2010/main" val="3669698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AE58C-DC60-2AEC-4FE3-10B160C1E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068" y="2098291"/>
            <a:ext cx="8229600" cy="1068387"/>
          </a:xfrm>
        </p:spPr>
        <p:txBody>
          <a:bodyPr/>
          <a:lstStyle/>
          <a:p>
            <a:r>
              <a:rPr lang="en-US" sz="4800" dirty="0"/>
              <a:t>Opponent</a:t>
            </a:r>
            <a:br>
              <a:rPr lang="en-US" sz="4800" dirty="0"/>
            </a:br>
            <a:r>
              <a:rPr lang="en-US" sz="4800" dirty="0"/>
              <a:t> </a:t>
            </a:r>
            <a:br>
              <a:rPr lang="en-US" sz="4800" dirty="0"/>
            </a:br>
            <a:r>
              <a:rPr lang="en-US" sz="4800" dirty="0"/>
              <a:t>OR</a:t>
            </a:r>
            <a:br>
              <a:rPr lang="en-US" sz="4800" dirty="0"/>
            </a:br>
            <a:br>
              <a:rPr lang="en-US" sz="4800" dirty="0"/>
            </a:br>
            <a:r>
              <a:rPr lang="en-US" sz="4800" dirty="0"/>
              <a:t>Partner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DC708-8651-3497-67FC-E6AF0598B22F}"/>
              </a:ext>
            </a:extLst>
          </p:cNvPr>
          <p:cNvSpPr txBox="1"/>
          <p:nvPr/>
        </p:nvSpPr>
        <p:spPr>
          <a:xfrm>
            <a:off x="472967" y="5037083"/>
            <a:ext cx="8410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Who do you do business with who makes you want to do business with them again?  Why?</a:t>
            </a:r>
          </a:p>
          <a:p>
            <a:endParaRPr lang="en-US" sz="2400" b="1" dirty="0"/>
          </a:p>
          <a:p>
            <a:r>
              <a:rPr lang="en-US" sz="2400" b="1" dirty="0"/>
              <a:t>Who do you </a:t>
            </a:r>
            <a:r>
              <a:rPr lang="en-US" sz="2400" b="1" u="sng" dirty="0"/>
              <a:t>not</a:t>
            </a:r>
            <a:r>
              <a:rPr lang="en-US" sz="2400" b="1" dirty="0"/>
              <a:t> want to do business with?</a:t>
            </a:r>
          </a:p>
        </p:txBody>
      </p:sp>
    </p:spTree>
    <p:extLst>
      <p:ext uri="{BB962C8B-B14F-4D97-AF65-F5344CB8AC3E}">
        <p14:creationId xmlns:p14="http://schemas.microsoft.com/office/powerpoint/2010/main" val="4185824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E81B91-C2B5-7657-37CC-C87ED2DB9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the Pie Bigger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1F567D7-3089-3B8A-1411-F0DE6EE98B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3437925"/>
              </p:ext>
            </p:extLst>
          </p:nvPr>
        </p:nvGraphicFramePr>
        <p:xfrm>
          <a:off x="0" y="3447833"/>
          <a:ext cx="5050221" cy="288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EE5A3A6-F70C-F2F2-F4DF-5443B18CAA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3238232"/>
              </p:ext>
            </p:extLst>
          </p:nvPr>
        </p:nvGraphicFramePr>
        <p:xfrm>
          <a:off x="3042746" y="2303081"/>
          <a:ext cx="6101254" cy="4028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65853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A135A-73A8-78F8-5C0D-4CD2488A1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Avoid </a:t>
            </a:r>
            <a:r>
              <a:rPr lang="en-US" dirty="0"/>
              <a:t>proportionate thinking…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339C5A-F662-E49B-A15A-DB4A602EA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379" y="2407745"/>
            <a:ext cx="8229600" cy="3103562"/>
          </a:xfrm>
        </p:spPr>
        <p:txBody>
          <a:bodyPr/>
          <a:lstStyle/>
          <a:p>
            <a:r>
              <a:rPr lang="en-US" b="1" dirty="0"/>
              <a:t>If your partner wanted 60% in a $100 deal do you have to give them 60% in a $120 deal? </a:t>
            </a:r>
          </a:p>
          <a:p>
            <a:pPr marL="114300" indent="0">
              <a:buNone/>
            </a:pPr>
            <a:endParaRPr lang="en-US" b="1" dirty="0"/>
          </a:p>
          <a:p>
            <a:r>
              <a:rPr lang="en-US" b="1" dirty="0"/>
              <a:t>How much is $500 worth in a $50,000 deal?</a:t>
            </a:r>
          </a:p>
          <a:p>
            <a:r>
              <a:rPr lang="en-US" b="1" dirty="0"/>
              <a:t>How much is $500 worth in a $1,000 deal?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45557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16A62-22FE-CAA6-4FC5-0B3F5DED5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 your own goals and objectives in the negotiation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EE821-0CAC-3229-D898-DB8ED3102D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36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B8D00-20AE-55A1-5799-C911A34C8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as much research as possible before you begin negotiating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711ED-4780-A6E4-FCD2-F20243437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281620"/>
            <a:ext cx="8229600" cy="3103562"/>
          </a:xfrm>
        </p:spPr>
        <p:txBody>
          <a:bodyPr/>
          <a:lstStyle/>
          <a:p>
            <a:r>
              <a:rPr lang="en-US" dirty="0"/>
              <a:t>What can you find out from other people familiar with your partner?</a:t>
            </a:r>
          </a:p>
          <a:p>
            <a:r>
              <a:rPr lang="en-US" dirty="0"/>
              <a:t>What sort of related business activity has your partner been engaging in….how did it go?</a:t>
            </a:r>
          </a:p>
          <a:p>
            <a:r>
              <a:rPr lang="en-US" dirty="0"/>
              <a:t>What sort of public information is available?</a:t>
            </a:r>
          </a:p>
        </p:txBody>
      </p:sp>
    </p:spTree>
    <p:extLst>
      <p:ext uri="{BB962C8B-B14F-4D97-AF65-F5344CB8AC3E}">
        <p14:creationId xmlns:p14="http://schemas.microsoft.com/office/powerpoint/2010/main" val="2086480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D5E4C-A1BA-A458-B7CB-26E326379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310" y="900112"/>
            <a:ext cx="8371490" cy="1068387"/>
          </a:xfrm>
        </p:spPr>
        <p:txBody>
          <a:bodyPr/>
          <a:lstStyle/>
          <a:p>
            <a:pPr algn="l"/>
            <a:r>
              <a:rPr lang="en-US" i="1" dirty="0"/>
              <a:t>Ask questions and more questions…most important of which are: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C203D-1863-69C4-9692-670864D98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234324"/>
            <a:ext cx="8229600" cy="3103562"/>
          </a:xfrm>
        </p:spPr>
        <p:txBody>
          <a:bodyPr/>
          <a:lstStyle/>
          <a:p>
            <a:r>
              <a:rPr lang="en-US" sz="2800" b="1" dirty="0"/>
              <a:t>What do they want?</a:t>
            </a:r>
          </a:p>
          <a:p>
            <a:endParaRPr lang="en-US" sz="2800" b="1" dirty="0"/>
          </a:p>
          <a:p>
            <a:r>
              <a:rPr lang="en-US" sz="2800" b="1" dirty="0"/>
              <a:t>Why?</a:t>
            </a:r>
          </a:p>
          <a:p>
            <a:endParaRPr lang="en-US" sz="2800" b="1" dirty="0"/>
          </a:p>
          <a:p>
            <a:r>
              <a:rPr lang="en-US" sz="2800" b="1" dirty="0"/>
              <a:t>What is the order of importance?</a:t>
            </a:r>
          </a:p>
          <a:p>
            <a:pPr lvl="1"/>
            <a:r>
              <a:rPr lang="en-US" sz="2800" b="1" i="1" dirty="0"/>
              <a:t>Top 3 priorities</a:t>
            </a:r>
          </a:p>
          <a:p>
            <a:pPr lvl="1"/>
            <a:r>
              <a:rPr lang="en-US" sz="2800" b="1" i="1" dirty="0"/>
              <a:t>Bottom 3 priorities</a:t>
            </a:r>
          </a:p>
          <a:p>
            <a:pPr lvl="1"/>
            <a:endParaRPr lang="en-US" sz="2800" b="1" i="1" dirty="0"/>
          </a:p>
          <a:p>
            <a:r>
              <a:rPr lang="en-US" sz="2800" b="1" i="1" dirty="0"/>
              <a:t>Save talking about money to the end</a:t>
            </a:r>
          </a:p>
        </p:txBody>
      </p:sp>
    </p:spTree>
    <p:extLst>
      <p:ext uri="{BB962C8B-B14F-4D97-AF65-F5344CB8AC3E}">
        <p14:creationId xmlns:p14="http://schemas.microsoft.com/office/powerpoint/2010/main" val="2402202707"/>
      </p:ext>
    </p:extLst>
  </p:cSld>
  <p:clrMapOvr>
    <a:masterClrMapping/>
  </p:clrMapOvr>
</p:sld>
</file>

<file path=ppt/theme/theme1.xml><?xml version="1.0" encoding="utf-8"?>
<a:theme xmlns:a="http://schemas.openxmlformats.org/drawingml/2006/main" name="ncstate-ppt-template-horizontal-left-logo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23104</TotalTime>
  <Words>493</Words>
  <Application>Microsoft Office PowerPoint</Application>
  <PresentationFormat>On-screen Show (4:3)</PresentationFormat>
  <Paragraphs>60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Amasis MT Pro Black</vt:lpstr>
      <vt:lpstr>Calibri</vt:lpstr>
      <vt:lpstr>Arial</vt:lpstr>
      <vt:lpstr>ncstate-ppt-template-horizontal-left-logo</vt:lpstr>
      <vt:lpstr>  Negotiation Basics  </vt:lpstr>
      <vt:lpstr>What is negotiation?   How many of you have to negotiate?    Examples?</vt:lpstr>
      <vt:lpstr>Negotiation:    Gathering information to make deals that make all parties better off.</vt:lpstr>
      <vt:lpstr>Opponent   OR  Partner</vt:lpstr>
      <vt:lpstr>Making the Pie Bigger</vt:lpstr>
      <vt:lpstr>Avoid proportionate thinking…</vt:lpstr>
      <vt:lpstr>Understand your own goals and objectives in the negotiation</vt:lpstr>
      <vt:lpstr>Do as much research as possible before you begin negotiating</vt:lpstr>
      <vt:lpstr>Ask questions and more questions…most important of which are:</vt:lpstr>
      <vt:lpstr>But be careful how you frame your questions and especially your offers  Put questions and offers in a positive light rather than negative  Is compromise positive or negative?</vt:lpstr>
      <vt:lpstr>Rules of Engagement</vt:lpstr>
      <vt:lpstr>Take the emotion out…</vt:lpstr>
      <vt:lpstr>BATNA:  Best Alternative to a Negotiated Agreement</vt:lpstr>
      <vt:lpstr>ZOPA: Zone of Possible Agreement</vt:lpstr>
      <vt:lpstr>Final Preparation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Issues in North Carolina</dc:title>
  <dc:creator>blake_brown</dc:creator>
  <cp:lastModifiedBy>Alvin B. Brown</cp:lastModifiedBy>
  <cp:revision>348</cp:revision>
  <dcterms:created xsi:type="dcterms:W3CDTF">2014-11-25T18:35:57Z</dcterms:created>
  <dcterms:modified xsi:type="dcterms:W3CDTF">2023-01-24T02:00:20Z</dcterms:modified>
</cp:coreProperties>
</file>