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0" r:id="rId4"/>
    <p:sldId id="281" r:id="rId5"/>
    <p:sldId id="282" r:id="rId6"/>
    <p:sldId id="283" r:id="rId7"/>
    <p:sldId id="284" r:id="rId8"/>
    <p:sldId id="277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A4D9A-3B8E-402D-A1CA-634F3F57E8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ADCEAB-CAEB-400D-8C3E-C6A931E78595}">
      <dgm:prSet/>
      <dgm:spPr/>
      <dgm:t>
        <a:bodyPr/>
        <a:lstStyle/>
        <a:p>
          <a:r>
            <a:rPr lang="en-US"/>
            <a:t>Not retiring (73% of farmers plan to never fully retire)</a:t>
          </a:r>
        </a:p>
      </dgm:t>
    </dgm:pt>
    <dgm:pt modelId="{CAE39A0A-1CBE-4518-B6F8-B10EA902BE30}" type="parTrans" cxnId="{12E7FAFC-7EEC-40B7-BEA8-64B05DFEF129}">
      <dgm:prSet/>
      <dgm:spPr/>
      <dgm:t>
        <a:bodyPr/>
        <a:lstStyle/>
        <a:p>
          <a:endParaRPr lang="en-US"/>
        </a:p>
      </dgm:t>
    </dgm:pt>
    <dgm:pt modelId="{5A5A5DCC-EA16-4BE4-A961-BE93323FBA6F}" type="sibTrans" cxnId="{12E7FAFC-7EEC-40B7-BEA8-64B05DFEF129}">
      <dgm:prSet/>
      <dgm:spPr/>
      <dgm:t>
        <a:bodyPr/>
        <a:lstStyle/>
        <a:p>
          <a:endParaRPr lang="en-US"/>
        </a:p>
      </dgm:t>
    </dgm:pt>
    <dgm:pt modelId="{ED9EDC70-E480-4E3D-9C79-61EF13BE64DC}">
      <dgm:prSet/>
      <dgm:spPr/>
      <dgm:t>
        <a:bodyPr/>
        <a:lstStyle/>
        <a:p>
          <a:r>
            <a:rPr lang="en-US" dirty="0"/>
            <a:t>Leasing land to the next generation (normally a mismatch of assets held, and assets needed in retirement)</a:t>
          </a:r>
        </a:p>
      </dgm:t>
    </dgm:pt>
    <dgm:pt modelId="{D04E8A3C-9E3A-4EE2-81B9-D0BDFB43D236}" type="parTrans" cxnId="{67BBADAC-A7C1-45F5-B5D1-AFFF1F4D8AC1}">
      <dgm:prSet/>
      <dgm:spPr/>
      <dgm:t>
        <a:bodyPr/>
        <a:lstStyle/>
        <a:p>
          <a:endParaRPr lang="en-US"/>
        </a:p>
      </dgm:t>
    </dgm:pt>
    <dgm:pt modelId="{85B9A1E1-13EC-4A8B-AE0B-46A0BD732AE8}" type="sibTrans" cxnId="{67BBADAC-A7C1-45F5-B5D1-AFFF1F4D8AC1}">
      <dgm:prSet/>
      <dgm:spPr/>
      <dgm:t>
        <a:bodyPr/>
        <a:lstStyle/>
        <a:p>
          <a:endParaRPr lang="en-US"/>
        </a:p>
      </dgm:t>
    </dgm:pt>
    <dgm:pt modelId="{64E4F333-F1EE-4842-94B6-0A38A99D415A}">
      <dgm:prSet/>
      <dgm:spPr/>
      <dgm:t>
        <a:bodyPr/>
        <a:lstStyle/>
        <a:p>
          <a:r>
            <a:rPr lang="en-US" dirty="0"/>
            <a:t>Leasing other assets like equipment (value can be short term)</a:t>
          </a:r>
        </a:p>
      </dgm:t>
    </dgm:pt>
    <dgm:pt modelId="{679CB8C3-CE2F-46B5-A7EA-67D8F3077F90}" type="parTrans" cxnId="{2B789F79-1305-45E6-A28B-C64A073F9240}">
      <dgm:prSet/>
      <dgm:spPr/>
      <dgm:t>
        <a:bodyPr/>
        <a:lstStyle/>
        <a:p>
          <a:endParaRPr lang="en-US"/>
        </a:p>
      </dgm:t>
    </dgm:pt>
    <dgm:pt modelId="{711B9FF0-DB02-45AA-A3E0-22DF619FD12B}" type="sibTrans" cxnId="{2B789F79-1305-45E6-A28B-C64A073F9240}">
      <dgm:prSet/>
      <dgm:spPr/>
      <dgm:t>
        <a:bodyPr/>
        <a:lstStyle/>
        <a:p>
          <a:endParaRPr lang="en-US"/>
        </a:p>
      </dgm:t>
    </dgm:pt>
    <dgm:pt modelId="{0CD62D2D-28C7-4E4B-8C94-9F7A6A25BED0}">
      <dgm:prSet/>
      <dgm:spPr/>
      <dgm:t>
        <a:bodyPr/>
        <a:lstStyle/>
        <a:p>
          <a:r>
            <a:rPr lang="en-US"/>
            <a:t>Selling the operation (this recapitalization can burden the next generation with debt)</a:t>
          </a:r>
        </a:p>
      </dgm:t>
    </dgm:pt>
    <dgm:pt modelId="{CF91DC58-926B-4944-89CE-8359D9957477}" type="parTrans" cxnId="{56D0F672-6807-4E42-BF3E-1C4B12E78640}">
      <dgm:prSet/>
      <dgm:spPr/>
      <dgm:t>
        <a:bodyPr/>
        <a:lstStyle/>
        <a:p>
          <a:endParaRPr lang="en-US"/>
        </a:p>
      </dgm:t>
    </dgm:pt>
    <dgm:pt modelId="{B8403687-066C-42CB-AB97-72F606A5EC87}" type="sibTrans" cxnId="{56D0F672-6807-4E42-BF3E-1C4B12E78640}">
      <dgm:prSet/>
      <dgm:spPr/>
      <dgm:t>
        <a:bodyPr/>
        <a:lstStyle/>
        <a:p>
          <a:endParaRPr lang="en-US"/>
        </a:p>
      </dgm:t>
    </dgm:pt>
    <dgm:pt modelId="{B2E68D56-0920-4386-8BD9-3AA7B0E8E01C}">
      <dgm:prSet/>
      <dgm:spPr/>
      <dgm:t>
        <a:bodyPr/>
        <a:lstStyle/>
        <a:p>
          <a:r>
            <a:rPr lang="en-US"/>
            <a:t>Payment out of the profit (farm must have scale to support)</a:t>
          </a:r>
        </a:p>
      </dgm:t>
    </dgm:pt>
    <dgm:pt modelId="{1ACF2D75-82AC-4C32-B6C3-1014F6808863}" type="parTrans" cxnId="{8A2E3DE3-7D05-4711-B1B2-19807408BC44}">
      <dgm:prSet/>
      <dgm:spPr/>
      <dgm:t>
        <a:bodyPr/>
        <a:lstStyle/>
        <a:p>
          <a:endParaRPr lang="en-US"/>
        </a:p>
      </dgm:t>
    </dgm:pt>
    <dgm:pt modelId="{50CAB4E2-F34E-4134-B1D5-FAAD1176B75C}" type="sibTrans" cxnId="{8A2E3DE3-7D05-4711-B1B2-19807408BC44}">
      <dgm:prSet/>
      <dgm:spPr/>
      <dgm:t>
        <a:bodyPr/>
        <a:lstStyle/>
        <a:p>
          <a:endParaRPr lang="en-US"/>
        </a:p>
      </dgm:t>
    </dgm:pt>
    <dgm:pt modelId="{56DB2270-EF38-4B75-82BA-1EE207DFB977}">
      <dgm:prSet/>
      <dgm:spPr/>
      <dgm:t>
        <a:bodyPr/>
        <a:lstStyle/>
        <a:p>
          <a:r>
            <a:rPr lang="en-US"/>
            <a:t>401k/ other retirement vehicles (must start early) </a:t>
          </a:r>
        </a:p>
      </dgm:t>
    </dgm:pt>
    <dgm:pt modelId="{348FE19B-2F12-4538-8D28-6012448E428A}" type="parTrans" cxnId="{5DA76CE0-8224-48E9-9892-8F7862F8E4EE}">
      <dgm:prSet/>
      <dgm:spPr/>
      <dgm:t>
        <a:bodyPr/>
        <a:lstStyle/>
        <a:p>
          <a:endParaRPr lang="en-US"/>
        </a:p>
      </dgm:t>
    </dgm:pt>
    <dgm:pt modelId="{3B384815-EDF6-43AB-B8AD-13442C3AE89F}" type="sibTrans" cxnId="{5DA76CE0-8224-48E9-9892-8F7862F8E4EE}">
      <dgm:prSet/>
      <dgm:spPr/>
      <dgm:t>
        <a:bodyPr/>
        <a:lstStyle/>
        <a:p>
          <a:endParaRPr lang="en-US"/>
        </a:p>
      </dgm:t>
    </dgm:pt>
    <dgm:pt modelId="{97E336B5-43F1-4B84-A512-9CAE83368810}" type="pres">
      <dgm:prSet presAssocID="{343A4D9A-3B8E-402D-A1CA-634F3F57E8E7}" presName="linear" presStyleCnt="0">
        <dgm:presLayoutVars>
          <dgm:animLvl val="lvl"/>
          <dgm:resizeHandles val="exact"/>
        </dgm:presLayoutVars>
      </dgm:prSet>
      <dgm:spPr/>
    </dgm:pt>
    <dgm:pt modelId="{99B5AAE0-9DE2-4E2E-AF27-8CB3E0AF5982}" type="pres">
      <dgm:prSet presAssocID="{F4ADCEAB-CAEB-400D-8C3E-C6A931E785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C6FB6A7-28FF-4BFD-B8CB-0D48A04E5B74}" type="pres">
      <dgm:prSet presAssocID="{5A5A5DCC-EA16-4BE4-A961-BE93323FBA6F}" presName="spacer" presStyleCnt="0"/>
      <dgm:spPr/>
    </dgm:pt>
    <dgm:pt modelId="{50E5CE6C-101F-4D05-B786-ECA05E5ABA94}" type="pres">
      <dgm:prSet presAssocID="{ED9EDC70-E480-4E3D-9C79-61EF13BE64D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2D45842-5408-4B5C-9FEF-6D8CE0411BE0}" type="pres">
      <dgm:prSet presAssocID="{85B9A1E1-13EC-4A8B-AE0B-46A0BD732AE8}" presName="spacer" presStyleCnt="0"/>
      <dgm:spPr/>
    </dgm:pt>
    <dgm:pt modelId="{60BA927F-16FE-4EF0-A906-66AD97F05A48}" type="pres">
      <dgm:prSet presAssocID="{64E4F333-F1EE-4842-94B6-0A38A99D415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74506F5-A290-4ACD-8B24-ADC49655E41F}" type="pres">
      <dgm:prSet presAssocID="{711B9FF0-DB02-45AA-A3E0-22DF619FD12B}" presName="spacer" presStyleCnt="0"/>
      <dgm:spPr/>
    </dgm:pt>
    <dgm:pt modelId="{56FA538D-9F08-4EEF-B7B5-B7C76A399025}" type="pres">
      <dgm:prSet presAssocID="{0CD62D2D-28C7-4E4B-8C94-9F7A6A25BED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91EE01-92E3-485F-9B66-C03EE2D97391}" type="pres">
      <dgm:prSet presAssocID="{B8403687-066C-42CB-AB97-72F606A5EC87}" presName="spacer" presStyleCnt="0"/>
      <dgm:spPr/>
    </dgm:pt>
    <dgm:pt modelId="{5B8539F3-2231-4798-8B89-9191BA82D6FB}" type="pres">
      <dgm:prSet presAssocID="{B2E68D56-0920-4386-8BD9-3AA7B0E8E01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36062DF-94C2-4029-A3ED-DA306C49F6AA}" type="pres">
      <dgm:prSet presAssocID="{50CAB4E2-F34E-4134-B1D5-FAAD1176B75C}" presName="spacer" presStyleCnt="0"/>
      <dgm:spPr/>
    </dgm:pt>
    <dgm:pt modelId="{416D7DC6-84B0-46C2-98A2-9B1A9CCB8427}" type="pres">
      <dgm:prSet presAssocID="{56DB2270-EF38-4B75-82BA-1EE207DFB97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E96C00A-62BE-447D-B5E8-19053207CD41}" type="presOf" srcId="{343A4D9A-3B8E-402D-A1CA-634F3F57E8E7}" destId="{97E336B5-43F1-4B84-A512-9CAE83368810}" srcOrd="0" destOrd="0" presId="urn:microsoft.com/office/officeart/2005/8/layout/vList2"/>
    <dgm:cxn modelId="{2831B414-3C00-499A-BB17-DA549ED4E3B1}" type="presOf" srcId="{56DB2270-EF38-4B75-82BA-1EE207DFB977}" destId="{416D7DC6-84B0-46C2-98A2-9B1A9CCB8427}" srcOrd="0" destOrd="0" presId="urn:microsoft.com/office/officeart/2005/8/layout/vList2"/>
    <dgm:cxn modelId="{96BDFF5C-7B6D-48FE-B1C1-8DD6845A175F}" type="presOf" srcId="{0CD62D2D-28C7-4E4B-8C94-9F7A6A25BED0}" destId="{56FA538D-9F08-4EEF-B7B5-B7C76A399025}" srcOrd="0" destOrd="0" presId="urn:microsoft.com/office/officeart/2005/8/layout/vList2"/>
    <dgm:cxn modelId="{3135096A-A4B1-4F4E-9841-26FC070DEDA9}" type="presOf" srcId="{64E4F333-F1EE-4842-94B6-0A38A99D415A}" destId="{60BA927F-16FE-4EF0-A906-66AD97F05A48}" srcOrd="0" destOrd="0" presId="urn:microsoft.com/office/officeart/2005/8/layout/vList2"/>
    <dgm:cxn modelId="{0C82EB6B-1612-4E64-AA21-C2D03C605C5D}" type="presOf" srcId="{ED9EDC70-E480-4E3D-9C79-61EF13BE64DC}" destId="{50E5CE6C-101F-4D05-B786-ECA05E5ABA94}" srcOrd="0" destOrd="0" presId="urn:microsoft.com/office/officeart/2005/8/layout/vList2"/>
    <dgm:cxn modelId="{56D0F672-6807-4E42-BF3E-1C4B12E78640}" srcId="{343A4D9A-3B8E-402D-A1CA-634F3F57E8E7}" destId="{0CD62D2D-28C7-4E4B-8C94-9F7A6A25BED0}" srcOrd="3" destOrd="0" parTransId="{CF91DC58-926B-4944-89CE-8359D9957477}" sibTransId="{B8403687-066C-42CB-AB97-72F606A5EC87}"/>
    <dgm:cxn modelId="{2B789F79-1305-45E6-A28B-C64A073F9240}" srcId="{343A4D9A-3B8E-402D-A1CA-634F3F57E8E7}" destId="{64E4F333-F1EE-4842-94B6-0A38A99D415A}" srcOrd="2" destOrd="0" parTransId="{679CB8C3-CE2F-46B5-A7EA-67D8F3077F90}" sibTransId="{711B9FF0-DB02-45AA-A3E0-22DF619FD12B}"/>
    <dgm:cxn modelId="{F5994984-E25B-471D-AD2D-BA85DF05C0B9}" type="presOf" srcId="{B2E68D56-0920-4386-8BD9-3AA7B0E8E01C}" destId="{5B8539F3-2231-4798-8B89-9191BA82D6FB}" srcOrd="0" destOrd="0" presId="urn:microsoft.com/office/officeart/2005/8/layout/vList2"/>
    <dgm:cxn modelId="{2DC6F094-5C90-49F4-A5FD-8A921626C730}" type="presOf" srcId="{F4ADCEAB-CAEB-400D-8C3E-C6A931E78595}" destId="{99B5AAE0-9DE2-4E2E-AF27-8CB3E0AF5982}" srcOrd="0" destOrd="0" presId="urn:microsoft.com/office/officeart/2005/8/layout/vList2"/>
    <dgm:cxn modelId="{67BBADAC-A7C1-45F5-B5D1-AFFF1F4D8AC1}" srcId="{343A4D9A-3B8E-402D-A1CA-634F3F57E8E7}" destId="{ED9EDC70-E480-4E3D-9C79-61EF13BE64DC}" srcOrd="1" destOrd="0" parTransId="{D04E8A3C-9E3A-4EE2-81B9-D0BDFB43D236}" sibTransId="{85B9A1E1-13EC-4A8B-AE0B-46A0BD732AE8}"/>
    <dgm:cxn modelId="{5DA76CE0-8224-48E9-9892-8F7862F8E4EE}" srcId="{343A4D9A-3B8E-402D-A1CA-634F3F57E8E7}" destId="{56DB2270-EF38-4B75-82BA-1EE207DFB977}" srcOrd="5" destOrd="0" parTransId="{348FE19B-2F12-4538-8D28-6012448E428A}" sibTransId="{3B384815-EDF6-43AB-B8AD-13442C3AE89F}"/>
    <dgm:cxn modelId="{8A2E3DE3-7D05-4711-B1B2-19807408BC44}" srcId="{343A4D9A-3B8E-402D-A1CA-634F3F57E8E7}" destId="{B2E68D56-0920-4386-8BD9-3AA7B0E8E01C}" srcOrd="4" destOrd="0" parTransId="{1ACF2D75-82AC-4C32-B6C3-1014F6808863}" sibTransId="{50CAB4E2-F34E-4134-B1D5-FAAD1176B75C}"/>
    <dgm:cxn modelId="{12E7FAFC-7EEC-40B7-BEA8-64B05DFEF129}" srcId="{343A4D9A-3B8E-402D-A1CA-634F3F57E8E7}" destId="{F4ADCEAB-CAEB-400D-8C3E-C6A931E78595}" srcOrd="0" destOrd="0" parTransId="{CAE39A0A-1CBE-4518-B6F8-B10EA902BE30}" sibTransId="{5A5A5DCC-EA16-4BE4-A961-BE93323FBA6F}"/>
    <dgm:cxn modelId="{DC880068-EBFC-4BB2-A432-968730F359EB}" type="presParOf" srcId="{97E336B5-43F1-4B84-A512-9CAE83368810}" destId="{99B5AAE0-9DE2-4E2E-AF27-8CB3E0AF5982}" srcOrd="0" destOrd="0" presId="urn:microsoft.com/office/officeart/2005/8/layout/vList2"/>
    <dgm:cxn modelId="{25EF91BA-CE63-444E-8A83-3BB1CAF86418}" type="presParOf" srcId="{97E336B5-43F1-4B84-A512-9CAE83368810}" destId="{4C6FB6A7-28FF-4BFD-B8CB-0D48A04E5B74}" srcOrd="1" destOrd="0" presId="urn:microsoft.com/office/officeart/2005/8/layout/vList2"/>
    <dgm:cxn modelId="{C08E347E-72D6-4690-8557-1C3A402B1414}" type="presParOf" srcId="{97E336B5-43F1-4B84-A512-9CAE83368810}" destId="{50E5CE6C-101F-4D05-B786-ECA05E5ABA94}" srcOrd="2" destOrd="0" presId="urn:microsoft.com/office/officeart/2005/8/layout/vList2"/>
    <dgm:cxn modelId="{C8C8B8D9-DC26-498F-8DA3-E27F7E153F96}" type="presParOf" srcId="{97E336B5-43F1-4B84-A512-9CAE83368810}" destId="{A2D45842-5408-4B5C-9FEF-6D8CE0411BE0}" srcOrd="3" destOrd="0" presId="urn:microsoft.com/office/officeart/2005/8/layout/vList2"/>
    <dgm:cxn modelId="{533E6753-ACB6-46D0-B964-06DF2DD6244A}" type="presParOf" srcId="{97E336B5-43F1-4B84-A512-9CAE83368810}" destId="{60BA927F-16FE-4EF0-A906-66AD97F05A48}" srcOrd="4" destOrd="0" presId="urn:microsoft.com/office/officeart/2005/8/layout/vList2"/>
    <dgm:cxn modelId="{FCC10252-8149-4DAB-865D-E5FA203838FA}" type="presParOf" srcId="{97E336B5-43F1-4B84-A512-9CAE83368810}" destId="{874506F5-A290-4ACD-8B24-ADC49655E41F}" srcOrd="5" destOrd="0" presId="urn:microsoft.com/office/officeart/2005/8/layout/vList2"/>
    <dgm:cxn modelId="{B9CD6190-14F4-4FB6-B503-C277210E2FC0}" type="presParOf" srcId="{97E336B5-43F1-4B84-A512-9CAE83368810}" destId="{56FA538D-9F08-4EEF-B7B5-B7C76A399025}" srcOrd="6" destOrd="0" presId="urn:microsoft.com/office/officeart/2005/8/layout/vList2"/>
    <dgm:cxn modelId="{393FA5E1-09C9-4FB7-A410-21548F1D35F2}" type="presParOf" srcId="{97E336B5-43F1-4B84-A512-9CAE83368810}" destId="{8691EE01-92E3-485F-9B66-C03EE2D97391}" srcOrd="7" destOrd="0" presId="urn:microsoft.com/office/officeart/2005/8/layout/vList2"/>
    <dgm:cxn modelId="{CC7D0869-FFFC-476F-8974-815BA9C4434C}" type="presParOf" srcId="{97E336B5-43F1-4B84-A512-9CAE83368810}" destId="{5B8539F3-2231-4798-8B89-9191BA82D6FB}" srcOrd="8" destOrd="0" presId="urn:microsoft.com/office/officeart/2005/8/layout/vList2"/>
    <dgm:cxn modelId="{E671C82F-93EA-411E-B9BA-CE53A5DF8714}" type="presParOf" srcId="{97E336B5-43F1-4B84-A512-9CAE83368810}" destId="{436062DF-94C2-4029-A3ED-DA306C49F6AA}" srcOrd="9" destOrd="0" presId="urn:microsoft.com/office/officeart/2005/8/layout/vList2"/>
    <dgm:cxn modelId="{D267D588-95ED-4CD7-B6DB-B81BEC4406A5}" type="presParOf" srcId="{97E336B5-43F1-4B84-A512-9CAE83368810}" destId="{416D7DC6-84B0-46C2-98A2-9B1A9CCB84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5AAE0-9DE2-4E2E-AF27-8CB3E0AF5982}">
      <dsp:nvSpPr>
        <dsp:cNvPr id="0" name=""/>
        <dsp:cNvSpPr/>
      </dsp:nvSpPr>
      <dsp:spPr>
        <a:xfrm>
          <a:off x="0" y="88527"/>
          <a:ext cx="5962720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retiring (73% of farmers plan to never fully retire)</a:t>
          </a:r>
        </a:p>
      </dsp:txBody>
      <dsp:txXfrm>
        <a:off x="36845" y="125372"/>
        <a:ext cx="5889030" cy="681087"/>
      </dsp:txXfrm>
    </dsp:sp>
    <dsp:sp modelId="{50E5CE6C-101F-4D05-B786-ECA05E5ABA94}">
      <dsp:nvSpPr>
        <dsp:cNvPr id="0" name=""/>
        <dsp:cNvSpPr/>
      </dsp:nvSpPr>
      <dsp:spPr>
        <a:xfrm>
          <a:off x="0" y="898025"/>
          <a:ext cx="5962720" cy="75477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Leasing land to the next generation (normally a mismatch of assets held, and assets needed in retirement)</a:t>
          </a:r>
        </a:p>
      </dsp:txBody>
      <dsp:txXfrm>
        <a:off x="36845" y="934870"/>
        <a:ext cx="5889030" cy="681087"/>
      </dsp:txXfrm>
    </dsp:sp>
    <dsp:sp modelId="{60BA927F-16FE-4EF0-A906-66AD97F05A48}">
      <dsp:nvSpPr>
        <dsp:cNvPr id="0" name=""/>
        <dsp:cNvSpPr/>
      </dsp:nvSpPr>
      <dsp:spPr>
        <a:xfrm>
          <a:off x="0" y="1707523"/>
          <a:ext cx="5962720" cy="75477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Leasing other assets like equipment (value can be short term)</a:t>
          </a:r>
        </a:p>
      </dsp:txBody>
      <dsp:txXfrm>
        <a:off x="36845" y="1744368"/>
        <a:ext cx="5889030" cy="681087"/>
      </dsp:txXfrm>
    </dsp:sp>
    <dsp:sp modelId="{56FA538D-9F08-4EEF-B7B5-B7C76A399025}">
      <dsp:nvSpPr>
        <dsp:cNvPr id="0" name=""/>
        <dsp:cNvSpPr/>
      </dsp:nvSpPr>
      <dsp:spPr>
        <a:xfrm>
          <a:off x="0" y="2517021"/>
          <a:ext cx="5962720" cy="75477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Selling the operation (this recapitalization can burden the next generation with debt)</a:t>
          </a:r>
        </a:p>
      </dsp:txBody>
      <dsp:txXfrm>
        <a:off x="36845" y="2553866"/>
        <a:ext cx="5889030" cy="681087"/>
      </dsp:txXfrm>
    </dsp:sp>
    <dsp:sp modelId="{5B8539F3-2231-4798-8B89-9191BA82D6FB}">
      <dsp:nvSpPr>
        <dsp:cNvPr id="0" name=""/>
        <dsp:cNvSpPr/>
      </dsp:nvSpPr>
      <dsp:spPr>
        <a:xfrm>
          <a:off x="0" y="3326518"/>
          <a:ext cx="5962720" cy="75477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Payment out of the profit (farm must have scale to support)</a:t>
          </a:r>
        </a:p>
      </dsp:txBody>
      <dsp:txXfrm>
        <a:off x="36845" y="3363363"/>
        <a:ext cx="5889030" cy="681087"/>
      </dsp:txXfrm>
    </dsp:sp>
    <dsp:sp modelId="{416D7DC6-84B0-46C2-98A2-9B1A9CCB8427}">
      <dsp:nvSpPr>
        <dsp:cNvPr id="0" name=""/>
        <dsp:cNvSpPr/>
      </dsp:nvSpPr>
      <dsp:spPr>
        <a:xfrm>
          <a:off x="0" y="4136016"/>
          <a:ext cx="5962720" cy="7547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401k/ other retirement vehicles (must start early) </a:t>
          </a:r>
        </a:p>
      </dsp:txBody>
      <dsp:txXfrm>
        <a:off x="36845" y="4172861"/>
        <a:ext cx="5889030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0966-74FA-FD1B-5BC2-80DDD528A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07EA7-A289-84AD-BCC1-A0334C0CE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94FED-99E1-940B-F7B9-60BE5E91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CC75-B9E9-07B4-B24F-A82E086E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D81C-11AF-8E1F-65BB-343A5CF1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BE39-FF57-71AC-EBBB-03B3E61E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E9F69-7664-972F-F1EC-8A7F49596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1B6D-5D70-9C00-EE6E-99DE86B9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CFA5F-1F61-C052-D93E-B93C360D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2059C-D3DE-3979-E9DC-EA94D028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43944-E80A-E376-7B97-3509F13EB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ED0AB-4EC5-9D71-8C30-04B80B0CC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A06DF-AA25-077B-FBB3-EE4FC05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92B7-0AE9-D259-9BB0-978E0881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EC2D-6217-72A6-805D-D4B3D49B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F119-5D7E-6192-5105-35C9A83B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5DDC-14E2-8CD4-7D9A-26B77B72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B133-56D8-E5F7-1CD0-17BE225C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0EE6E-DEA2-4A3B-5A27-D7AC1B36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FB22-CF16-79CE-37BE-AC61A5D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F579-23A1-EA02-B144-8C4B850E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0C57A-64C4-CC12-88C6-D86C1FFE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F833-9EDA-7E7A-C569-53E0F021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294EC-7A59-C9DF-496C-0FD5B164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9A79-0157-842D-0958-6BBBB5EB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1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B013-4738-15A3-F6B1-DDE9025A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20833-BD89-9686-38AF-59019D29F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926FD-D48B-A716-F2B4-010CD9385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C5F14-8E61-E163-2305-E7CFD244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8B0F7-DB31-A4C7-615D-AB829BE5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DE504-418D-5920-11A7-B6ABF417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9656-B95C-D4DE-4713-06D2E7BC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46CC3-C573-133B-B4AC-C06731FD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4D07F-174F-D3FD-0744-FDBE168BE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C77F7-9E02-2E97-D5D2-A7F91D085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BB4B7-5806-69D9-76D7-0D94254BA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737CC-5402-5F4C-CA5F-54CD8AB8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33BBA1-1050-146E-FA1F-C0EB2CB6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B67D8-BE15-ED7A-5F05-E510A5E9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503-DE8D-3617-39B4-AE129BC7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91BA5-7D4B-7ED8-9936-E50899A9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F7283-5C24-6C45-D66E-DE4498AA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656BD-89B8-D0CD-32CD-4B1766BB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F65B3-9F8C-D81D-F4B0-0C6BBE67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777C5-9EE7-B9FB-6866-75D64A19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2C551-5692-5352-15B0-4A26186F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070E-8BC8-92D7-83B8-F1197A82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3666-A2CF-6042-10B8-C7FCB240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0B30-CFA7-26C0-87CD-47F3EB8FA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2E07-F530-9A6D-EA30-336EBC98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E48F4-0C34-256A-BB42-A151C4F1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C4957-B302-4802-4D8A-643FEE69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AC09-83DD-796C-CC63-3561ADA4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0AC3E-137C-68CA-5907-2598E204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A31B9-CF57-33F1-A306-AC2146887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2770-C026-9676-8A57-B9A2B688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EB6DB-B1D8-E5C8-19C4-ED887824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71563-578A-5B7E-EB06-E6D28701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CD49F-6DF2-3F09-F495-4BFDEE8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36D5E-E598-6E6A-4834-D028D41A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000B-CE1F-516D-3C3E-19A7E7CBA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438B-E635-459C-8B85-FEE35CE6D2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BA32-F9CD-96B6-1495-2279DB902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F38CD-E0F4-B52B-229B-96F83BD77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C7C6-D0BE-4386-A4ED-D65ABE1C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0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5551168" y="217473"/>
            <a:ext cx="6858001" cy="6423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2" y="558510"/>
            <a:ext cx="5443917" cy="18494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Contingency and Retirement on Family Farms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481323" y="5963631"/>
            <a:ext cx="4737222" cy="894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153221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FFCF1-D973-494E-B69F-44E006EF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Prepare for Contingencies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7168-25EB-4BCB-9926-69EE86A8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Early death- life insurance, key person policies, an emergency transition plan</a:t>
            </a:r>
          </a:p>
          <a:p>
            <a:r>
              <a:rPr lang="en-US" sz="2000" dirty="0"/>
              <a:t>Divorce- prenuptial agreement, buy/sell agreements</a:t>
            </a:r>
          </a:p>
          <a:p>
            <a:r>
              <a:rPr lang="en-US" sz="2000" dirty="0"/>
              <a:t>Disability- long-term care insurance, financial preparedness</a:t>
            </a:r>
          </a:p>
          <a:p>
            <a:r>
              <a:rPr lang="en-US" sz="2000" dirty="0"/>
              <a:t>No successor (desire)- this is a reality for many, will the farm assets be sold, transitioned to an outside party?</a:t>
            </a:r>
          </a:p>
        </p:txBody>
      </p:sp>
    </p:spTree>
    <p:extLst>
      <p:ext uri="{BB962C8B-B14F-4D97-AF65-F5344CB8AC3E}">
        <p14:creationId xmlns:p14="http://schemas.microsoft.com/office/powerpoint/2010/main" val="270861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4561F-375F-E20B-CE61-1081465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D3C6-76D7-F271-526D-AF5B4692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Split and disposition of property varies by entity type</a:t>
            </a:r>
          </a:p>
          <a:p>
            <a:pPr lvl="1"/>
            <a:r>
              <a:rPr lang="en-US" sz="2200" dirty="0"/>
              <a:t>C-Corp- Disposition of earnings can cause serious tax consequences including double taxation issues.</a:t>
            </a:r>
          </a:p>
          <a:p>
            <a:pPr lvl="1"/>
            <a:r>
              <a:rPr lang="en-US" sz="2200" dirty="0"/>
              <a:t>Partnerships(LLC)- usually pull from 1065K1 to determine ownership, interest basis my not be adequately reflected. Be very careful with disposition of property and employ a tax professional to assist. </a:t>
            </a:r>
          </a:p>
          <a:p>
            <a:pPr lvl="1"/>
            <a:r>
              <a:rPr lang="en-US" sz="2200" dirty="0"/>
              <a:t>S-Corp- Easiest for distribution of assets for tax purposes since earnings have already been taxed</a:t>
            </a:r>
          </a:p>
          <a:p>
            <a:r>
              <a:rPr lang="en-US" sz="2600" dirty="0"/>
              <a:t>A temporary restraining order may be issued on movement of the assets of the business</a:t>
            </a:r>
          </a:p>
          <a:p>
            <a:r>
              <a:rPr lang="en-US" sz="2600" dirty="0"/>
              <a:t>Appointment of a receiver (neutral party- can cause additional expense)</a:t>
            </a:r>
          </a:p>
          <a:p>
            <a:r>
              <a:rPr lang="en-US" sz="2600" dirty="0"/>
              <a:t>Valuation set at fair value, fair market value, or investment value</a:t>
            </a:r>
          </a:p>
          <a:p>
            <a:r>
              <a:rPr lang="en-US" sz="2200" dirty="0"/>
              <a:t>Options to reduce risk</a:t>
            </a:r>
          </a:p>
          <a:p>
            <a:pPr lvl="1"/>
            <a:r>
              <a:rPr lang="en-US" sz="2200" dirty="0"/>
              <a:t>Prenuptial </a:t>
            </a:r>
          </a:p>
          <a:p>
            <a:pPr lvl="1"/>
            <a:r>
              <a:rPr lang="en-US" sz="2200" dirty="0"/>
              <a:t>Postnuptial </a:t>
            </a:r>
          </a:p>
          <a:p>
            <a:pPr lvl="1"/>
            <a:r>
              <a:rPr lang="en-US" sz="2200" dirty="0"/>
              <a:t>Buy/Sell Agreement provision for divorce</a:t>
            </a:r>
          </a:p>
        </p:txBody>
      </p:sp>
    </p:spTree>
    <p:extLst>
      <p:ext uri="{BB962C8B-B14F-4D97-AF65-F5344CB8AC3E}">
        <p14:creationId xmlns:p14="http://schemas.microsoft.com/office/powerpoint/2010/main" val="105311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4561F-375F-E20B-CE61-1081465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D3C6-76D7-F271-526D-AF5B4692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 dirty="0"/>
              <a:t>If there is no planning state probate decides disposition</a:t>
            </a:r>
          </a:p>
          <a:p>
            <a:r>
              <a:rPr lang="en-US" sz="2600" dirty="0"/>
              <a:t>A will can mitigate issues by deciding who receives what assets</a:t>
            </a:r>
          </a:p>
          <a:p>
            <a:pPr lvl="1"/>
            <a:r>
              <a:rPr lang="en-US" sz="1400" dirty="0"/>
              <a:t>Talk about the will with the family before death</a:t>
            </a:r>
          </a:p>
          <a:p>
            <a:pPr lvl="1"/>
            <a:r>
              <a:rPr lang="en-US" sz="1400" dirty="0"/>
              <a:t>Explain the reasons for the will</a:t>
            </a:r>
          </a:p>
          <a:p>
            <a:r>
              <a:rPr lang="en-US" sz="1800" dirty="0"/>
              <a:t>Trusts can be used before death to begin moving assets between generations</a:t>
            </a:r>
          </a:p>
          <a:p>
            <a:r>
              <a:rPr lang="en-US" sz="1800" dirty="0"/>
              <a:t>Buy/Sell agreements can ensure an equitable financial benefit while keeping controlling or total interest with certain parties</a:t>
            </a:r>
          </a:p>
          <a:p>
            <a:r>
              <a:rPr lang="en-US" sz="1800" dirty="0"/>
              <a:t>An untimely or early death should be accompanied with significant insurance to assist with continuing business operations</a:t>
            </a:r>
          </a:p>
          <a:p>
            <a:pPr lvl="1"/>
            <a:r>
              <a:rPr lang="en-US" sz="1400" dirty="0"/>
              <a:t>Key person policy (rate could be around $100/month for a 20 year term policy on a 50 year old $500,000 benefit)</a:t>
            </a:r>
          </a:p>
          <a:p>
            <a:pPr lvl="1"/>
            <a:r>
              <a:rPr lang="en-US" sz="1400" dirty="0"/>
              <a:t>Term Life insurance policy similar rate can support family living such as for a surviving spouse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000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4561F-375F-E20B-CE61-1081465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D3C6-76D7-F271-526D-AF5B4692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Disability insurance can help mitigate injury related expenses</a:t>
            </a:r>
          </a:p>
          <a:p>
            <a:r>
              <a:rPr lang="en-US" sz="2600" dirty="0"/>
              <a:t>Durable power of attorney (stays in effect if incapacitated) makes decisions on behalf of the individual broadly</a:t>
            </a:r>
          </a:p>
          <a:p>
            <a:r>
              <a:rPr lang="en-US" sz="2600" dirty="0"/>
              <a:t>General power of attorney </a:t>
            </a:r>
          </a:p>
          <a:p>
            <a:r>
              <a:rPr lang="en-US" sz="2600" dirty="0"/>
              <a:t>Limited power of attorney (limits to only certain decisions)</a:t>
            </a:r>
          </a:p>
          <a:p>
            <a:r>
              <a:rPr lang="en-US" sz="2600" dirty="0"/>
              <a:t>Healthcare power of attorney</a:t>
            </a:r>
          </a:p>
          <a:p>
            <a:r>
              <a:rPr lang="en-US" sz="2600" dirty="0"/>
              <a:t>Springing power of attorney</a:t>
            </a:r>
          </a:p>
          <a:p>
            <a:r>
              <a:rPr lang="en-US" sz="2600" dirty="0"/>
              <a:t>Have an early transition plan for leadership transition on the farm for death or disability</a:t>
            </a:r>
            <a:endParaRPr lang="en-US" sz="14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1999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4561F-375F-E20B-CE61-10814659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Desire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D3C6-76D7-F271-526D-AF5B4692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 dirty="0"/>
              <a:t>Three potential options</a:t>
            </a:r>
          </a:p>
          <a:p>
            <a:r>
              <a:rPr lang="en-US" sz="2600" dirty="0"/>
              <a:t>Dispose of assets</a:t>
            </a:r>
          </a:p>
          <a:p>
            <a:r>
              <a:rPr lang="en-US" sz="2600" dirty="0"/>
              <a:t>Find a farm operator and the family becomes an owner-non manager</a:t>
            </a:r>
          </a:p>
          <a:p>
            <a:r>
              <a:rPr lang="en-US" sz="2600" dirty="0"/>
              <a:t>Change the business model and keep certain assets (land lease)</a:t>
            </a:r>
            <a:endParaRPr lang="en-US" sz="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991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FFCF1-D973-494E-B69F-44E006EF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What Contingency Planning should BFF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7168-25EB-4BCB-9926-69EE86A8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17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D784E-C45F-4D2D-BC7A-5268420C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dirty="0"/>
              <a:t>Typical Financial Preparedness Strategies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3919C1-C16E-45FA-959B-EBA610E435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6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FFCF1-D973-494E-B69F-44E006EF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Develop a retirement plan for BFF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7168-25EB-4BCB-9926-69EE86A8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095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17396</TotalTime>
  <Words>538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Contingency and Retirement on Family Farms</vt:lpstr>
      <vt:lpstr>Prepare for Contingencies</vt:lpstr>
      <vt:lpstr>Divorce</vt:lpstr>
      <vt:lpstr>Death</vt:lpstr>
      <vt:lpstr>Disability</vt:lpstr>
      <vt:lpstr>Desire</vt:lpstr>
      <vt:lpstr>What Contingency Planning should BFF do?</vt:lpstr>
      <vt:lpstr>Typical Financial Preparedness Strategies</vt:lpstr>
      <vt:lpstr>Develop a retirement plan for BFF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Contingency and Retirement on Family Farms</dc:title>
  <dc:creator>Mayo, David Herbert</dc:creator>
  <cp:lastModifiedBy>Mayo, David Herbert</cp:lastModifiedBy>
  <cp:revision>2</cp:revision>
  <dcterms:created xsi:type="dcterms:W3CDTF">2023-02-17T14:31:15Z</dcterms:created>
  <dcterms:modified xsi:type="dcterms:W3CDTF">2026-02-04T21:01:40Z</dcterms:modified>
</cp:coreProperties>
</file>