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8" r:id="rId4"/>
    <p:sldId id="259" r:id="rId5"/>
    <p:sldId id="279" r:id="rId6"/>
    <p:sldId id="280" r:id="rId7"/>
    <p:sldId id="281" r:id="rId8"/>
    <p:sldId id="263" r:id="rId9"/>
    <p:sldId id="264" r:id="rId10"/>
    <p:sldId id="271" r:id="rId11"/>
    <p:sldId id="265" r:id="rId12"/>
    <p:sldId id="272" r:id="rId13"/>
    <p:sldId id="266" r:id="rId14"/>
    <p:sldId id="283" r:id="rId15"/>
    <p:sldId id="284" r:id="rId16"/>
    <p:sldId id="273" r:id="rId17"/>
    <p:sldId id="267" r:id="rId18"/>
    <p:sldId id="282" r:id="rId19"/>
    <p:sldId id="275" r:id="rId20"/>
    <p:sldId id="268" r:id="rId21"/>
    <p:sldId id="274" r:id="rId22"/>
    <p:sldId id="269" r:id="rId23"/>
    <p:sldId id="285" r:id="rId24"/>
    <p:sldId id="286" r:id="rId25"/>
    <p:sldId id="287" r:id="rId26"/>
    <p:sldId id="276" r:id="rId27"/>
    <p:sldId id="270" r:id="rId28"/>
    <p:sldId id="277" r:id="rId29"/>
    <p:sldId id="261" r:id="rId30"/>
    <p:sldId id="278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65D58-7282-4EA0-8B76-D216D9E7D3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64823-6FA8-47C6-80A8-F73F28AAF986}">
      <dgm:prSet phldrT="[Text]"/>
      <dgm:spPr/>
      <dgm:t>
        <a:bodyPr/>
        <a:lstStyle/>
        <a:p>
          <a:r>
            <a:rPr lang="en-US" dirty="0"/>
            <a:t>G2 Birth</a:t>
          </a:r>
        </a:p>
        <a:p>
          <a:r>
            <a:rPr lang="en-US" dirty="0"/>
            <a:t>G1 35 Years </a:t>
          </a:r>
        </a:p>
      </dgm:t>
    </dgm:pt>
    <dgm:pt modelId="{82D7799A-EFAF-4107-BF8D-42A3A5073070}" type="parTrans" cxnId="{4EAEFAD5-892A-4549-A6E9-1D6F8D2544C0}">
      <dgm:prSet/>
      <dgm:spPr/>
      <dgm:t>
        <a:bodyPr/>
        <a:lstStyle/>
        <a:p>
          <a:endParaRPr lang="en-US"/>
        </a:p>
      </dgm:t>
    </dgm:pt>
    <dgm:pt modelId="{EF3C7393-D067-4524-9EB4-C364364F6CD5}" type="sibTrans" cxnId="{4EAEFAD5-892A-4549-A6E9-1D6F8D2544C0}">
      <dgm:prSet/>
      <dgm:spPr/>
      <dgm:t>
        <a:bodyPr/>
        <a:lstStyle/>
        <a:p>
          <a:endParaRPr lang="en-US"/>
        </a:p>
      </dgm:t>
    </dgm:pt>
    <dgm:pt modelId="{67396EB1-9B1B-498F-9487-B25ED846F6E6}">
      <dgm:prSet phldrT="[Text]"/>
      <dgm:spPr/>
      <dgm:t>
        <a:bodyPr/>
        <a:lstStyle/>
        <a:p>
          <a:r>
            <a:rPr lang="en-US" dirty="0"/>
            <a:t>G2 10 years</a:t>
          </a:r>
        </a:p>
        <a:p>
          <a:r>
            <a:rPr lang="en-US" dirty="0"/>
            <a:t>G1 45 years</a:t>
          </a:r>
        </a:p>
      </dgm:t>
    </dgm:pt>
    <dgm:pt modelId="{E9E915C4-BDCF-4489-8681-355E931A8522}" type="parTrans" cxnId="{71025DD7-C4CF-416C-8B60-9214BD0FAD7C}">
      <dgm:prSet/>
      <dgm:spPr/>
      <dgm:t>
        <a:bodyPr/>
        <a:lstStyle/>
        <a:p>
          <a:endParaRPr lang="en-US"/>
        </a:p>
      </dgm:t>
    </dgm:pt>
    <dgm:pt modelId="{51F90992-270D-4B16-BB2D-4403DC57D5DC}" type="sibTrans" cxnId="{71025DD7-C4CF-416C-8B60-9214BD0FAD7C}">
      <dgm:prSet/>
      <dgm:spPr/>
      <dgm:t>
        <a:bodyPr/>
        <a:lstStyle/>
        <a:p>
          <a:endParaRPr lang="en-US"/>
        </a:p>
      </dgm:t>
    </dgm:pt>
    <dgm:pt modelId="{9ECAB47A-062F-4A2B-97CD-757C49FFFD11}">
      <dgm:prSet phldrT="[Text]"/>
      <dgm:spPr/>
      <dgm:t>
        <a:bodyPr/>
        <a:lstStyle/>
        <a:p>
          <a:r>
            <a:rPr lang="en-US" dirty="0"/>
            <a:t>G2 17 years</a:t>
          </a:r>
        </a:p>
        <a:p>
          <a:r>
            <a:rPr lang="en-US" dirty="0"/>
            <a:t>G1 52 years</a:t>
          </a:r>
        </a:p>
      </dgm:t>
    </dgm:pt>
    <dgm:pt modelId="{809CE61D-AB13-4DDD-8CB0-F3B2E9858F15}" type="parTrans" cxnId="{A33799DD-E53A-4656-AF85-349D59BC5A79}">
      <dgm:prSet/>
      <dgm:spPr/>
      <dgm:t>
        <a:bodyPr/>
        <a:lstStyle/>
        <a:p>
          <a:endParaRPr lang="en-US"/>
        </a:p>
      </dgm:t>
    </dgm:pt>
    <dgm:pt modelId="{0EEFD1C5-08B0-4493-92ED-346A61E0FA39}" type="sibTrans" cxnId="{A33799DD-E53A-4656-AF85-349D59BC5A79}">
      <dgm:prSet/>
      <dgm:spPr/>
      <dgm:t>
        <a:bodyPr/>
        <a:lstStyle/>
        <a:p>
          <a:endParaRPr lang="en-US"/>
        </a:p>
      </dgm:t>
    </dgm:pt>
    <dgm:pt modelId="{19EDDF2E-A36D-4F1D-92C2-D040570515DF}">
      <dgm:prSet/>
      <dgm:spPr/>
      <dgm:t>
        <a:bodyPr/>
        <a:lstStyle/>
        <a:p>
          <a:r>
            <a:rPr lang="en-US" dirty="0"/>
            <a:t>G2 22 years</a:t>
          </a:r>
        </a:p>
        <a:p>
          <a:r>
            <a:rPr lang="en-US" dirty="0"/>
            <a:t>G1 57 years</a:t>
          </a:r>
        </a:p>
      </dgm:t>
    </dgm:pt>
    <dgm:pt modelId="{0C7438ED-41A6-42A0-8C7C-5E84C2A66215}" type="parTrans" cxnId="{A4957D22-60EE-4E29-A0D0-0AC88735E893}">
      <dgm:prSet/>
      <dgm:spPr/>
      <dgm:t>
        <a:bodyPr/>
        <a:lstStyle/>
        <a:p>
          <a:endParaRPr lang="en-US"/>
        </a:p>
      </dgm:t>
    </dgm:pt>
    <dgm:pt modelId="{31013F7E-1D8F-4F3A-993C-99847FBED47F}" type="sibTrans" cxnId="{A4957D22-60EE-4E29-A0D0-0AC88735E893}">
      <dgm:prSet/>
      <dgm:spPr/>
      <dgm:t>
        <a:bodyPr/>
        <a:lstStyle/>
        <a:p>
          <a:endParaRPr lang="en-US"/>
        </a:p>
      </dgm:t>
    </dgm:pt>
    <dgm:pt modelId="{0C0D4590-4538-464F-81A0-AE071F35F4A5}">
      <dgm:prSet/>
      <dgm:spPr/>
      <dgm:t>
        <a:bodyPr/>
        <a:lstStyle/>
        <a:p>
          <a:r>
            <a:rPr lang="en-US" dirty="0"/>
            <a:t>G2 25 years</a:t>
          </a:r>
        </a:p>
        <a:p>
          <a:r>
            <a:rPr lang="en-US" dirty="0"/>
            <a:t>G1 60 years</a:t>
          </a:r>
        </a:p>
      </dgm:t>
    </dgm:pt>
    <dgm:pt modelId="{C966DFA0-1464-4E9F-8BBD-25DECC5FB4CB}" type="parTrans" cxnId="{4FF7A0F2-580A-4377-952D-43627B3E849E}">
      <dgm:prSet/>
      <dgm:spPr/>
      <dgm:t>
        <a:bodyPr/>
        <a:lstStyle/>
        <a:p>
          <a:endParaRPr lang="en-US"/>
        </a:p>
      </dgm:t>
    </dgm:pt>
    <dgm:pt modelId="{371E0D59-E1F6-4369-95E1-8E8B9E2B2611}" type="sibTrans" cxnId="{4FF7A0F2-580A-4377-952D-43627B3E849E}">
      <dgm:prSet/>
      <dgm:spPr/>
      <dgm:t>
        <a:bodyPr/>
        <a:lstStyle/>
        <a:p>
          <a:endParaRPr lang="en-US"/>
        </a:p>
      </dgm:t>
    </dgm:pt>
    <dgm:pt modelId="{B5A36A84-02FB-4E5D-912C-62EB9C6CD3E1}">
      <dgm:prSet/>
      <dgm:spPr/>
      <dgm:t>
        <a:bodyPr/>
        <a:lstStyle/>
        <a:p>
          <a:r>
            <a:rPr lang="en-US" dirty="0"/>
            <a:t>G2 30 years</a:t>
          </a:r>
        </a:p>
        <a:p>
          <a:r>
            <a:rPr lang="en-US" dirty="0"/>
            <a:t>G1 65 years </a:t>
          </a:r>
        </a:p>
      </dgm:t>
    </dgm:pt>
    <dgm:pt modelId="{EF0B4B3E-F8F1-45A7-A821-45D0C8E42DE5}" type="parTrans" cxnId="{9A3C7375-0FE2-4CFB-934D-475F6B60F950}">
      <dgm:prSet/>
      <dgm:spPr/>
      <dgm:t>
        <a:bodyPr/>
        <a:lstStyle/>
        <a:p>
          <a:endParaRPr lang="en-US"/>
        </a:p>
      </dgm:t>
    </dgm:pt>
    <dgm:pt modelId="{4E026107-5EE3-403E-9E0D-3D3E1B7B75B3}" type="sibTrans" cxnId="{9A3C7375-0FE2-4CFB-934D-475F6B60F950}">
      <dgm:prSet/>
      <dgm:spPr/>
      <dgm:t>
        <a:bodyPr/>
        <a:lstStyle/>
        <a:p>
          <a:endParaRPr lang="en-US"/>
        </a:p>
      </dgm:t>
    </dgm:pt>
    <dgm:pt modelId="{3E687600-2C90-4631-BF8F-4F0AB0AC6DCE}">
      <dgm:prSet/>
      <dgm:spPr/>
      <dgm:t>
        <a:bodyPr/>
        <a:lstStyle/>
        <a:p>
          <a:r>
            <a:rPr lang="en-US" dirty="0"/>
            <a:t>G2 35 years</a:t>
          </a:r>
        </a:p>
        <a:p>
          <a:r>
            <a:rPr lang="en-US" dirty="0"/>
            <a:t>G1 70 years</a:t>
          </a:r>
        </a:p>
      </dgm:t>
    </dgm:pt>
    <dgm:pt modelId="{4B117A68-28C0-492D-8BB3-A7317FE206BC}" type="parTrans" cxnId="{705161E6-5977-49D4-AD16-8A88722EB633}">
      <dgm:prSet/>
      <dgm:spPr/>
      <dgm:t>
        <a:bodyPr/>
        <a:lstStyle/>
        <a:p>
          <a:endParaRPr lang="en-US"/>
        </a:p>
      </dgm:t>
    </dgm:pt>
    <dgm:pt modelId="{B4927CF0-33B3-4932-B2F0-166F721159B8}" type="sibTrans" cxnId="{705161E6-5977-49D4-AD16-8A88722EB633}">
      <dgm:prSet/>
      <dgm:spPr/>
      <dgm:t>
        <a:bodyPr/>
        <a:lstStyle/>
        <a:p>
          <a:endParaRPr lang="en-US"/>
        </a:p>
      </dgm:t>
    </dgm:pt>
    <dgm:pt modelId="{4E920F80-323F-4E2D-86EB-45A841A94798}" type="pres">
      <dgm:prSet presAssocID="{30165D58-7282-4EA0-8B76-D216D9E7D33C}" presName="Name0" presStyleCnt="0">
        <dgm:presLayoutVars>
          <dgm:dir/>
          <dgm:animLvl val="lvl"/>
          <dgm:resizeHandles val="exact"/>
        </dgm:presLayoutVars>
      </dgm:prSet>
      <dgm:spPr/>
    </dgm:pt>
    <dgm:pt modelId="{0AC7D5AE-3980-4CFC-B3AF-06E3E48AE075}" type="pres">
      <dgm:prSet presAssocID="{61164823-6FA8-47C6-80A8-F73F28AAF98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A5993ED-CB65-4BBF-BDEA-EE16C723A96F}" type="pres">
      <dgm:prSet presAssocID="{EF3C7393-D067-4524-9EB4-C364364F6CD5}" presName="parTxOnlySpace" presStyleCnt="0"/>
      <dgm:spPr/>
    </dgm:pt>
    <dgm:pt modelId="{165E0F58-471E-44DA-97BF-A8EE05874318}" type="pres">
      <dgm:prSet presAssocID="{67396EB1-9B1B-498F-9487-B25ED846F6E6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506274F-B008-49FB-9753-D1E8B6C94187}" type="pres">
      <dgm:prSet presAssocID="{51F90992-270D-4B16-BB2D-4403DC57D5DC}" presName="parTxOnlySpace" presStyleCnt="0"/>
      <dgm:spPr/>
    </dgm:pt>
    <dgm:pt modelId="{9B901826-2099-47A8-BEF7-C4335264E8EE}" type="pres">
      <dgm:prSet presAssocID="{9ECAB47A-062F-4A2B-97CD-757C49FFFD1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91514AA-61A9-4E96-986F-5B027BFF09EF}" type="pres">
      <dgm:prSet presAssocID="{0EEFD1C5-08B0-4493-92ED-346A61E0FA39}" presName="parTxOnlySpace" presStyleCnt="0"/>
      <dgm:spPr/>
    </dgm:pt>
    <dgm:pt modelId="{54A459EC-36AB-4F7D-A5F9-D760CA5B7713}" type="pres">
      <dgm:prSet presAssocID="{19EDDF2E-A36D-4F1D-92C2-D040570515DF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643E5D9-9A71-4EB0-B417-81E7AB903A5D}" type="pres">
      <dgm:prSet presAssocID="{31013F7E-1D8F-4F3A-993C-99847FBED47F}" presName="parTxOnlySpace" presStyleCnt="0"/>
      <dgm:spPr/>
    </dgm:pt>
    <dgm:pt modelId="{E5FE8E72-78F9-47A2-A6CE-2DA6D0BB11C8}" type="pres">
      <dgm:prSet presAssocID="{0C0D4590-4538-464F-81A0-AE071F35F4A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C8CC26E5-38E1-479F-8A4E-9975A6B15D98}" type="pres">
      <dgm:prSet presAssocID="{371E0D59-E1F6-4369-95E1-8E8B9E2B2611}" presName="parTxOnlySpace" presStyleCnt="0"/>
      <dgm:spPr/>
    </dgm:pt>
    <dgm:pt modelId="{E7B704B7-B308-4E88-BA47-12795C680B4E}" type="pres">
      <dgm:prSet presAssocID="{B5A36A84-02FB-4E5D-912C-62EB9C6CD3E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A95EB07-AC7F-491F-9D57-715A31D57BF7}" type="pres">
      <dgm:prSet presAssocID="{4E026107-5EE3-403E-9E0D-3D3E1B7B75B3}" presName="parTxOnlySpace" presStyleCnt="0"/>
      <dgm:spPr/>
    </dgm:pt>
    <dgm:pt modelId="{26290217-8E52-4148-A638-F9EED60B5999}" type="pres">
      <dgm:prSet presAssocID="{3E687600-2C90-4631-BF8F-4F0AB0AC6DC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5DDC504-9538-4D77-AF63-0B5C3FB35A61}" type="presOf" srcId="{9ECAB47A-062F-4A2B-97CD-757C49FFFD11}" destId="{9B901826-2099-47A8-BEF7-C4335264E8EE}" srcOrd="0" destOrd="0" presId="urn:microsoft.com/office/officeart/2005/8/layout/chevron1"/>
    <dgm:cxn modelId="{A4957D22-60EE-4E29-A0D0-0AC88735E893}" srcId="{30165D58-7282-4EA0-8B76-D216D9E7D33C}" destId="{19EDDF2E-A36D-4F1D-92C2-D040570515DF}" srcOrd="3" destOrd="0" parTransId="{0C7438ED-41A6-42A0-8C7C-5E84C2A66215}" sibTransId="{31013F7E-1D8F-4F3A-993C-99847FBED47F}"/>
    <dgm:cxn modelId="{9A3C7375-0FE2-4CFB-934D-475F6B60F950}" srcId="{30165D58-7282-4EA0-8B76-D216D9E7D33C}" destId="{B5A36A84-02FB-4E5D-912C-62EB9C6CD3E1}" srcOrd="5" destOrd="0" parTransId="{EF0B4B3E-F8F1-45A7-A821-45D0C8E42DE5}" sibTransId="{4E026107-5EE3-403E-9E0D-3D3E1B7B75B3}"/>
    <dgm:cxn modelId="{A46B9E90-E469-4F4C-82E1-6FB267120498}" type="presOf" srcId="{61164823-6FA8-47C6-80A8-F73F28AAF986}" destId="{0AC7D5AE-3980-4CFC-B3AF-06E3E48AE075}" srcOrd="0" destOrd="0" presId="urn:microsoft.com/office/officeart/2005/8/layout/chevron1"/>
    <dgm:cxn modelId="{5E18F593-894D-4A51-A14F-36CCB097FCBF}" type="presOf" srcId="{B5A36A84-02FB-4E5D-912C-62EB9C6CD3E1}" destId="{E7B704B7-B308-4E88-BA47-12795C680B4E}" srcOrd="0" destOrd="0" presId="urn:microsoft.com/office/officeart/2005/8/layout/chevron1"/>
    <dgm:cxn modelId="{FA73A19E-D3BE-45C3-BBE8-7AAC2519E83E}" type="presOf" srcId="{0C0D4590-4538-464F-81A0-AE071F35F4A5}" destId="{E5FE8E72-78F9-47A2-A6CE-2DA6D0BB11C8}" srcOrd="0" destOrd="0" presId="urn:microsoft.com/office/officeart/2005/8/layout/chevron1"/>
    <dgm:cxn modelId="{7DCEB2C6-3956-4756-9879-243D1D0CDBB5}" type="presOf" srcId="{19EDDF2E-A36D-4F1D-92C2-D040570515DF}" destId="{54A459EC-36AB-4F7D-A5F9-D760CA5B7713}" srcOrd="0" destOrd="0" presId="urn:microsoft.com/office/officeart/2005/8/layout/chevron1"/>
    <dgm:cxn modelId="{551B53D1-2A2F-4AE4-8E51-FC92EB5F267C}" type="presOf" srcId="{30165D58-7282-4EA0-8B76-D216D9E7D33C}" destId="{4E920F80-323F-4E2D-86EB-45A841A94798}" srcOrd="0" destOrd="0" presId="urn:microsoft.com/office/officeart/2005/8/layout/chevron1"/>
    <dgm:cxn modelId="{268D50D3-C0D5-4840-9AE2-6AA068FB620D}" type="presOf" srcId="{3E687600-2C90-4631-BF8F-4F0AB0AC6DCE}" destId="{26290217-8E52-4148-A638-F9EED60B5999}" srcOrd="0" destOrd="0" presId="urn:microsoft.com/office/officeart/2005/8/layout/chevron1"/>
    <dgm:cxn modelId="{4EAEFAD5-892A-4549-A6E9-1D6F8D2544C0}" srcId="{30165D58-7282-4EA0-8B76-D216D9E7D33C}" destId="{61164823-6FA8-47C6-80A8-F73F28AAF986}" srcOrd="0" destOrd="0" parTransId="{82D7799A-EFAF-4107-BF8D-42A3A5073070}" sibTransId="{EF3C7393-D067-4524-9EB4-C364364F6CD5}"/>
    <dgm:cxn modelId="{71025DD7-C4CF-416C-8B60-9214BD0FAD7C}" srcId="{30165D58-7282-4EA0-8B76-D216D9E7D33C}" destId="{67396EB1-9B1B-498F-9487-B25ED846F6E6}" srcOrd="1" destOrd="0" parTransId="{E9E915C4-BDCF-4489-8681-355E931A8522}" sibTransId="{51F90992-270D-4B16-BB2D-4403DC57D5DC}"/>
    <dgm:cxn modelId="{A33799DD-E53A-4656-AF85-349D59BC5A79}" srcId="{30165D58-7282-4EA0-8B76-D216D9E7D33C}" destId="{9ECAB47A-062F-4A2B-97CD-757C49FFFD11}" srcOrd="2" destOrd="0" parTransId="{809CE61D-AB13-4DDD-8CB0-F3B2E9858F15}" sibTransId="{0EEFD1C5-08B0-4493-92ED-346A61E0FA39}"/>
    <dgm:cxn modelId="{705161E6-5977-49D4-AD16-8A88722EB633}" srcId="{30165D58-7282-4EA0-8B76-D216D9E7D33C}" destId="{3E687600-2C90-4631-BF8F-4F0AB0AC6DCE}" srcOrd="6" destOrd="0" parTransId="{4B117A68-28C0-492D-8BB3-A7317FE206BC}" sibTransId="{B4927CF0-33B3-4932-B2F0-166F721159B8}"/>
    <dgm:cxn modelId="{4FF7A0F2-580A-4377-952D-43627B3E849E}" srcId="{30165D58-7282-4EA0-8B76-D216D9E7D33C}" destId="{0C0D4590-4538-464F-81A0-AE071F35F4A5}" srcOrd="4" destOrd="0" parTransId="{C966DFA0-1464-4E9F-8BBD-25DECC5FB4CB}" sibTransId="{371E0D59-E1F6-4369-95E1-8E8B9E2B2611}"/>
    <dgm:cxn modelId="{ECB963F5-A3C7-4924-83B6-FE36818A698F}" type="presOf" srcId="{67396EB1-9B1B-498F-9487-B25ED846F6E6}" destId="{165E0F58-471E-44DA-97BF-A8EE05874318}" srcOrd="0" destOrd="0" presId="urn:microsoft.com/office/officeart/2005/8/layout/chevron1"/>
    <dgm:cxn modelId="{12442212-DE6B-4B99-9F6B-19AB31930320}" type="presParOf" srcId="{4E920F80-323F-4E2D-86EB-45A841A94798}" destId="{0AC7D5AE-3980-4CFC-B3AF-06E3E48AE075}" srcOrd="0" destOrd="0" presId="urn:microsoft.com/office/officeart/2005/8/layout/chevron1"/>
    <dgm:cxn modelId="{286F9605-47F0-4DFC-AABF-419D7234A7A8}" type="presParOf" srcId="{4E920F80-323F-4E2D-86EB-45A841A94798}" destId="{8A5993ED-CB65-4BBF-BDEA-EE16C723A96F}" srcOrd="1" destOrd="0" presId="urn:microsoft.com/office/officeart/2005/8/layout/chevron1"/>
    <dgm:cxn modelId="{ACD0E6BA-2C0D-4C73-93CD-2A077D11CD26}" type="presParOf" srcId="{4E920F80-323F-4E2D-86EB-45A841A94798}" destId="{165E0F58-471E-44DA-97BF-A8EE05874318}" srcOrd="2" destOrd="0" presId="urn:microsoft.com/office/officeart/2005/8/layout/chevron1"/>
    <dgm:cxn modelId="{C6D97B51-D342-4D0B-AA5C-8A3B7603AAD9}" type="presParOf" srcId="{4E920F80-323F-4E2D-86EB-45A841A94798}" destId="{3506274F-B008-49FB-9753-D1E8B6C94187}" srcOrd="3" destOrd="0" presId="urn:microsoft.com/office/officeart/2005/8/layout/chevron1"/>
    <dgm:cxn modelId="{B5D63C76-2E25-4707-B117-369493F2F421}" type="presParOf" srcId="{4E920F80-323F-4E2D-86EB-45A841A94798}" destId="{9B901826-2099-47A8-BEF7-C4335264E8EE}" srcOrd="4" destOrd="0" presId="urn:microsoft.com/office/officeart/2005/8/layout/chevron1"/>
    <dgm:cxn modelId="{423913B6-213A-41AE-8490-1DA424D73967}" type="presParOf" srcId="{4E920F80-323F-4E2D-86EB-45A841A94798}" destId="{B91514AA-61A9-4E96-986F-5B027BFF09EF}" srcOrd="5" destOrd="0" presId="urn:microsoft.com/office/officeart/2005/8/layout/chevron1"/>
    <dgm:cxn modelId="{910363EF-D05B-45D2-8EF6-9C91445885AA}" type="presParOf" srcId="{4E920F80-323F-4E2D-86EB-45A841A94798}" destId="{54A459EC-36AB-4F7D-A5F9-D760CA5B7713}" srcOrd="6" destOrd="0" presId="urn:microsoft.com/office/officeart/2005/8/layout/chevron1"/>
    <dgm:cxn modelId="{260C953C-3C0E-4C8A-9D47-F51FA6BBDEBD}" type="presParOf" srcId="{4E920F80-323F-4E2D-86EB-45A841A94798}" destId="{6643E5D9-9A71-4EB0-B417-81E7AB903A5D}" srcOrd="7" destOrd="0" presId="urn:microsoft.com/office/officeart/2005/8/layout/chevron1"/>
    <dgm:cxn modelId="{9A675BE3-1CA7-4373-BD74-2CF4100E1654}" type="presParOf" srcId="{4E920F80-323F-4E2D-86EB-45A841A94798}" destId="{E5FE8E72-78F9-47A2-A6CE-2DA6D0BB11C8}" srcOrd="8" destOrd="0" presId="urn:microsoft.com/office/officeart/2005/8/layout/chevron1"/>
    <dgm:cxn modelId="{6AD3F186-FD61-45A8-A3DF-D93137069D25}" type="presParOf" srcId="{4E920F80-323F-4E2D-86EB-45A841A94798}" destId="{C8CC26E5-38E1-479F-8A4E-9975A6B15D98}" srcOrd="9" destOrd="0" presId="urn:microsoft.com/office/officeart/2005/8/layout/chevron1"/>
    <dgm:cxn modelId="{1E77AF8E-DB7A-40EF-A093-810587F4DC20}" type="presParOf" srcId="{4E920F80-323F-4E2D-86EB-45A841A94798}" destId="{E7B704B7-B308-4E88-BA47-12795C680B4E}" srcOrd="10" destOrd="0" presId="urn:microsoft.com/office/officeart/2005/8/layout/chevron1"/>
    <dgm:cxn modelId="{110AD01C-ECE3-4765-9307-13CC01718955}" type="presParOf" srcId="{4E920F80-323F-4E2D-86EB-45A841A94798}" destId="{EA95EB07-AC7F-491F-9D57-715A31D57BF7}" srcOrd="11" destOrd="0" presId="urn:microsoft.com/office/officeart/2005/8/layout/chevron1"/>
    <dgm:cxn modelId="{3DEDB7F1-98C8-425B-A1E8-4C5861344CC1}" type="presParOf" srcId="{4E920F80-323F-4E2D-86EB-45A841A94798}" destId="{26290217-8E52-4148-A638-F9EED60B5999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8FB54-4803-4FEC-BCCF-B5D3739438F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6DE1AC-B45A-4B3B-B59F-EE8B702B2878}">
      <dgm:prSet/>
      <dgm:spPr/>
      <dgm:t>
        <a:bodyPr/>
        <a:lstStyle/>
        <a:p>
          <a:r>
            <a:rPr lang="en-US"/>
            <a:t>Core Leadership and Strategy</a:t>
          </a:r>
        </a:p>
      </dgm:t>
    </dgm:pt>
    <dgm:pt modelId="{D04BB065-3B1F-47A1-B3E4-821E4B392521}" type="parTrans" cxnId="{1601F35B-674E-41D5-8F52-98E283B38F3C}">
      <dgm:prSet/>
      <dgm:spPr/>
      <dgm:t>
        <a:bodyPr/>
        <a:lstStyle/>
        <a:p>
          <a:endParaRPr lang="en-US"/>
        </a:p>
      </dgm:t>
    </dgm:pt>
    <dgm:pt modelId="{01E10C47-23EE-432A-A444-FD84EB0DCB12}" type="sibTrans" cxnId="{1601F35B-674E-41D5-8F52-98E283B38F3C}">
      <dgm:prSet/>
      <dgm:spPr/>
      <dgm:t>
        <a:bodyPr/>
        <a:lstStyle/>
        <a:p>
          <a:endParaRPr lang="en-US"/>
        </a:p>
      </dgm:t>
    </dgm:pt>
    <dgm:pt modelId="{CFFBEF09-45B9-45BE-A896-9DDD64C2B384}">
      <dgm:prSet/>
      <dgm:spPr/>
      <dgm:t>
        <a:bodyPr/>
        <a:lstStyle/>
        <a:p>
          <a:r>
            <a:rPr lang="en-US"/>
            <a:t>Defining Mission</a:t>
          </a:r>
        </a:p>
      </dgm:t>
    </dgm:pt>
    <dgm:pt modelId="{23F72668-BFAF-4FD9-AF12-505E1C5ADFD8}" type="parTrans" cxnId="{E78217E8-4F20-4990-9545-D8CC99EC25AB}">
      <dgm:prSet/>
      <dgm:spPr/>
      <dgm:t>
        <a:bodyPr/>
        <a:lstStyle/>
        <a:p>
          <a:endParaRPr lang="en-US"/>
        </a:p>
      </dgm:t>
    </dgm:pt>
    <dgm:pt modelId="{A581C25E-E5A1-4FE6-9B51-054B5CD8ABBD}" type="sibTrans" cxnId="{E78217E8-4F20-4990-9545-D8CC99EC25AB}">
      <dgm:prSet/>
      <dgm:spPr/>
      <dgm:t>
        <a:bodyPr/>
        <a:lstStyle/>
        <a:p>
          <a:endParaRPr lang="en-US"/>
        </a:p>
      </dgm:t>
    </dgm:pt>
    <dgm:pt modelId="{875905B5-CAB6-4F1C-A2B7-5828878DBE98}">
      <dgm:prSet/>
      <dgm:spPr/>
      <dgm:t>
        <a:bodyPr/>
        <a:lstStyle/>
        <a:p>
          <a:r>
            <a:rPr lang="en-US"/>
            <a:t>Financial Management and Decision Making</a:t>
          </a:r>
        </a:p>
      </dgm:t>
    </dgm:pt>
    <dgm:pt modelId="{F5CCCACA-D114-4210-BE8D-2A91D389F9B7}" type="parTrans" cxnId="{1F0E4EE2-FECC-430D-ABD1-FA8683D028EB}">
      <dgm:prSet/>
      <dgm:spPr/>
      <dgm:t>
        <a:bodyPr/>
        <a:lstStyle/>
        <a:p>
          <a:endParaRPr lang="en-US"/>
        </a:p>
      </dgm:t>
    </dgm:pt>
    <dgm:pt modelId="{CAF2004C-EDA3-4188-B61A-10947E27025D}" type="sibTrans" cxnId="{1F0E4EE2-FECC-430D-ABD1-FA8683D028EB}">
      <dgm:prSet/>
      <dgm:spPr/>
      <dgm:t>
        <a:bodyPr/>
        <a:lstStyle/>
        <a:p>
          <a:endParaRPr lang="en-US"/>
        </a:p>
      </dgm:t>
    </dgm:pt>
    <dgm:pt modelId="{B5A596AB-7677-4A0F-97A8-8CE39794EA90}">
      <dgm:prSet/>
      <dgm:spPr/>
      <dgm:t>
        <a:bodyPr/>
        <a:lstStyle/>
        <a:p>
          <a:r>
            <a:rPr lang="en-US"/>
            <a:t>Strategy Creation</a:t>
          </a:r>
        </a:p>
      </dgm:t>
    </dgm:pt>
    <dgm:pt modelId="{C0DD72FB-EEB8-430F-B993-01A28FC61B20}" type="parTrans" cxnId="{B047F08F-8F4E-4DB1-8930-A3EC84343266}">
      <dgm:prSet/>
      <dgm:spPr/>
      <dgm:t>
        <a:bodyPr/>
        <a:lstStyle/>
        <a:p>
          <a:endParaRPr lang="en-US"/>
        </a:p>
      </dgm:t>
    </dgm:pt>
    <dgm:pt modelId="{416E5777-164A-45B7-877A-8BD39BFB9FA9}" type="sibTrans" cxnId="{B047F08F-8F4E-4DB1-8930-A3EC84343266}">
      <dgm:prSet/>
      <dgm:spPr/>
      <dgm:t>
        <a:bodyPr/>
        <a:lstStyle/>
        <a:p>
          <a:endParaRPr lang="en-US"/>
        </a:p>
      </dgm:t>
    </dgm:pt>
    <dgm:pt modelId="{5A75AD2E-BDDC-4CD8-98A0-F240FC44FAE5}">
      <dgm:prSet/>
      <dgm:spPr/>
      <dgm:t>
        <a:bodyPr/>
        <a:lstStyle/>
        <a:p>
          <a:r>
            <a:rPr lang="en-US"/>
            <a:t>Business Modeling</a:t>
          </a:r>
        </a:p>
      </dgm:t>
    </dgm:pt>
    <dgm:pt modelId="{68AB95C4-D089-4718-9616-776B0C32FCE8}" type="parTrans" cxnId="{02A292C5-9AD4-46ED-AABE-DC1B007D9A67}">
      <dgm:prSet/>
      <dgm:spPr/>
      <dgm:t>
        <a:bodyPr/>
        <a:lstStyle/>
        <a:p>
          <a:endParaRPr lang="en-US"/>
        </a:p>
      </dgm:t>
    </dgm:pt>
    <dgm:pt modelId="{80F605EF-928B-4218-8087-0F1CC2966DC3}" type="sibTrans" cxnId="{02A292C5-9AD4-46ED-AABE-DC1B007D9A67}">
      <dgm:prSet/>
      <dgm:spPr/>
      <dgm:t>
        <a:bodyPr/>
        <a:lstStyle/>
        <a:p>
          <a:endParaRPr lang="en-US"/>
        </a:p>
      </dgm:t>
    </dgm:pt>
    <dgm:pt modelId="{CA9FB4BA-9D53-4AC6-901E-3825B5649270}">
      <dgm:prSet/>
      <dgm:spPr/>
      <dgm:t>
        <a:bodyPr/>
        <a:lstStyle/>
        <a:p>
          <a:r>
            <a:rPr lang="en-US"/>
            <a:t>Market Forecasting</a:t>
          </a:r>
        </a:p>
      </dgm:t>
    </dgm:pt>
    <dgm:pt modelId="{07C2920A-44F7-4D63-B8F2-5C153358E010}" type="parTrans" cxnId="{32E04DD4-C84F-4FAE-8054-CC6BB5F9476A}">
      <dgm:prSet/>
      <dgm:spPr/>
      <dgm:t>
        <a:bodyPr/>
        <a:lstStyle/>
        <a:p>
          <a:endParaRPr lang="en-US"/>
        </a:p>
      </dgm:t>
    </dgm:pt>
    <dgm:pt modelId="{731CFD91-FFE6-497C-AF72-4E16CAD09678}" type="sibTrans" cxnId="{32E04DD4-C84F-4FAE-8054-CC6BB5F9476A}">
      <dgm:prSet/>
      <dgm:spPr/>
      <dgm:t>
        <a:bodyPr/>
        <a:lstStyle/>
        <a:p>
          <a:endParaRPr lang="en-US"/>
        </a:p>
      </dgm:t>
    </dgm:pt>
    <dgm:pt modelId="{688FA2BD-3BDB-42CA-A662-B5117597B0C4}">
      <dgm:prSet/>
      <dgm:spPr/>
      <dgm:t>
        <a:bodyPr/>
        <a:lstStyle/>
        <a:p>
          <a:r>
            <a:rPr lang="en-US"/>
            <a:t>Building Culture</a:t>
          </a:r>
        </a:p>
      </dgm:t>
    </dgm:pt>
    <dgm:pt modelId="{D7C9F026-EDF2-4FD6-926A-B3D8508FFF81}" type="parTrans" cxnId="{868AF12D-0049-4B25-938C-E68C0AAAC6B9}">
      <dgm:prSet/>
      <dgm:spPr/>
      <dgm:t>
        <a:bodyPr/>
        <a:lstStyle/>
        <a:p>
          <a:endParaRPr lang="en-US"/>
        </a:p>
      </dgm:t>
    </dgm:pt>
    <dgm:pt modelId="{D8B27626-CC5F-4205-B48F-2551029BB477}" type="sibTrans" cxnId="{868AF12D-0049-4B25-938C-E68C0AAAC6B9}">
      <dgm:prSet/>
      <dgm:spPr/>
      <dgm:t>
        <a:bodyPr/>
        <a:lstStyle/>
        <a:p>
          <a:endParaRPr lang="en-US"/>
        </a:p>
      </dgm:t>
    </dgm:pt>
    <dgm:pt modelId="{6F989D9F-C70E-427A-A049-5ED59AECD1F6}">
      <dgm:prSet/>
      <dgm:spPr/>
      <dgm:t>
        <a:bodyPr/>
        <a:lstStyle/>
        <a:p>
          <a:r>
            <a:rPr lang="en-US"/>
            <a:t>Management Skills</a:t>
          </a:r>
        </a:p>
      </dgm:t>
    </dgm:pt>
    <dgm:pt modelId="{4AFA6A95-70C3-4A70-B335-4386582C4D48}" type="parTrans" cxnId="{F382DECF-28C3-4504-A14D-DA9F513D291A}">
      <dgm:prSet/>
      <dgm:spPr/>
      <dgm:t>
        <a:bodyPr/>
        <a:lstStyle/>
        <a:p>
          <a:endParaRPr lang="en-US"/>
        </a:p>
      </dgm:t>
    </dgm:pt>
    <dgm:pt modelId="{BE333E10-E3A8-4E0E-B7E8-8E5FB066D69C}" type="sibTrans" cxnId="{F382DECF-28C3-4504-A14D-DA9F513D291A}">
      <dgm:prSet/>
      <dgm:spPr/>
      <dgm:t>
        <a:bodyPr/>
        <a:lstStyle/>
        <a:p>
          <a:endParaRPr lang="en-US"/>
        </a:p>
      </dgm:t>
    </dgm:pt>
    <dgm:pt modelId="{978ECD78-5E3E-4157-AFFA-84B31E358409}">
      <dgm:prSet/>
      <dgm:spPr/>
      <dgm:t>
        <a:bodyPr/>
        <a:lstStyle/>
        <a:p>
          <a:r>
            <a:rPr lang="en-US"/>
            <a:t>Goal setting</a:t>
          </a:r>
        </a:p>
      </dgm:t>
    </dgm:pt>
    <dgm:pt modelId="{089F9545-3647-4389-A3AD-3DFB16CA39F8}" type="parTrans" cxnId="{7806DC64-B4A6-446D-9EA2-D567373DF0E6}">
      <dgm:prSet/>
      <dgm:spPr/>
      <dgm:t>
        <a:bodyPr/>
        <a:lstStyle/>
        <a:p>
          <a:endParaRPr lang="en-US"/>
        </a:p>
      </dgm:t>
    </dgm:pt>
    <dgm:pt modelId="{D6DB2AB8-86C4-4148-9DBF-56493178099F}" type="sibTrans" cxnId="{7806DC64-B4A6-446D-9EA2-D567373DF0E6}">
      <dgm:prSet/>
      <dgm:spPr/>
      <dgm:t>
        <a:bodyPr/>
        <a:lstStyle/>
        <a:p>
          <a:endParaRPr lang="en-US"/>
        </a:p>
      </dgm:t>
    </dgm:pt>
    <dgm:pt modelId="{F2E9A2D9-3FDE-4B56-886A-BCFB8A59AE22}">
      <dgm:prSet/>
      <dgm:spPr/>
      <dgm:t>
        <a:bodyPr/>
        <a:lstStyle/>
        <a:p>
          <a:r>
            <a:rPr lang="en-US"/>
            <a:t>Running meetings</a:t>
          </a:r>
        </a:p>
      </dgm:t>
    </dgm:pt>
    <dgm:pt modelId="{5C744BCC-62EE-4B9D-B0A9-3490CAEC5A05}" type="parTrans" cxnId="{D363A2F7-022B-4BAF-9A4C-14C03F1DE519}">
      <dgm:prSet/>
      <dgm:spPr/>
      <dgm:t>
        <a:bodyPr/>
        <a:lstStyle/>
        <a:p>
          <a:endParaRPr lang="en-US"/>
        </a:p>
      </dgm:t>
    </dgm:pt>
    <dgm:pt modelId="{77FA5982-E99C-425F-9D78-6CB391EA75D3}" type="sibTrans" cxnId="{D363A2F7-022B-4BAF-9A4C-14C03F1DE519}">
      <dgm:prSet/>
      <dgm:spPr/>
      <dgm:t>
        <a:bodyPr/>
        <a:lstStyle/>
        <a:p>
          <a:endParaRPr lang="en-US"/>
        </a:p>
      </dgm:t>
    </dgm:pt>
    <dgm:pt modelId="{40D7EB77-D269-400E-8758-14E3E1571B91}">
      <dgm:prSet/>
      <dgm:spPr/>
      <dgm:t>
        <a:bodyPr/>
        <a:lstStyle/>
        <a:p>
          <a:r>
            <a:rPr lang="en-US"/>
            <a:t>Conflict management</a:t>
          </a:r>
        </a:p>
      </dgm:t>
    </dgm:pt>
    <dgm:pt modelId="{04046C67-EFA4-4AA2-AE1C-B6F900FAAC84}" type="parTrans" cxnId="{AD6A66BF-FD9C-4ADB-A41F-83A66FDB3FEF}">
      <dgm:prSet/>
      <dgm:spPr/>
      <dgm:t>
        <a:bodyPr/>
        <a:lstStyle/>
        <a:p>
          <a:endParaRPr lang="en-US"/>
        </a:p>
      </dgm:t>
    </dgm:pt>
    <dgm:pt modelId="{C1F3B8DD-D77E-4515-8A92-3218BE120F67}" type="sibTrans" cxnId="{AD6A66BF-FD9C-4ADB-A41F-83A66FDB3FEF}">
      <dgm:prSet/>
      <dgm:spPr/>
      <dgm:t>
        <a:bodyPr/>
        <a:lstStyle/>
        <a:p>
          <a:endParaRPr lang="en-US"/>
        </a:p>
      </dgm:t>
    </dgm:pt>
    <dgm:pt modelId="{DBDB9B14-D2D4-48B6-897B-F77059CF00FF}">
      <dgm:prSet/>
      <dgm:spPr/>
      <dgm:t>
        <a:bodyPr/>
        <a:lstStyle/>
        <a:p>
          <a:r>
            <a:rPr lang="en-US"/>
            <a:t>Managing managers</a:t>
          </a:r>
        </a:p>
      </dgm:t>
    </dgm:pt>
    <dgm:pt modelId="{D2D87DE3-80A2-4485-B866-D93B7E8E4960}" type="parTrans" cxnId="{4171F925-5268-4837-95E9-F33E64DB575B}">
      <dgm:prSet/>
      <dgm:spPr/>
      <dgm:t>
        <a:bodyPr/>
        <a:lstStyle/>
        <a:p>
          <a:endParaRPr lang="en-US"/>
        </a:p>
      </dgm:t>
    </dgm:pt>
    <dgm:pt modelId="{3B2028DD-52D0-4E06-A399-CB2F9501117F}" type="sibTrans" cxnId="{4171F925-5268-4837-95E9-F33E64DB575B}">
      <dgm:prSet/>
      <dgm:spPr/>
      <dgm:t>
        <a:bodyPr/>
        <a:lstStyle/>
        <a:p>
          <a:endParaRPr lang="en-US"/>
        </a:p>
      </dgm:t>
    </dgm:pt>
    <dgm:pt modelId="{E0780E7D-C1AD-48C2-B8C7-7B36BE95C210}">
      <dgm:prSet/>
      <dgm:spPr/>
      <dgm:t>
        <a:bodyPr/>
        <a:lstStyle/>
        <a:p>
          <a:r>
            <a:rPr lang="en-US"/>
            <a:t>Inspiring change</a:t>
          </a:r>
        </a:p>
      </dgm:t>
    </dgm:pt>
    <dgm:pt modelId="{2E0297F6-5D4D-4811-A311-E2FC6AEF80C6}" type="parTrans" cxnId="{51D75C29-6FF4-4486-AE94-00DB7B897BEE}">
      <dgm:prSet/>
      <dgm:spPr/>
      <dgm:t>
        <a:bodyPr/>
        <a:lstStyle/>
        <a:p>
          <a:endParaRPr lang="en-US"/>
        </a:p>
      </dgm:t>
    </dgm:pt>
    <dgm:pt modelId="{BE94BC7E-1E19-4C7C-8416-DC65864B6E0A}" type="sibTrans" cxnId="{51D75C29-6FF4-4486-AE94-00DB7B897BEE}">
      <dgm:prSet/>
      <dgm:spPr/>
      <dgm:t>
        <a:bodyPr/>
        <a:lstStyle/>
        <a:p>
          <a:endParaRPr lang="en-US"/>
        </a:p>
      </dgm:t>
    </dgm:pt>
    <dgm:pt modelId="{F8C6A2CD-62BF-484A-9113-1168FC580784}" type="pres">
      <dgm:prSet presAssocID="{3148FB54-4803-4FEC-BCCF-B5D3739438FC}" presName="linear" presStyleCnt="0">
        <dgm:presLayoutVars>
          <dgm:dir/>
          <dgm:animLvl val="lvl"/>
          <dgm:resizeHandles val="exact"/>
        </dgm:presLayoutVars>
      </dgm:prSet>
      <dgm:spPr/>
    </dgm:pt>
    <dgm:pt modelId="{09F55676-2B72-46BF-91A3-3C0613A7E886}" type="pres">
      <dgm:prSet presAssocID="{316DE1AC-B45A-4B3B-B59F-EE8B702B2878}" presName="parentLin" presStyleCnt="0"/>
      <dgm:spPr/>
    </dgm:pt>
    <dgm:pt modelId="{306F2E7F-FB70-4AA1-9395-1F51B3B97240}" type="pres">
      <dgm:prSet presAssocID="{316DE1AC-B45A-4B3B-B59F-EE8B702B2878}" presName="parentLeftMargin" presStyleLbl="node1" presStyleIdx="0" presStyleCnt="2"/>
      <dgm:spPr/>
    </dgm:pt>
    <dgm:pt modelId="{0E866F64-ED20-408F-B428-D802B845A227}" type="pres">
      <dgm:prSet presAssocID="{316DE1AC-B45A-4B3B-B59F-EE8B702B28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C9BF3D-8A37-4F55-9B90-91B37CDE623C}" type="pres">
      <dgm:prSet presAssocID="{316DE1AC-B45A-4B3B-B59F-EE8B702B2878}" presName="negativeSpace" presStyleCnt="0"/>
      <dgm:spPr/>
    </dgm:pt>
    <dgm:pt modelId="{EDDE9648-F7E3-4147-B227-12557639566A}" type="pres">
      <dgm:prSet presAssocID="{316DE1AC-B45A-4B3B-B59F-EE8B702B2878}" presName="childText" presStyleLbl="conFgAcc1" presStyleIdx="0" presStyleCnt="2">
        <dgm:presLayoutVars>
          <dgm:bulletEnabled val="1"/>
        </dgm:presLayoutVars>
      </dgm:prSet>
      <dgm:spPr/>
    </dgm:pt>
    <dgm:pt modelId="{632FE7BB-0D19-4946-88B9-5E868C58D1D9}" type="pres">
      <dgm:prSet presAssocID="{01E10C47-23EE-432A-A444-FD84EB0DCB12}" presName="spaceBetweenRectangles" presStyleCnt="0"/>
      <dgm:spPr/>
    </dgm:pt>
    <dgm:pt modelId="{69EF5394-4735-46AB-BA55-EF6585E0B6F2}" type="pres">
      <dgm:prSet presAssocID="{6F989D9F-C70E-427A-A049-5ED59AECD1F6}" presName="parentLin" presStyleCnt="0"/>
      <dgm:spPr/>
    </dgm:pt>
    <dgm:pt modelId="{4CFEC33C-A473-472C-8361-56EC5FCBAABA}" type="pres">
      <dgm:prSet presAssocID="{6F989D9F-C70E-427A-A049-5ED59AECD1F6}" presName="parentLeftMargin" presStyleLbl="node1" presStyleIdx="0" presStyleCnt="2"/>
      <dgm:spPr/>
    </dgm:pt>
    <dgm:pt modelId="{FD336621-5899-4E4C-9061-4F795711F520}" type="pres">
      <dgm:prSet presAssocID="{6F989D9F-C70E-427A-A049-5ED59AECD1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02A1F09-3F3D-4BAA-9BD2-A4DA52A0C522}" type="pres">
      <dgm:prSet presAssocID="{6F989D9F-C70E-427A-A049-5ED59AECD1F6}" presName="negativeSpace" presStyleCnt="0"/>
      <dgm:spPr/>
    </dgm:pt>
    <dgm:pt modelId="{CC42F091-8749-4FB0-AF6F-7C8087EC186B}" type="pres">
      <dgm:prSet presAssocID="{6F989D9F-C70E-427A-A049-5ED59AECD1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695500-9AA3-4EED-A1C2-3874BBB3F64C}" type="presOf" srcId="{875905B5-CAB6-4F1C-A2B7-5828878DBE98}" destId="{EDDE9648-F7E3-4147-B227-12557639566A}" srcOrd="0" destOrd="1" presId="urn:microsoft.com/office/officeart/2005/8/layout/list1"/>
    <dgm:cxn modelId="{8838FA23-48EC-45EF-B6E3-5B2610160910}" type="presOf" srcId="{316DE1AC-B45A-4B3B-B59F-EE8B702B2878}" destId="{306F2E7F-FB70-4AA1-9395-1F51B3B97240}" srcOrd="0" destOrd="0" presId="urn:microsoft.com/office/officeart/2005/8/layout/list1"/>
    <dgm:cxn modelId="{4171F925-5268-4837-95E9-F33E64DB575B}" srcId="{6F989D9F-C70E-427A-A049-5ED59AECD1F6}" destId="{DBDB9B14-D2D4-48B6-897B-F77059CF00FF}" srcOrd="3" destOrd="0" parTransId="{D2D87DE3-80A2-4485-B866-D93B7E8E4960}" sibTransId="{3B2028DD-52D0-4E06-A399-CB2F9501117F}"/>
    <dgm:cxn modelId="{51D75C29-6FF4-4486-AE94-00DB7B897BEE}" srcId="{6F989D9F-C70E-427A-A049-5ED59AECD1F6}" destId="{E0780E7D-C1AD-48C2-B8C7-7B36BE95C210}" srcOrd="4" destOrd="0" parTransId="{2E0297F6-5D4D-4811-A311-E2FC6AEF80C6}" sibTransId="{BE94BC7E-1E19-4C7C-8416-DC65864B6E0A}"/>
    <dgm:cxn modelId="{868AF12D-0049-4B25-938C-E68C0AAAC6B9}" srcId="{316DE1AC-B45A-4B3B-B59F-EE8B702B2878}" destId="{688FA2BD-3BDB-42CA-A662-B5117597B0C4}" srcOrd="5" destOrd="0" parTransId="{D7C9F026-EDF2-4FD6-926A-B3D8508FFF81}" sibTransId="{D8B27626-CC5F-4205-B48F-2551029BB477}"/>
    <dgm:cxn modelId="{0A8AF031-7BF6-4C8A-A5BE-12DC172FF2C2}" type="presOf" srcId="{CA9FB4BA-9D53-4AC6-901E-3825B5649270}" destId="{EDDE9648-F7E3-4147-B227-12557639566A}" srcOrd="0" destOrd="4" presId="urn:microsoft.com/office/officeart/2005/8/layout/list1"/>
    <dgm:cxn modelId="{3B1A3738-B429-45E7-8BF7-9A91355A8987}" type="presOf" srcId="{B5A596AB-7677-4A0F-97A8-8CE39794EA90}" destId="{EDDE9648-F7E3-4147-B227-12557639566A}" srcOrd="0" destOrd="2" presId="urn:microsoft.com/office/officeart/2005/8/layout/list1"/>
    <dgm:cxn modelId="{1601F35B-674E-41D5-8F52-98E283B38F3C}" srcId="{3148FB54-4803-4FEC-BCCF-B5D3739438FC}" destId="{316DE1AC-B45A-4B3B-B59F-EE8B702B2878}" srcOrd="0" destOrd="0" parTransId="{D04BB065-3B1F-47A1-B3E4-821E4B392521}" sibTransId="{01E10C47-23EE-432A-A444-FD84EB0DCB12}"/>
    <dgm:cxn modelId="{7806DC64-B4A6-446D-9EA2-D567373DF0E6}" srcId="{6F989D9F-C70E-427A-A049-5ED59AECD1F6}" destId="{978ECD78-5E3E-4157-AFFA-84B31E358409}" srcOrd="0" destOrd="0" parTransId="{089F9545-3647-4389-A3AD-3DFB16CA39F8}" sibTransId="{D6DB2AB8-86C4-4148-9DBF-56493178099F}"/>
    <dgm:cxn modelId="{26895166-464F-4EB0-85C7-145039F5895C}" type="presOf" srcId="{316DE1AC-B45A-4B3B-B59F-EE8B702B2878}" destId="{0E866F64-ED20-408F-B428-D802B845A227}" srcOrd="1" destOrd="0" presId="urn:microsoft.com/office/officeart/2005/8/layout/list1"/>
    <dgm:cxn modelId="{F6D55D58-FF16-4EFB-9747-D8F626DED3B8}" type="presOf" srcId="{978ECD78-5E3E-4157-AFFA-84B31E358409}" destId="{CC42F091-8749-4FB0-AF6F-7C8087EC186B}" srcOrd="0" destOrd="0" presId="urn:microsoft.com/office/officeart/2005/8/layout/list1"/>
    <dgm:cxn modelId="{93760179-9379-448C-B080-A20D60C78D15}" type="presOf" srcId="{6F989D9F-C70E-427A-A049-5ED59AECD1F6}" destId="{FD336621-5899-4E4C-9061-4F795711F520}" srcOrd="1" destOrd="0" presId="urn:microsoft.com/office/officeart/2005/8/layout/list1"/>
    <dgm:cxn modelId="{AD91A95A-D583-41D5-9199-2DA27C68E965}" type="presOf" srcId="{F2E9A2D9-3FDE-4B56-886A-BCFB8A59AE22}" destId="{CC42F091-8749-4FB0-AF6F-7C8087EC186B}" srcOrd="0" destOrd="1" presId="urn:microsoft.com/office/officeart/2005/8/layout/list1"/>
    <dgm:cxn modelId="{47996488-EC11-4357-B110-FD4E16C27753}" type="presOf" srcId="{CFFBEF09-45B9-45BE-A896-9DDD64C2B384}" destId="{EDDE9648-F7E3-4147-B227-12557639566A}" srcOrd="0" destOrd="0" presId="urn:microsoft.com/office/officeart/2005/8/layout/list1"/>
    <dgm:cxn modelId="{D1590D8C-36D4-4B76-B59C-43C2A127F3A1}" type="presOf" srcId="{40D7EB77-D269-400E-8758-14E3E1571B91}" destId="{CC42F091-8749-4FB0-AF6F-7C8087EC186B}" srcOrd="0" destOrd="2" presId="urn:microsoft.com/office/officeart/2005/8/layout/list1"/>
    <dgm:cxn modelId="{B047F08F-8F4E-4DB1-8930-A3EC84343266}" srcId="{316DE1AC-B45A-4B3B-B59F-EE8B702B2878}" destId="{B5A596AB-7677-4A0F-97A8-8CE39794EA90}" srcOrd="2" destOrd="0" parTransId="{C0DD72FB-EEB8-430F-B993-01A28FC61B20}" sibTransId="{416E5777-164A-45B7-877A-8BD39BFB9FA9}"/>
    <dgm:cxn modelId="{190FD197-6092-4DB7-BF2F-E440F09B66CA}" type="presOf" srcId="{DBDB9B14-D2D4-48B6-897B-F77059CF00FF}" destId="{CC42F091-8749-4FB0-AF6F-7C8087EC186B}" srcOrd="0" destOrd="3" presId="urn:microsoft.com/office/officeart/2005/8/layout/list1"/>
    <dgm:cxn modelId="{3A4BD39E-E9EE-45C5-B170-0F8ED79B56EE}" type="presOf" srcId="{3148FB54-4803-4FEC-BCCF-B5D3739438FC}" destId="{F8C6A2CD-62BF-484A-9113-1168FC580784}" srcOrd="0" destOrd="0" presId="urn:microsoft.com/office/officeart/2005/8/layout/list1"/>
    <dgm:cxn modelId="{C2CCDB9F-BF1B-4139-9B29-A6F8B9B935E7}" type="presOf" srcId="{688FA2BD-3BDB-42CA-A662-B5117597B0C4}" destId="{EDDE9648-F7E3-4147-B227-12557639566A}" srcOrd="0" destOrd="5" presId="urn:microsoft.com/office/officeart/2005/8/layout/list1"/>
    <dgm:cxn modelId="{4C672CA7-5056-4FC7-836A-1ECE7019BA9B}" type="presOf" srcId="{5A75AD2E-BDDC-4CD8-98A0-F240FC44FAE5}" destId="{EDDE9648-F7E3-4147-B227-12557639566A}" srcOrd="0" destOrd="3" presId="urn:microsoft.com/office/officeart/2005/8/layout/list1"/>
    <dgm:cxn modelId="{AD6A66BF-FD9C-4ADB-A41F-83A66FDB3FEF}" srcId="{6F989D9F-C70E-427A-A049-5ED59AECD1F6}" destId="{40D7EB77-D269-400E-8758-14E3E1571B91}" srcOrd="2" destOrd="0" parTransId="{04046C67-EFA4-4AA2-AE1C-B6F900FAAC84}" sibTransId="{C1F3B8DD-D77E-4515-8A92-3218BE120F67}"/>
    <dgm:cxn modelId="{02A292C5-9AD4-46ED-AABE-DC1B007D9A67}" srcId="{316DE1AC-B45A-4B3B-B59F-EE8B702B2878}" destId="{5A75AD2E-BDDC-4CD8-98A0-F240FC44FAE5}" srcOrd="3" destOrd="0" parTransId="{68AB95C4-D089-4718-9616-776B0C32FCE8}" sibTransId="{80F605EF-928B-4218-8087-0F1CC2966DC3}"/>
    <dgm:cxn modelId="{9277E1CD-1315-4F9E-B01D-24A2FB0C77D9}" type="presOf" srcId="{6F989D9F-C70E-427A-A049-5ED59AECD1F6}" destId="{4CFEC33C-A473-472C-8361-56EC5FCBAABA}" srcOrd="0" destOrd="0" presId="urn:microsoft.com/office/officeart/2005/8/layout/list1"/>
    <dgm:cxn modelId="{F382DECF-28C3-4504-A14D-DA9F513D291A}" srcId="{3148FB54-4803-4FEC-BCCF-B5D3739438FC}" destId="{6F989D9F-C70E-427A-A049-5ED59AECD1F6}" srcOrd="1" destOrd="0" parTransId="{4AFA6A95-70C3-4A70-B335-4386582C4D48}" sibTransId="{BE333E10-E3A8-4E0E-B7E8-8E5FB066D69C}"/>
    <dgm:cxn modelId="{32E04DD4-C84F-4FAE-8054-CC6BB5F9476A}" srcId="{316DE1AC-B45A-4B3B-B59F-EE8B702B2878}" destId="{CA9FB4BA-9D53-4AC6-901E-3825B5649270}" srcOrd="4" destOrd="0" parTransId="{07C2920A-44F7-4D63-B8F2-5C153358E010}" sibTransId="{731CFD91-FFE6-497C-AF72-4E16CAD09678}"/>
    <dgm:cxn modelId="{1F0E4EE2-FECC-430D-ABD1-FA8683D028EB}" srcId="{316DE1AC-B45A-4B3B-B59F-EE8B702B2878}" destId="{875905B5-CAB6-4F1C-A2B7-5828878DBE98}" srcOrd="1" destOrd="0" parTransId="{F5CCCACA-D114-4210-BE8D-2A91D389F9B7}" sibTransId="{CAF2004C-EDA3-4188-B61A-10947E27025D}"/>
    <dgm:cxn modelId="{E78217E8-4F20-4990-9545-D8CC99EC25AB}" srcId="{316DE1AC-B45A-4B3B-B59F-EE8B702B2878}" destId="{CFFBEF09-45B9-45BE-A896-9DDD64C2B384}" srcOrd="0" destOrd="0" parTransId="{23F72668-BFAF-4FD9-AF12-505E1C5ADFD8}" sibTransId="{A581C25E-E5A1-4FE6-9B51-054B5CD8ABBD}"/>
    <dgm:cxn modelId="{C56837F4-A17E-4BF4-A043-F355D67CC7F9}" type="presOf" srcId="{E0780E7D-C1AD-48C2-B8C7-7B36BE95C210}" destId="{CC42F091-8749-4FB0-AF6F-7C8087EC186B}" srcOrd="0" destOrd="4" presId="urn:microsoft.com/office/officeart/2005/8/layout/list1"/>
    <dgm:cxn modelId="{D363A2F7-022B-4BAF-9A4C-14C03F1DE519}" srcId="{6F989D9F-C70E-427A-A049-5ED59AECD1F6}" destId="{F2E9A2D9-3FDE-4B56-886A-BCFB8A59AE22}" srcOrd="1" destOrd="0" parTransId="{5C744BCC-62EE-4B9D-B0A9-3490CAEC5A05}" sibTransId="{77FA5982-E99C-425F-9D78-6CB391EA75D3}"/>
    <dgm:cxn modelId="{A4F468B9-5F09-4721-A9B7-BE03CE39C0FA}" type="presParOf" srcId="{F8C6A2CD-62BF-484A-9113-1168FC580784}" destId="{09F55676-2B72-46BF-91A3-3C0613A7E886}" srcOrd="0" destOrd="0" presId="urn:microsoft.com/office/officeart/2005/8/layout/list1"/>
    <dgm:cxn modelId="{E2DD85FC-0624-4ECB-8629-93A2B3357C84}" type="presParOf" srcId="{09F55676-2B72-46BF-91A3-3C0613A7E886}" destId="{306F2E7F-FB70-4AA1-9395-1F51B3B97240}" srcOrd="0" destOrd="0" presId="urn:microsoft.com/office/officeart/2005/8/layout/list1"/>
    <dgm:cxn modelId="{D4855B6D-064C-4531-9236-AA8A3335D98F}" type="presParOf" srcId="{09F55676-2B72-46BF-91A3-3C0613A7E886}" destId="{0E866F64-ED20-408F-B428-D802B845A227}" srcOrd="1" destOrd="0" presId="urn:microsoft.com/office/officeart/2005/8/layout/list1"/>
    <dgm:cxn modelId="{C1842FE0-D91D-493F-9F8D-5BE090A33BEA}" type="presParOf" srcId="{F8C6A2CD-62BF-484A-9113-1168FC580784}" destId="{F9C9BF3D-8A37-4F55-9B90-91B37CDE623C}" srcOrd="1" destOrd="0" presId="urn:microsoft.com/office/officeart/2005/8/layout/list1"/>
    <dgm:cxn modelId="{30FAD4FC-55A1-470F-A8FE-E6902FB5DD61}" type="presParOf" srcId="{F8C6A2CD-62BF-484A-9113-1168FC580784}" destId="{EDDE9648-F7E3-4147-B227-12557639566A}" srcOrd="2" destOrd="0" presId="urn:microsoft.com/office/officeart/2005/8/layout/list1"/>
    <dgm:cxn modelId="{255A746D-159E-4865-867B-5DF8C51198E1}" type="presParOf" srcId="{F8C6A2CD-62BF-484A-9113-1168FC580784}" destId="{632FE7BB-0D19-4946-88B9-5E868C58D1D9}" srcOrd="3" destOrd="0" presId="urn:microsoft.com/office/officeart/2005/8/layout/list1"/>
    <dgm:cxn modelId="{C03E65C7-93EE-4DCB-AE53-3A58B939016B}" type="presParOf" srcId="{F8C6A2CD-62BF-484A-9113-1168FC580784}" destId="{69EF5394-4735-46AB-BA55-EF6585E0B6F2}" srcOrd="4" destOrd="0" presId="urn:microsoft.com/office/officeart/2005/8/layout/list1"/>
    <dgm:cxn modelId="{6F533720-DD45-43F8-965E-5AF712D34345}" type="presParOf" srcId="{69EF5394-4735-46AB-BA55-EF6585E0B6F2}" destId="{4CFEC33C-A473-472C-8361-56EC5FCBAABA}" srcOrd="0" destOrd="0" presId="urn:microsoft.com/office/officeart/2005/8/layout/list1"/>
    <dgm:cxn modelId="{7094DA81-07AD-48F7-AC49-0C876650D2DE}" type="presParOf" srcId="{69EF5394-4735-46AB-BA55-EF6585E0B6F2}" destId="{FD336621-5899-4E4C-9061-4F795711F520}" srcOrd="1" destOrd="0" presId="urn:microsoft.com/office/officeart/2005/8/layout/list1"/>
    <dgm:cxn modelId="{071418AC-D971-41E2-8CEC-B7E0BE1B3CF0}" type="presParOf" srcId="{F8C6A2CD-62BF-484A-9113-1168FC580784}" destId="{B02A1F09-3F3D-4BAA-9BD2-A4DA52A0C522}" srcOrd="5" destOrd="0" presId="urn:microsoft.com/office/officeart/2005/8/layout/list1"/>
    <dgm:cxn modelId="{FE123269-2078-42BD-8E72-E737D3C3A615}" type="presParOf" srcId="{F8C6A2CD-62BF-484A-9113-1168FC580784}" destId="{CC42F091-8749-4FB0-AF6F-7C8087EC18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7D5AE-3980-4CFC-B3AF-06E3E48AE075}">
      <dsp:nvSpPr>
        <dsp:cNvPr id="0" name=""/>
        <dsp:cNvSpPr/>
      </dsp:nvSpPr>
      <dsp:spPr>
        <a:xfrm>
          <a:off x="0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Birth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35 Years </a:t>
          </a:r>
        </a:p>
      </dsp:txBody>
      <dsp:txXfrm>
        <a:off x="342305" y="2017249"/>
        <a:ext cx="1026914" cy="684609"/>
      </dsp:txXfrm>
    </dsp:sp>
    <dsp:sp modelId="{165E0F58-471E-44DA-97BF-A8EE05874318}">
      <dsp:nvSpPr>
        <dsp:cNvPr id="0" name=""/>
        <dsp:cNvSpPr/>
      </dsp:nvSpPr>
      <dsp:spPr>
        <a:xfrm>
          <a:off x="1540371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10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45 years</a:t>
          </a:r>
        </a:p>
      </dsp:txBody>
      <dsp:txXfrm>
        <a:off x="1882676" y="2017249"/>
        <a:ext cx="1026914" cy="684609"/>
      </dsp:txXfrm>
    </dsp:sp>
    <dsp:sp modelId="{9B901826-2099-47A8-BEF7-C4335264E8EE}">
      <dsp:nvSpPr>
        <dsp:cNvPr id="0" name=""/>
        <dsp:cNvSpPr/>
      </dsp:nvSpPr>
      <dsp:spPr>
        <a:xfrm>
          <a:off x="3080742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17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52 years</a:t>
          </a:r>
        </a:p>
      </dsp:txBody>
      <dsp:txXfrm>
        <a:off x="3423047" y="2017249"/>
        <a:ext cx="1026914" cy="684609"/>
      </dsp:txXfrm>
    </dsp:sp>
    <dsp:sp modelId="{54A459EC-36AB-4F7D-A5F9-D760CA5B7713}">
      <dsp:nvSpPr>
        <dsp:cNvPr id="0" name=""/>
        <dsp:cNvSpPr/>
      </dsp:nvSpPr>
      <dsp:spPr>
        <a:xfrm>
          <a:off x="4621113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22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57 years</a:t>
          </a:r>
        </a:p>
      </dsp:txBody>
      <dsp:txXfrm>
        <a:off x="4963418" y="2017249"/>
        <a:ext cx="1026914" cy="684609"/>
      </dsp:txXfrm>
    </dsp:sp>
    <dsp:sp modelId="{E5FE8E72-78F9-47A2-A6CE-2DA6D0BB11C8}">
      <dsp:nvSpPr>
        <dsp:cNvPr id="0" name=""/>
        <dsp:cNvSpPr/>
      </dsp:nvSpPr>
      <dsp:spPr>
        <a:xfrm>
          <a:off x="6161484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25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60 years</a:t>
          </a:r>
        </a:p>
      </dsp:txBody>
      <dsp:txXfrm>
        <a:off x="6503789" y="2017249"/>
        <a:ext cx="1026914" cy="684609"/>
      </dsp:txXfrm>
    </dsp:sp>
    <dsp:sp modelId="{E7B704B7-B308-4E88-BA47-12795C680B4E}">
      <dsp:nvSpPr>
        <dsp:cNvPr id="0" name=""/>
        <dsp:cNvSpPr/>
      </dsp:nvSpPr>
      <dsp:spPr>
        <a:xfrm>
          <a:off x="7701855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30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65 years </a:t>
          </a:r>
        </a:p>
      </dsp:txBody>
      <dsp:txXfrm>
        <a:off x="8044160" y="2017249"/>
        <a:ext cx="1026914" cy="684609"/>
      </dsp:txXfrm>
    </dsp:sp>
    <dsp:sp modelId="{26290217-8E52-4148-A638-F9EED60B5999}">
      <dsp:nvSpPr>
        <dsp:cNvPr id="0" name=""/>
        <dsp:cNvSpPr/>
      </dsp:nvSpPr>
      <dsp:spPr>
        <a:xfrm>
          <a:off x="9242226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35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70 years</a:t>
          </a:r>
        </a:p>
      </dsp:txBody>
      <dsp:txXfrm>
        <a:off x="9584531" y="2017249"/>
        <a:ext cx="1026914" cy="68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9648-F7E3-4147-B227-12557639566A}">
      <dsp:nvSpPr>
        <dsp:cNvPr id="0" name=""/>
        <dsp:cNvSpPr/>
      </dsp:nvSpPr>
      <dsp:spPr>
        <a:xfrm>
          <a:off x="0" y="367343"/>
          <a:ext cx="6263640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Defining Mission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Financial Management and Decision Making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Strategy Creation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Business Modeling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Market Forecasting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Building Culture</a:t>
          </a:r>
        </a:p>
      </dsp:txBody>
      <dsp:txXfrm>
        <a:off x="0" y="367343"/>
        <a:ext cx="6263640" cy="2520000"/>
      </dsp:txXfrm>
    </dsp:sp>
    <dsp:sp modelId="{0E866F64-ED20-408F-B428-D802B845A227}">
      <dsp:nvSpPr>
        <dsp:cNvPr id="0" name=""/>
        <dsp:cNvSpPr/>
      </dsp:nvSpPr>
      <dsp:spPr>
        <a:xfrm>
          <a:off x="313182" y="72143"/>
          <a:ext cx="438454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Core Leadership and Strategy</a:t>
          </a:r>
        </a:p>
      </dsp:txBody>
      <dsp:txXfrm>
        <a:off x="342003" y="100964"/>
        <a:ext cx="4326906" cy="532758"/>
      </dsp:txXfrm>
    </dsp:sp>
    <dsp:sp modelId="{CC42F091-8749-4FB0-AF6F-7C8087EC186B}">
      <dsp:nvSpPr>
        <dsp:cNvPr id="0" name=""/>
        <dsp:cNvSpPr/>
      </dsp:nvSpPr>
      <dsp:spPr>
        <a:xfrm>
          <a:off x="0" y="3290544"/>
          <a:ext cx="626364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Goal setting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Running meetings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Conflict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Managing managers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Inspiring change</a:t>
          </a:r>
        </a:p>
      </dsp:txBody>
      <dsp:txXfrm>
        <a:off x="0" y="3290544"/>
        <a:ext cx="6263640" cy="2142000"/>
      </dsp:txXfrm>
    </dsp:sp>
    <dsp:sp modelId="{FD336621-5899-4E4C-9061-4F795711F520}">
      <dsp:nvSpPr>
        <dsp:cNvPr id="0" name=""/>
        <dsp:cNvSpPr/>
      </dsp:nvSpPr>
      <dsp:spPr>
        <a:xfrm>
          <a:off x="313182" y="2995343"/>
          <a:ext cx="4384548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Management Skills</a:t>
          </a:r>
        </a:p>
      </dsp:txBody>
      <dsp:txXfrm>
        <a:off x="342003" y="3024164"/>
        <a:ext cx="432690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8A98-2F6C-8181-C4E2-66C79E0D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6C84-C7DC-EB5F-D067-6CC3FE5A1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5CEC3-216A-2AF7-54CA-C7B9F2B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E3BDF-1C1F-3AC2-F4F1-54D4B06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D34A5-F982-8692-1FA5-2CD99BBB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CD1-DA4E-563D-2E63-57BDD43D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67097-2020-03BA-137F-4A46ECDCB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D683-B442-FB7A-AF1F-BE059826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F8AE-D59F-B2A5-5012-9EA0F4E3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DE9A-F09B-8CED-6EB2-9CF51B16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C3A8B-0405-860D-2245-C64252D33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7DEB3-11E6-EA28-BD0A-6B8F50F45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A83A-9BFC-D4F6-3C96-FA42AC3F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BA849-1B73-499F-F439-9C0489CD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1C7E-F19A-45C6-CBCE-3D4C5D9A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3F07-91B1-4136-B8C8-D6AA7C528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6C0FB-8C70-4CAA-B055-57359A81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ADF3A-D06E-428E-9F29-8ED88644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A414-2973-4592-9440-5861232C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E5AA-4FC7-4F89-A81C-7834A904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4F2D-752E-4D53-AAC7-3AB7191B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4436-3C58-44E9-8261-D1C86544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02C0-1E3F-4C8F-AD1C-18F7419A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3AF6-C2B8-4544-933E-185EAB34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80A-612C-40A0-BE4B-28442B71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3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A6F0-889B-47F9-85FE-189B383C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FC338-0C02-4E3C-A54E-D331DE1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1621-36AA-4F0F-BBE9-C13BE4D2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5401-7D52-4A58-BBFD-EEF1A1F5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51074-542D-4987-BB5B-73D51569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4ECD-AF57-473D-820C-480CE3DC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A7AF-91BF-401D-97B1-FCCEBC67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E44D6-D08B-4561-A094-903AE3CD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50DC1-79C3-4CC4-AFB5-5AE096B3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65771-A24F-4134-BCF4-0A0BD15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A355A-7E33-4FFC-A7C8-788B9AAF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79B5-4481-4659-BA01-BF39E825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DD786-7F09-44A9-9035-9E0D9C8DD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0BC7C-7946-4F63-83D4-AADEE52C0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A3753-E94F-473D-B9F3-8E5BD47A0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10CCC-54E1-42C2-BA25-9D973B0DF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6E1E0-DBB3-4C1D-AA94-09E7E6E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2B497-54E6-48AF-AD6A-E1D6A2B2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C67FB-AEFF-4D8F-BC0D-9D9C918F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5FC-A366-4456-B1DB-CA9DADC7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5B05D-B3D5-4164-847C-E8B7887F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ECB1D-EFE2-4A2E-BDA2-3E1C2695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6991-6ABB-4187-8779-00D7660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E8E28-5D47-4630-9235-1D844D0E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ACE56-BBF4-42FD-B0D8-A7E6C4CA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B2B57-B56D-433A-9685-B9E2AB44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0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BFD0-FF05-4F8C-871C-88A8C04B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CA0D-2AAF-49A5-8C95-664CD663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DCEC5-0A2B-4FF9-8513-95B07A3A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7D790-065E-4288-B7FA-A09C7122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8CA0B-863C-4843-A68C-1DB227E0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D0830-2D22-4722-9C3F-F7048C5E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61BE-4107-C763-0293-2906D5EB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34528-EA0F-F039-9A1C-8FFA181C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C6DC-F63A-8B91-B041-465B5F80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F4AF-8008-153B-9B56-33E4426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56F6-584D-DF5C-3D08-79D71667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9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679D-94BF-4507-8EAF-4511AE1E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98608-EB06-47C3-BE79-FA3B65A7C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267AA-25DF-4991-979F-3E1FE475E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2074-4326-47D1-9EC7-8609D4D0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C5BC0-C95E-4E78-BE41-5CF45A28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D590F-B766-448B-A71D-131C5247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3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117-3DCE-4057-8BCB-D1ADB840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F0556-20BB-4913-91EC-89B2F27E7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13E0-EA0A-4D38-800A-413F4825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09050-8A58-474B-9611-DD8D12A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604A-4BC2-47B1-ACB4-2DF14FF4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E3D53-88FD-415D-AAF2-43E72123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53FD9-4D83-4D4F-A9AD-9699F92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779D-B9C4-4FA7-AB53-4204E3B8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CD5A-488F-45FC-A82E-BD6678F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EF89-4747-4209-A008-07197C07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04A9-3EE8-409C-EFB9-B96FF511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EA1F-D839-9DA8-6F62-5A197C99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96CE-313F-BBCF-E1F6-1F591602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7953-CF93-3BE3-EAF0-6491C52E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6958-49DC-F3BE-80DB-704481F7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7139-0C6E-84C1-0116-5D8CBF3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BC81-1493-6AE7-D613-4C634C39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A7F2-DA27-F18B-860B-D64BAA1CF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E2D14-40D8-0804-1087-47BACAA4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09904-2D48-D391-F547-EA70EE2A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D4898-D689-4172-BD53-C128A3F8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0A3F-F545-FD1B-D1FA-3045FDFE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E03B3-2A6E-32F5-03EA-DB5A4812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AE714-2F02-A027-D918-F93451A19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F0DA5-ABB6-1506-EC8C-E3D9E533E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1EEAA-18D1-3794-ECBD-DE09A9819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19E88-510F-C28C-2822-6C8B966C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42980-9ACB-9060-E08E-FD5C14D0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869B7-B09B-3B4F-0EE3-22B20B8C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A69C-D88A-7FAB-E0A0-97BE00B0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C16B1-496D-2A23-6595-0EF4DD4D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5B3CD-A5A5-C243-887E-1914A439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9FD7E-6345-AA31-CF57-5D6DA115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45126-4FD2-9017-B5E2-1B725CEF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16D2A-2C5A-3409-63A4-FEC4CE21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B1C4-9A03-256E-7A50-13BF2087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FEDD-CCA1-0A42-F7DC-CDAFD0E8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AA9E-7C54-8444-570C-5D5D1318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9D75C-C57A-EC8D-1661-642D8C41A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549FE-B33A-9E31-9DBC-93FB7968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EFCC8-8CB8-DBBB-D8DA-29A4EDC0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32686-E098-BCE6-290E-B4D03E12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0ADA-3ADF-6CAA-272C-4489E661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16D7E-6A5C-714E-05B9-7B1F6FB50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D14C6-E91F-72E4-3709-D831054C9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22F9F-87AA-385A-C53A-B8D1B38D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503B-B86A-23B5-47E4-95B40CBB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3A0D-EAF7-37D8-F02B-0A233E80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7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CAFA6-070F-0DA3-F231-DF33A301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354B-587F-AD93-F5CE-EAEB2583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7FAE-6959-FF4D-EFE8-B222D5FDB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B81D-BE24-4451-9BE1-7FE59B2CFDC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431E0-45FA-2358-5C64-B6592F748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26E3-7EEB-63F5-A71D-6BBD97B12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76359-0934-4EBF-9E1C-3F4522DA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25794-B5FD-470C-984C-7FA46FF1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F4F2-E413-4917-83CF-69C3DBC5E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A383-CEC1-4291-864C-B2BF53FF155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ED48-5421-465B-8FD1-CB51C8F97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AB13-AC56-46D7-B6AA-2DB7A5A51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5551168" y="217473"/>
            <a:ext cx="6858001" cy="6423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2" y="558510"/>
            <a:ext cx="5443917" cy="1849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Leadership Succession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481323" y="5963631"/>
            <a:ext cx="4737222" cy="894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153221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B261B-9438-40EF-87D0-9B0736E5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12" y="266436"/>
            <a:ext cx="1111197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79990C-7BE1-4F76-95C3-9C904369692F}"/>
              </a:ext>
            </a:extLst>
          </p:cNvPr>
          <p:cNvSpPr txBox="1"/>
          <p:nvPr/>
        </p:nvSpPr>
        <p:spPr>
          <a:xfrm>
            <a:off x="609018" y="949871"/>
            <a:ext cx="6086422" cy="491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ten years old; gen one is 25 years from retirement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planning to fund retirement, financial strategies could include savings/401k, asset sale to the next generation, leasing assets to the farm after retirement or any combination.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Expose children to chores, work, and family values through storytelling (remember the ladder)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9ED34-C8DB-4257-9E41-C26D886E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214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E51C723-A170-4A27-9734-03A82183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81" y="268595"/>
            <a:ext cx="1286315" cy="1723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C98EFB-A8F8-4801-AE57-AC44C186E4B6}"/>
              </a:ext>
            </a:extLst>
          </p:cNvPr>
          <p:cNvSpPr txBox="1"/>
          <p:nvPr/>
        </p:nvSpPr>
        <p:spPr>
          <a:xfrm>
            <a:off x="416560" y="1430138"/>
            <a:ext cx="5273040" cy="488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16-18 years old; gen one is 17-19 years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formal guidelines for leadership succession and speak with children. This may include career experience off the farm, formal college education, or leadership development programs. This process outlines what a successful leader will need for the farm.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property acquired through purchase and inheritance, advance estate plan with a revocable trust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26190-541A-4EA0-9792-A04AE110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287" y="3863170"/>
            <a:ext cx="1403240" cy="19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30F3-8B0C-441D-8A22-EA8AB5C2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557189"/>
            <a:ext cx="4039616" cy="5567891"/>
          </a:xfrm>
        </p:spPr>
        <p:txBody>
          <a:bodyPr>
            <a:normAutofit/>
          </a:bodyPr>
          <a:lstStyle/>
          <a:p>
            <a:r>
              <a:rPr lang="en-US" sz="5200" dirty="0"/>
              <a:t>A skills map will need to be created for successors to gain control-CEO example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C7BCB7-C214-462D-9403-889F622ED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16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7923-4BC7-4DFC-97FA-24030F71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6076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3. Legal, Risk, and Compliance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Core Business Skills and Knowledge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5. Innovation Management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5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747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77CFC-0B88-4B14-AAB4-1686AE08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5" y="266436"/>
            <a:ext cx="1020152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A992C-EB46-4294-A893-638AECA89E5E}"/>
              </a:ext>
            </a:extLst>
          </p:cNvPr>
          <p:cNvSpPr txBox="1"/>
          <p:nvPr/>
        </p:nvSpPr>
        <p:spPr>
          <a:xfrm>
            <a:off x="692704" y="1129217"/>
            <a:ext cx="5896016" cy="472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22; gen one is 14 years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farming tasks that must be learned and create a plan to train in all key aspects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advancing estate plan as acquire property (make decisions regarding specific dispositions of assets through revocable trust); advance business organization planning to manage risk (protect asset classes – land, machinery, personal assets), ensure LLC operating agreements have buy sell language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43497-0925-4D8E-91B0-5A84D5F36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977" y="3989614"/>
            <a:ext cx="1567048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112529-B56A-461A-80F0-BD8A39EC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Some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69E8-5823-4C8E-B9AA-3084D6CB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formal education- undergraduate degree in Agriculture or related field or MBA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experience off the farm- Management level position in agribusiness, responsible for managing at least 5 individuals.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executive education- Complete entire EFM and Leadership programs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certain responsibilities and outcomes for each position on the farm- to be responsible for crop mix, you must first learn, futures, crop rotations, labor availability, and field preparation. (These will probably be the most extensive requirements for promotion and progression)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Serve in leadership of professional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77211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48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DC2C2-5760-4F1D-ADD0-4258F8ACD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5" y="266436"/>
            <a:ext cx="1020152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BB65C-4532-4E8D-BB07-2A5FADBF80A7}"/>
              </a:ext>
            </a:extLst>
          </p:cNvPr>
          <p:cNvSpPr txBox="1"/>
          <p:nvPr/>
        </p:nvSpPr>
        <p:spPr>
          <a:xfrm>
            <a:off x="660400" y="944880"/>
            <a:ext cx="5928320" cy="545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25; gen one is 10 years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managerial responsibility, transition children to primary managers of employees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transferring (by gift) equity in business operation (under operating agreement restrictions); make adjustments to trust by amendment as property acquired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balance of liquidity and business/land assets, and consider fair distribution of assets among children on and off the farm (i.e. insurance increase?)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1BCBB-ACEC-494C-9987-0A5D4360A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9A6C-492B-4AB6-A324-AAF2CF89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2D03-9E17-45FE-A41F-DC2CC711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Higher organizational performance (6% on average in the US across multiple metrics)</a:t>
            </a:r>
          </a:p>
          <a:p>
            <a:r>
              <a:rPr lang="en-US" sz="2000"/>
              <a:t>Long-term wealth retention and generation for the family</a:t>
            </a:r>
          </a:p>
          <a:p>
            <a:r>
              <a:rPr lang="en-US" sz="2000"/>
              <a:t>Lower risk</a:t>
            </a:r>
          </a:p>
          <a:p>
            <a:r>
              <a:rPr lang="en-US" sz="2000"/>
              <a:t>Higher levels of innovation</a:t>
            </a:r>
          </a:p>
          <a:p>
            <a:r>
              <a:rPr lang="en-US" sz="2000"/>
              <a:t>Broader context in which to approach and execute major decisions or react to sudden events and family changes</a:t>
            </a:r>
          </a:p>
          <a:p>
            <a:r>
              <a:rPr lang="en-US" sz="2000"/>
              <a:t>Piece of mind, free up bandwidth for life enjoyment</a:t>
            </a:r>
          </a:p>
        </p:txBody>
      </p:sp>
    </p:spTree>
    <p:extLst>
      <p:ext uri="{BB962C8B-B14F-4D97-AF65-F5344CB8AC3E}">
        <p14:creationId xmlns:p14="http://schemas.microsoft.com/office/powerpoint/2010/main" val="122632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039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07AF8-F79A-493F-B3B4-FE7ACBCF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234" y="266436"/>
            <a:ext cx="1025153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D4708-DFA7-4A08-BCFD-A16F7235AC25}"/>
              </a:ext>
            </a:extLst>
          </p:cNvPr>
          <p:cNvSpPr txBox="1"/>
          <p:nvPr/>
        </p:nvSpPr>
        <p:spPr>
          <a:xfrm>
            <a:off x="538480" y="762000"/>
            <a:ext cx="6167120" cy="57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30; gen one is 5 years away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strategic decision making for the farm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legal ownership of operation; execute and record options for farm successor to purchase land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 to execute financial plan for gen one retirement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1848A-0D89-4390-8DB9-2A949B7CF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9D7D-14D3-4F27-BEA1-3BF0B2D0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66676"/>
            <a:ext cx="11734800" cy="6791324"/>
          </a:xfrm>
        </p:spPr>
        <p:txBody>
          <a:bodyPr>
            <a:noAutofit/>
          </a:bodyPr>
          <a:lstStyle/>
          <a:p>
            <a:r>
              <a:rPr lang="en-US" sz="1400" b="1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Full Job Description $60,000/</a:t>
            </a:r>
            <a:r>
              <a:rPr lang="en-US" sz="1400" b="1" i="0" dirty="0" err="1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yr</a:t>
            </a:r>
            <a:endParaRPr lang="en-US" sz="1400" b="1" i="0" dirty="0">
              <a:solidFill>
                <a:srgbClr val="2D2D2D"/>
              </a:solidFill>
              <a:effectLst/>
              <a:latin typeface="Noto Sans" panose="020B0502040204020203" pitchFamily="34" charset="0"/>
            </a:endParaRPr>
          </a:p>
          <a:p>
            <a:pPr algn="l"/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The Organic Farmer Manager-California fulfills the primary task of managing projects. This position reports to the Research Director and the Farm Director.</a:t>
            </a:r>
          </a:p>
          <a:p>
            <a:pPr algn="l"/>
            <a:r>
              <a:rPr lang="en-US" sz="1400" b="1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ESSENTIAL DUTIES AND RESPONSIBILITIES-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Conduct day-to-day farm operations in relationship to crop and livestock production. Field responsibilities include but are not limited to; field preparation, planting, harvesting, cultivating, pest management, maintaining equipment, directing employees,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Coordinate the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management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of farm with technical staff.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Operate equipment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in a safe and efficient manner and effectively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teach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equipment operation and maintenance to staff.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Document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field operations to satisfy organic certification requirements, research data collection needs, reporting, and accounting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Ensure all federal, state and local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regulations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are met.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Complete and follow Good Agricultural Practices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(GAP)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implemented by the U.S. Department of Agriculture (USDA) when and where appropriate.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Plan a growing schedule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meet with research partners frequently to ensure high quality research.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Educate and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train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temporary staff and interns to carry out the day-to-day activities of the managed operation.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Assist Communications and Research team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Ensuring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seeds, fertilizers, pesticides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, and other supplies are regularly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restocked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Handling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the marketing and sale of products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produced on the farm.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Collaborating with senior staff to prepare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budgets and financial reports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Building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professional networks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keeping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abreast of developments in agricultural science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Familiarity with California cash crops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growing practices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irrigation systems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Must be detail-oriented, well organized, and able to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work independently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in a safe manner.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539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A9766F-E2A7-4634-9125-3E982399A794}"/>
              </a:ext>
            </a:extLst>
          </p:cNvPr>
          <p:cNvSpPr txBox="1"/>
          <p:nvPr/>
        </p:nvSpPr>
        <p:spPr>
          <a:xfrm>
            <a:off x="142875" y="114300"/>
            <a:ext cx="11887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Qualifications:</a:t>
            </a:r>
            <a:endParaRPr lang="en-US" sz="1800" b="0" i="0" dirty="0">
              <a:solidFill>
                <a:srgbClr val="2D2D2D"/>
              </a:solidFill>
              <a:effectLst/>
              <a:latin typeface="Noto Sans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Must be able and willing to work in all types of weather, be able to lift 50 pounds or more, have good </a:t>
            </a:r>
            <a:r>
              <a:rPr lang="en-US" sz="18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communications skills </a:t>
            </a: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– (both written and verbal), and be flexible in hours as farm work can be unpredictable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Must have a </a:t>
            </a:r>
            <a:r>
              <a:rPr lang="en-US" sz="18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bachelor’s degree and/or 5 years of experience</a:t>
            </a: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in organic horticultural or agronomic crop production.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Minimal travel required.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Willingness to provide input, explore new tasks, try new or different approaches and openness to </a:t>
            </a:r>
            <a:r>
              <a:rPr lang="en-US" sz="18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new ideas</a:t>
            </a: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141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B0055-2E2F-DA13-2AB9-28532783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will the job description of the leader of BFF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A968-E5FF-0609-FD54-A4FDD5EC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177169"/>
            <a:ext cx="9957297" cy="4413753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Full Job Description</a:t>
            </a:r>
          </a:p>
          <a:p>
            <a:pPr algn="l"/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ESSENTIAL DUTIES AND RESPONSIBILITIES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Qualifications</a:t>
            </a:r>
          </a:p>
          <a:p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</a:p>
          <a:p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  <a:endParaRPr lang="en-US" sz="2400" b="0" i="0" dirty="0">
              <a:solidFill>
                <a:srgbClr val="2D2D2D"/>
              </a:solidFill>
              <a:effectLst/>
              <a:latin typeface="Noto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0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Other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68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CF986-64AF-4F28-9DFE-AA269011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5" y="266436"/>
            <a:ext cx="1020152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3FD9C-1061-4859-999F-DD75451A861A}"/>
              </a:ext>
            </a:extLst>
          </p:cNvPr>
          <p:cNvSpPr txBox="1"/>
          <p:nvPr/>
        </p:nvSpPr>
        <p:spPr>
          <a:xfrm>
            <a:off x="447040" y="762000"/>
            <a:ext cx="6328248" cy="550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35; gen one is at retirement age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Majority control is transferred to gen two, gen one continues to transition into a trusted mentor role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 planning for gen three succession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advancing estate plan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75B02-2121-48E2-9014-4023B6077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448" y="3989614"/>
            <a:ext cx="1722105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98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E0C32-D328-4F84-9FCB-F8D8C174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Each situation is 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3AAA-D25C-4AC7-86D7-6095E838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Some have already waited too long to plan, now what?</a:t>
            </a:r>
          </a:p>
          <a:p>
            <a:r>
              <a:rPr lang="en-US" sz="2400">
                <a:solidFill>
                  <a:srgbClr val="000000"/>
                </a:solidFill>
              </a:rPr>
              <a:t>Children are born and owners want to retire at different ages.</a:t>
            </a:r>
          </a:p>
          <a:p>
            <a:r>
              <a:rPr lang="en-US" sz="2400">
                <a:solidFill>
                  <a:srgbClr val="000000"/>
                </a:solidFill>
              </a:rPr>
              <a:t>The next generation isn’t ready. </a:t>
            </a:r>
          </a:p>
          <a:p>
            <a:r>
              <a:rPr lang="en-US" sz="2400">
                <a:solidFill>
                  <a:srgbClr val="000000"/>
                </a:solidFill>
              </a:rPr>
              <a:t>Gen one can’t financially afford to retire.</a:t>
            </a:r>
          </a:p>
          <a:p>
            <a:r>
              <a:rPr lang="en-US" sz="2400">
                <a:solidFill>
                  <a:srgbClr val="000000"/>
                </a:solidFill>
              </a:rPr>
              <a:t>Early death or other unplanned event</a:t>
            </a:r>
          </a:p>
          <a:p>
            <a:r>
              <a:rPr lang="en-US" sz="2400">
                <a:solidFill>
                  <a:srgbClr val="000000"/>
                </a:solidFill>
              </a:rPr>
              <a:t>Gen two changes their mind, no longer interested</a:t>
            </a:r>
          </a:p>
        </p:txBody>
      </p:sp>
    </p:spTree>
    <p:extLst>
      <p:ext uri="{BB962C8B-B14F-4D97-AF65-F5344CB8AC3E}">
        <p14:creationId xmlns:p14="http://schemas.microsoft.com/office/powerpoint/2010/main" val="111459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75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467F8-941B-410A-AC6D-14790132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When should this process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09DD-F98C-4A58-8FC8-C5BC7111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400"/>
              <a:t>NOW!</a:t>
            </a:r>
          </a:p>
          <a:p>
            <a:pPr lvl="1"/>
            <a:r>
              <a:rPr lang="en-US" sz="1400"/>
              <a:t>Actually, you have started it today for BFF</a:t>
            </a:r>
          </a:p>
          <a:p>
            <a:pPr lvl="1"/>
            <a:r>
              <a:rPr lang="en-US" sz="1400"/>
              <a:t>Goal is to continue and sustain the process</a:t>
            </a:r>
          </a:p>
          <a:p>
            <a:r>
              <a:rPr lang="en-US" sz="1400"/>
              <a:t>Shorter Time = Increased Risk</a:t>
            </a:r>
          </a:p>
          <a:p>
            <a:pPr lvl="1"/>
            <a:r>
              <a:rPr lang="en-US" sz="1400"/>
              <a:t>Each day that passes, you are one day closer to your ultimate disposition of property and responsibility (Time and Risk are inversely related)</a:t>
            </a:r>
          </a:p>
          <a:p>
            <a:pPr lvl="1"/>
            <a:r>
              <a:rPr lang="en-US" sz="1400"/>
              <a:t>As time gets shorter and family older, major events become more frequent (marriage, kids, divorce, financial reversals, disability, death), all have bearing on your business succession and property disposition plans</a:t>
            </a:r>
            <a:endParaRPr lang="en-US" sz="1400" strike="sngStrike"/>
          </a:p>
          <a:p>
            <a:r>
              <a:rPr lang="en-US" sz="1400"/>
              <a:t>Leadership development will take years and intentional planning to create qualified successors</a:t>
            </a:r>
          </a:p>
          <a:p>
            <a:pPr lvl="1"/>
            <a:r>
              <a:rPr lang="en-US" sz="1400"/>
              <a:t>Basic training on how to operate the farm</a:t>
            </a:r>
          </a:p>
          <a:p>
            <a:pPr lvl="1"/>
            <a:r>
              <a:rPr lang="en-US" sz="1400"/>
              <a:t>Managerial training </a:t>
            </a:r>
          </a:p>
          <a:p>
            <a:pPr lvl="1"/>
            <a:r>
              <a:rPr lang="en-US" sz="1400"/>
              <a:t>External training</a:t>
            </a:r>
          </a:p>
          <a:p>
            <a:pPr lvl="1"/>
            <a:r>
              <a:rPr lang="en-US" sz="1400"/>
              <a:t>More experience opportunities making longer term decisions</a:t>
            </a:r>
          </a:p>
          <a:p>
            <a:r>
              <a:rPr lang="en-US" sz="1400"/>
              <a:t>In a sense, executing transfer of management equity (business succession planning), and planning for property disposition (estate planning) should keep pace with (and becomes its own reward for) successor’s leadership path</a:t>
            </a:r>
          </a:p>
          <a:p>
            <a:pPr marL="457200" lvl="1" indent="0">
              <a:buNone/>
            </a:pPr>
            <a:endParaRPr lang="en-US" sz="14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6039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0E54-A62D-4008-A6B4-D9E624A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634A-59B7-43F5-A64B-65BA1BE6D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Generational transfer is rife with conflict</a:t>
            </a:r>
          </a:p>
          <a:p>
            <a:r>
              <a:rPr lang="en-US" dirty="0"/>
              <a:t>Their generation just doesn’t understand</a:t>
            </a:r>
          </a:p>
          <a:p>
            <a:r>
              <a:rPr lang="en-US" dirty="0"/>
              <a:t>My attorney is handling all of our succession planning</a:t>
            </a:r>
          </a:p>
          <a:p>
            <a:r>
              <a:rPr lang="en-US" dirty="0"/>
              <a:t>We must go through the succession pains to see any gains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65B0C-50EE-431C-876D-2EDEAB8502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done properly and fairly there will be less conflict</a:t>
            </a:r>
          </a:p>
          <a:p>
            <a:r>
              <a:rPr lang="en-US" dirty="0"/>
              <a:t>Each generation brings a unique perspective that can enhance success</a:t>
            </a:r>
          </a:p>
          <a:p>
            <a:r>
              <a:rPr lang="en-US" dirty="0"/>
              <a:t>There are multiple aspects of succession, some questions are legal and some of the most important questions have to be solved internally</a:t>
            </a:r>
          </a:p>
          <a:p>
            <a:r>
              <a:rPr lang="en-US" dirty="0"/>
              <a:t>If successors are being developed, there are gains from the start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634930-46D0-4F69-AD7B-C294B6868B01}"/>
              </a:ext>
            </a:extLst>
          </p:cNvPr>
          <p:cNvSpPr txBox="1">
            <a:spLocks/>
          </p:cNvSpPr>
          <p:nvPr/>
        </p:nvSpPr>
        <p:spPr>
          <a:xfrm>
            <a:off x="6172200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Reality </a:t>
            </a:r>
          </a:p>
        </p:txBody>
      </p:sp>
    </p:spTree>
    <p:extLst>
      <p:ext uri="{BB962C8B-B14F-4D97-AF65-F5344CB8AC3E}">
        <p14:creationId xmlns:p14="http://schemas.microsoft.com/office/powerpoint/2010/main" val="189653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CC0AC-07BC-495F-8985-56949FCB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Think about control vs ownership separately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5779-B9D1-418B-B223-AC3F1821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Ownership may be a birthright- most wealth of family farms is tied to the farm transferring ownership and financial interest is appropriate</a:t>
            </a:r>
          </a:p>
          <a:p>
            <a:r>
              <a:rPr lang="en-US" sz="2000" dirty="0"/>
              <a:t>Control of the farm is earned- decision making is given based on competence</a:t>
            </a:r>
          </a:p>
          <a:p>
            <a:r>
              <a:rPr lang="en-US" sz="2000" dirty="0"/>
              <a:t>Voting and non-voting stock should be used as incentive based on development milestones</a:t>
            </a:r>
          </a:p>
          <a:p>
            <a:r>
              <a:rPr lang="en-US" sz="2000" dirty="0"/>
              <a:t>Many farmers work well past average retirement age for other businesses; this could leave later generations with no interest in the businesses where they have worked 30+ years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7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9B70-CB3B-406A-ACB0-7F32E0A5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 shares (or partnership interest)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355EB-A944-42C3-B407-46668807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Voting Shares </a:t>
            </a:r>
          </a:p>
          <a:p>
            <a:r>
              <a:rPr lang="en-US" dirty="0"/>
              <a:t>Performance based</a:t>
            </a:r>
          </a:p>
          <a:p>
            <a:pPr lvl="1"/>
            <a:r>
              <a:rPr lang="en-US" dirty="0"/>
              <a:t>Meeting training goals</a:t>
            </a:r>
          </a:p>
          <a:p>
            <a:pPr lvl="1"/>
            <a:r>
              <a:rPr lang="en-US" dirty="0"/>
              <a:t>Exceeding job position metrics</a:t>
            </a:r>
          </a:p>
          <a:p>
            <a:pPr lvl="1"/>
            <a:r>
              <a:rPr lang="en-US" dirty="0"/>
              <a:t>Position advancement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DD775-B164-4FB6-B24E-81FFB50A16E7}"/>
              </a:ext>
            </a:extLst>
          </p:cNvPr>
          <p:cNvSpPr txBox="1">
            <a:spLocks/>
          </p:cNvSpPr>
          <p:nvPr/>
        </p:nvSpPr>
        <p:spPr>
          <a:xfrm>
            <a:off x="5514975" y="1825625"/>
            <a:ext cx="3952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Non-Voting</a:t>
            </a:r>
          </a:p>
          <a:p>
            <a:r>
              <a:rPr lang="en-US" dirty="0"/>
              <a:t>Performance based</a:t>
            </a:r>
          </a:p>
          <a:p>
            <a:r>
              <a:rPr lang="en-US" dirty="0"/>
              <a:t>Tenure based</a:t>
            </a:r>
          </a:p>
          <a:p>
            <a:r>
              <a:rPr lang="en-US" dirty="0"/>
              <a:t>Avoiding estate tax</a:t>
            </a:r>
          </a:p>
          <a:p>
            <a:r>
              <a:rPr lang="en-US" dirty="0"/>
              <a:t>To give a mechanism to deliver financial interest</a:t>
            </a:r>
          </a:p>
        </p:txBody>
      </p:sp>
    </p:spTree>
    <p:extLst>
      <p:ext uri="{BB962C8B-B14F-4D97-AF65-F5344CB8AC3E}">
        <p14:creationId xmlns:p14="http://schemas.microsoft.com/office/powerpoint/2010/main" val="24792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9B70-CB3B-406A-ACB0-7F32E0A5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 shares- Write some specific examples that could work on BFF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355EB-A944-42C3-B407-46668807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Voting Shares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DD775-B164-4FB6-B24E-81FFB50A16E7}"/>
              </a:ext>
            </a:extLst>
          </p:cNvPr>
          <p:cNvSpPr txBox="1">
            <a:spLocks/>
          </p:cNvSpPr>
          <p:nvPr/>
        </p:nvSpPr>
        <p:spPr>
          <a:xfrm>
            <a:off x="5514975" y="1825625"/>
            <a:ext cx="3952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Non-Voting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6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0F7119F-478A-4BED-AD52-E97D0BCABB68}"/>
              </a:ext>
            </a:extLst>
          </p:cNvPr>
          <p:cNvGraphicFramePr/>
          <p:nvPr/>
        </p:nvGraphicFramePr>
        <p:xfrm>
          <a:off x="695325" y="719666"/>
          <a:ext cx="10953750" cy="471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95B978-0704-412B-832E-F43A5D2A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38F1D0-AA32-44F2-B075-072FAD145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781892"/>
            <a:ext cx="666784" cy="774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67E050-3996-44D0-A88A-9D1E5F82D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532" y="1791391"/>
            <a:ext cx="717587" cy="882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3F6B62-0DE9-43FD-91F5-3F8CC36DD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543" y="1795029"/>
            <a:ext cx="620445" cy="882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D2204-56A0-4E8A-BE26-C9022F526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5513" y="1661228"/>
            <a:ext cx="730288" cy="1187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734C1D-85A3-4B7C-A7D9-8CAAC2C47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326" y="1546922"/>
            <a:ext cx="971600" cy="13018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A3EF74-0155-4017-A37F-EF39A080EA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9093" y="3432878"/>
            <a:ext cx="781090" cy="11557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8312CD-C358-48FE-BA62-5D517C9FF3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2627" y="3484450"/>
            <a:ext cx="933498" cy="1244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BF1553-EB13-4316-8C1B-53A7B17B5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326" y="3497611"/>
            <a:ext cx="971600" cy="1301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5D0EF3-286A-4E42-A128-D1C842FC3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5513" y="3497611"/>
            <a:ext cx="971600" cy="13018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AC681F-D552-4CA7-B44D-3C34C68DD7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6543" y="3529368"/>
            <a:ext cx="971600" cy="13018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BF61A4-BA8C-487E-9C61-31F2E8F0EA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7730" y="3529367"/>
            <a:ext cx="971600" cy="13018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10DBD5-7ACC-448B-8306-F4C741DA3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760" y="3529367"/>
            <a:ext cx="971600" cy="13018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D8B17E-A458-4002-A2CF-EB1505CA4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2627" y="1518353"/>
            <a:ext cx="971600" cy="13018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AFF0AC-6E9F-48D1-9B04-1739F60040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0189" y="1518353"/>
            <a:ext cx="971600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73A4EA-A6D8-453F-A623-F576DC12B58C}"/>
              </a:ext>
            </a:extLst>
          </p:cNvPr>
          <p:cNvSpPr txBox="1"/>
          <p:nvPr/>
        </p:nvSpPr>
        <p:spPr>
          <a:xfrm>
            <a:off x="804672" y="802955"/>
            <a:ext cx="514502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Children are born; gen one 35 years from retirement</a:t>
            </a:r>
          </a:p>
        </p:txBody>
      </p:sp>
      <p:sp>
        <p:nvSpPr>
          <p:cNvPr id="35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C56488-E099-4260-9C6C-F0838590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09" y="266436"/>
            <a:ext cx="1176404" cy="13668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373C68-F5BF-4BDA-9ABC-D1589DCFD297}"/>
              </a:ext>
            </a:extLst>
          </p:cNvPr>
          <p:cNvSpPr txBox="1"/>
          <p:nvPr/>
        </p:nvSpPr>
        <p:spPr>
          <a:xfrm>
            <a:off x="804672" y="2421682"/>
            <a:ext cx="51450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development- begin college savings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prepare a will and plan for transition due to death, purchase life insurance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guardianship and testamentary trust in event of both parent die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 review of business organization (LLC and land relationship)</a:t>
            </a:r>
          </a:p>
        </p:txBody>
      </p:sp>
      <p:sp>
        <p:nvSpPr>
          <p:cNvPr id="37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000895-C197-4DD2-B6C2-FC141822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16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1746</Words>
  <Application>Microsoft Office PowerPoint</Application>
  <PresentationFormat>Widescreen</PresentationFormat>
  <Paragraphs>305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Noto Sans</vt:lpstr>
      <vt:lpstr>Office Theme</vt:lpstr>
      <vt:lpstr>1_Office Theme</vt:lpstr>
      <vt:lpstr>Leadership Succession</vt:lpstr>
      <vt:lpstr>The Benefit</vt:lpstr>
      <vt:lpstr>When should this process start?</vt:lpstr>
      <vt:lpstr>Think about control vs ownership separately</vt:lpstr>
      <vt:lpstr>Earning shares (or partnership interest)</vt:lpstr>
      <vt:lpstr>Earning shares- Write some specific examples that could work on BFF</vt:lpstr>
      <vt:lpstr>Timeline</vt:lpstr>
      <vt:lpstr>PowerPoint Presentation</vt:lpstr>
      <vt:lpstr>What Steps if Any Should be Taken at BFF for This Generation</vt:lpstr>
      <vt:lpstr>PowerPoint Presentation</vt:lpstr>
      <vt:lpstr>What Steps if Any Should be Taken at BFF for This Generation</vt:lpstr>
      <vt:lpstr>PowerPoint Presentation</vt:lpstr>
      <vt:lpstr>A skills map will need to be created for successors to gain control-CEO example</vt:lpstr>
      <vt:lpstr>PowerPoint Presentation</vt:lpstr>
      <vt:lpstr>What Steps if Any Should be Taken at BFF for This Generation</vt:lpstr>
      <vt:lpstr>PowerPoint Presentation</vt:lpstr>
      <vt:lpstr>Some Pathways</vt:lpstr>
      <vt:lpstr>What Steps if Any Should be Taken at BFF for This Generation</vt:lpstr>
      <vt:lpstr>PowerPoint Presentation</vt:lpstr>
      <vt:lpstr>What Steps if Any Should be Taken at BFF for This Generation</vt:lpstr>
      <vt:lpstr>PowerPoint Presentation</vt:lpstr>
      <vt:lpstr>PowerPoint Presentation</vt:lpstr>
      <vt:lpstr>PowerPoint Presentation</vt:lpstr>
      <vt:lpstr>What will the job description of the leader of BFF look like?</vt:lpstr>
      <vt:lpstr>What Other Steps if Any Should be Taken at BFF for This Generation</vt:lpstr>
      <vt:lpstr>PowerPoint Presentation</vt:lpstr>
      <vt:lpstr>What Steps if Any Should be Taken at BFF for This Generation</vt:lpstr>
      <vt:lpstr>Each situation is unique</vt:lpstr>
      <vt:lpstr>What Steps if Any Should be Taken at BFF for This Generation</vt:lpstr>
      <vt:lpstr>Perception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</dc:title>
  <dc:creator>Mayo, David Herbert</dc:creator>
  <cp:lastModifiedBy>Mayo, David Herbert</cp:lastModifiedBy>
  <cp:revision>3</cp:revision>
  <dcterms:created xsi:type="dcterms:W3CDTF">2023-01-24T14:47:44Z</dcterms:created>
  <dcterms:modified xsi:type="dcterms:W3CDTF">2023-01-24T15:32:34Z</dcterms:modified>
</cp:coreProperties>
</file>