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9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0_0.xml" ContentType="application/vnd.ms-powerpoint.comments+xml"/>
  <Override PartName="/ppt/notesSlides/notesSlide8.xml" ContentType="application/vnd.openxmlformats-officedocument.presentationml.notesSlide+xml"/>
  <Override PartName="/ppt/comments/modernComment_112_0.xml" ContentType="application/vnd.ms-powerpoint.comments+xml"/>
  <Override PartName="/ppt/notesSlides/notesSlide9.xml" ContentType="application/vnd.openxmlformats-officedocument.presentationml.notesSlide+xml"/>
  <Override PartName="/ppt/comments/modernComment_113_0.xml" ContentType="application/vnd.ms-powerpoint.comments+xml"/>
  <Override PartName="/ppt/comments/modernComment_118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B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5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E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3F_0.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48_0.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4B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2"/>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9" r:id="rId24"/>
    <p:sldId id="280" r:id="rId25"/>
    <p:sldId id="334" r:id="rId26"/>
    <p:sldId id="278" r:id="rId27"/>
    <p:sldId id="333"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35" r:id="rId75"/>
    <p:sldId id="336" r:id="rId76"/>
    <p:sldId id="337" r:id="rId77"/>
    <p:sldId id="329" r:id="rId78"/>
    <p:sldId id="330" r:id="rId79"/>
    <p:sldId id="331" r:id="rId80"/>
    <p:sldId id="332" r:id="rId81"/>
  </p:sldIdLst>
  <p:sldSz cx="9753600" cy="7315200"/>
  <p:notesSz cx="6858000" cy="9144000"/>
  <p:embeddedFontLst>
    <p:embeddedFont>
      <p:font typeface="Albert Sans" panose="020B0604020202020204" charset="0"/>
      <p:regular r:id="rId83"/>
      <p:bold r:id="rId84"/>
      <p:italic r:id="rId85"/>
      <p:boldItalic r:id="rId86"/>
    </p:embeddedFont>
    <p:embeddedFont>
      <p:font typeface="Albert Sans Bold" panose="020B0604020202020204" charset="0"/>
      <p:regular r:id="rId87"/>
      <p:bold r:id="rId88"/>
    </p:embeddedFont>
    <p:embeddedFont>
      <p:font typeface="Albert Sans Bold Italics" panose="020B0604020202020204" charset="0"/>
      <p:regular r:id="rId89"/>
    </p:embeddedFont>
    <p:embeddedFont>
      <p:font typeface="Albert Sans Italics" panose="020B0604020202020204" charset="0"/>
      <p:regular r:id="rId90"/>
    </p:embeddedFont>
    <p:embeddedFont>
      <p:font typeface="Arial Bold" panose="020B0704020202020204" pitchFamily="34" charset="0"/>
      <p:regular r:id="rId91"/>
      <p:bold r:id="rId92"/>
    </p:embeddedFont>
    <p:embeddedFont>
      <p:font typeface="Arial Bold Italics" panose="020B0604020202020204" charset="0"/>
      <p:regular r:id="rId93"/>
    </p:embeddedFont>
    <p:embeddedFont>
      <p:font typeface="Calibri (MS)" panose="020B0604020202020204" charset="0"/>
      <p:regular r:id="rId94"/>
    </p:embeddedFont>
    <p:embeddedFont>
      <p:font typeface="Calibri (MS) Bold" panose="020B0604020202020204" charset="0"/>
      <p:regular r:id="rId95"/>
    </p:embeddedFont>
    <p:embeddedFont>
      <p:font typeface="Tahoma" panose="020B0604030504040204" pitchFamily="34" charset="0"/>
      <p:regular r:id="rId96"/>
      <p:bold r:id="rId97"/>
    </p:embeddedFont>
    <p:embeddedFont>
      <p:font typeface="Tahoma Bold" panose="020B0804030504040204" pitchFamily="34" charset="0"/>
      <p:regular r:id="rId98"/>
      <p:bold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695F60-EF70-D318-4A54-78BF8EEA0503}" name="Sharon Justice" initials="SJ" userId="S::sharon@justiceleadership.com::244b7876-f362-48d4-ba56-ee6ed848d43c" providerId="AD"/>
  <p188:author id="{6E486479-63B4-7BFC-93AD-459721357128}" name="Jazarene Ventura" initials="" userId="S::teamassist@justiceleadership.com::88613bcd-40ec-4377-b82c-19ca865045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BF199-0824-6B7C-C38A-94572BBA7445}" v="15" dt="2026-01-15T21:27:09.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4622" autoAdjust="0"/>
  </p:normalViewPr>
  <p:slideViewPr>
    <p:cSldViewPr>
      <p:cViewPr varScale="1">
        <p:scale>
          <a:sx n="98" d="100"/>
          <a:sy n="98" d="100"/>
        </p:scale>
        <p:origin x="190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3.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5.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5.fntdata"/><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zarene Ventura" userId="S::teamassist@justiceleadership.com::88613bcd-40ec-4377-b82c-19ca86504500" providerId="AD" clId="Web-{573BF199-0824-6B7C-C38A-94572BBA7445}"/>
    <pc:docChg chg="modSld">
      <pc:chgData name="Jazarene Ventura" userId="S::teamassist@justiceleadership.com::88613bcd-40ec-4377-b82c-19ca86504500" providerId="AD" clId="Web-{573BF199-0824-6B7C-C38A-94572BBA7445}" dt="2026-01-15T21:27:09.848" v="13" actId="1076"/>
      <pc:docMkLst>
        <pc:docMk/>
      </pc:docMkLst>
      <pc:sldChg chg="addSp delSp modSp">
        <pc:chgData name="Jazarene Ventura" userId="S::teamassist@justiceleadership.com::88613bcd-40ec-4377-b82c-19ca86504500" providerId="AD" clId="Web-{573BF199-0824-6B7C-C38A-94572BBA7445}" dt="2026-01-15T21:27:09.848" v="13" actId="1076"/>
        <pc:sldMkLst>
          <pc:docMk/>
          <pc:sldMk cId="0" sldId="286"/>
        </pc:sldMkLst>
        <pc:spChg chg="del">
          <ac:chgData name="Jazarene Ventura" userId="S::teamassist@justiceleadership.com::88613bcd-40ec-4377-b82c-19ca86504500" providerId="AD" clId="Web-{573BF199-0824-6B7C-C38A-94572BBA7445}" dt="2026-01-15T21:26:59.254" v="10"/>
          <ac:spMkLst>
            <pc:docMk/>
            <pc:sldMk cId="0" sldId="286"/>
            <ac:spMk id="29" creationId="{EDB9EA24-40FB-C7E3-94F4-52268447E63B}"/>
          </ac:spMkLst>
        </pc:spChg>
        <pc:spChg chg="del">
          <ac:chgData name="Jazarene Ventura" userId="S::teamassist@justiceleadership.com::88613bcd-40ec-4377-b82c-19ca86504500" providerId="AD" clId="Web-{573BF199-0824-6B7C-C38A-94572BBA7445}" dt="2026-01-15T21:26:59.254" v="9"/>
          <ac:spMkLst>
            <pc:docMk/>
            <pc:sldMk cId="0" sldId="286"/>
            <ac:spMk id="30" creationId="{5ED909E4-DE78-C01C-CCAE-44851D53BAC5}"/>
          </ac:spMkLst>
        </pc:spChg>
        <pc:spChg chg="del">
          <ac:chgData name="Jazarene Ventura" userId="S::teamassist@justiceleadership.com::88613bcd-40ec-4377-b82c-19ca86504500" providerId="AD" clId="Web-{573BF199-0824-6B7C-C38A-94572BBA7445}" dt="2026-01-15T21:26:59.254" v="8"/>
          <ac:spMkLst>
            <pc:docMk/>
            <pc:sldMk cId="0" sldId="286"/>
            <ac:spMk id="31" creationId="{288FEF42-0017-DA12-AF4E-478D14125B05}"/>
          </ac:spMkLst>
        </pc:spChg>
        <pc:grpChg chg="add mod">
          <ac:chgData name="Jazarene Ventura" userId="S::teamassist@justiceleadership.com::88613bcd-40ec-4377-b82c-19ca86504500" providerId="AD" clId="Web-{573BF199-0824-6B7C-C38A-94572BBA7445}" dt="2026-01-15T21:27:09.848" v="13" actId="1076"/>
          <ac:grpSpMkLst>
            <pc:docMk/>
            <pc:sldMk cId="0" sldId="286"/>
            <ac:grpSpMk id="23" creationId="{1285EA71-B915-E234-8F3A-ECD5ED6E7D26}"/>
          </ac:grpSpMkLst>
        </pc:grpChg>
        <pc:picChg chg="del mod">
          <ac:chgData name="Jazarene Ventura" userId="S::teamassist@justiceleadership.com::88613bcd-40ec-4377-b82c-19ca86504500" providerId="AD" clId="Web-{573BF199-0824-6B7C-C38A-94572BBA7445}" dt="2026-01-15T21:27:03.817" v="12"/>
          <ac:picMkLst>
            <pc:docMk/>
            <pc:sldMk cId="0" sldId="286"/>
            <ac:picMk id="32" creationId="{B1532770-1BED-34AF-2C1F-C5EEF57E790B}"/>
          </ac:picMkLst>
        </pc:picChg>
      </pc:sldChg>
      <pc:sldChg chg="modSp">
        <pc:chgData name="Jazarene Ventura" userId="S::teamassist@justiceleadership.com::88613bcd-40ec-4377-b82c-19ca86504500" providerId="AD" clId="Web-{573BF199-0824-6B7C-C38A-94572BBA7445}" dt="2026-01-15T21:25:26.451" v="4" actId="14100"/>
        <pc:sldMkLst>
          <pc:docMk/>
          <pc:sldMk cId="0" sldId="318"/>
        </pc:sldMkLst>
        <pc:spChg chg="mod">
          <ac:chgData name="Jazarene Ventura" userId="S::teamassist@justiceleadership.com::88613bcd-40ec-4377-b82c-19ca86504500" providerId="AD" clId="Web-{573BF199-0824-6B7C-C38A-94572BBA7445}" dt="2026-01-15T21:25:26.451" v="4" actId="14100"/>
          <ac:spMkLst>
            <pc:docMk/>
            <pc:sldMk cId="0" sldId="318"/>
            <ac:spMk id="23" creationId="{64B7F044-0BBE-DE54-52FA-45C7E34C7592}"/>
          </ac:spMkLst>
        </pc:spChg>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AB338CA9-E974-44C0-B352-334D78AC1F48}" authorId="{19695F60-EF70-D318-4A54-78BF8EEA0503}" created="2025-10-08T17:20:59.689" startDate="2025-10-08T17:20:59.689" dueDate="2025-10-08T17:20:59.689" assignedTo="{6E486479-63B4-7BFC-93AD-459721357128}" title="@Jazarene Ventura add workbook pages to this version of the ppt">
    <pc:sldMkLst xmlns:pc="http://schemas.microsoft.com/office/powerpoint/2013/main/command">
      <pc:docMk/>
      <pc:sldMk cId="0" sldId="265"/>
    </pc:sldMkLst>
    <p188:txBody>
      <a:bodyPr/>
      <a:lstStyle/>
      <a:p>
        <a:r>
          <a:rPr lang="en-US"/>
          <a:t>[@Jazarene Ventura] add workbook pages to this version of the ppt</a:t>
        </a:r>
      </a:p>
    </p188:txBody>
    <p188:extLst>
      <p:ext xmlns:p="http://schemas.openxmlformats.org/presentationml/2006/main" uri="{5BB2D875-25FF-4072-B9AC-8F64D62656EB}">
        <p228:taskDetails xmlns:p228="http://schemas.microsoft.com/office/powerpoint/2022/08/main">
          <p228:history>
            <p228:event time="2025-10-08T17:20:59.689" id="{5EDCDE69-74AD-4819-9770-57E635F29EDF}">
              <p228:atrbtn authorId="{19695F60-EF70-D318-4A54-78BF8EEA0503}"/>
              <p228:anchr>
                <p228:comment id="{AB338CA9-E974-44C0-B352-334D78AC1F48}"/>
              </p228:anchr>
              <p228:add/>
            </p228:event>
            <p228:event time="2025-10-08T17:20:59.689" id="{4DFA07DE-40DD-4532-B633-213075616A81}">
              <p228:atrbtn authorId="{19695F60-EF70-D318-4A54-78BF8EEA0503}"/>
              <p228:anchr>
                <p228:comment id="{AB338CA9-E974-44C0-B352-334D78AC1F48}"/>
              </p228:anchr>
              <p228:asgn authorId="{6E486479-63B4-7BFC-93AD-459721357128}"/>
            </p228:event>
            <p228:event time="2025-10-08T17:20:59.689" id="{24D68694-9D84-46BD-88DF-B6031F3990AF}">
              <p228:atrbtn authorId="{19695F60-EF70-D318-4A54-78BF8EEA0503}"/>
              <p228:anchr>
                <p228:comment id="{AB338CA9-E974-44C0-B352-334D78AC1F48}"/>
              </p228:anchr>
              <p228:title val="@Jazarene Ventura add workbook pages to this version of the ppt"/>
            </p228:event>
            <p228:event time="2025-10-08T17:20:59.689" id="{DB0B992D-A5CE-403A-A7A9-C19FC7299CFB}">
              <p228:atrbtn authorId="{19695F60-EF70-D318-4A54-78BF8EEA0503}"/>
              <p228:anchr>
                <p228:comment id="{AB338CA9-E974-44C0-B352-334D78AC1F48}"/>
              </p228:anchr>
              <p228:date stDt="2025-10-08T17:20:59.689" endDt="2025-10-08T17:20:59.689"/>
            </p228:event>
          </p228:history>
        </p228:taskDetails>
      </p:ext>
    </p188:extLst>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CDFA485F-4EE9-47BF-8ED7-3596D440143D}" authorId="{19695F60-EF70-D318-4A54-78BF8EEA0503}" created="2025-04-06T11:45:47.921" startDate="2025-04-06T11:45:47.921" dueDate="2025-04-06T11:45:47.921" assignedTo="{6E486479-63B4-7BFC-93AD-459721357128}" title="@Jazarene Ventura add animation: left column appears, then right column appears on click">
    <pc:sldMkLst xmlns:pc="http://schemas.microsoft.com/office/powerpoint/2013/main/command">
      <pc:docMk/>
      <pc:sldMk cId="0" sldId="272"/>
    </pc:sldMkLst>
    <p188:txBody>
      <a:bodyPr/>
      <a:lstStyle/>
      <a:p>
        <a:r>
          <a:rPr lang="en-US"/>
          <a:t>[@Jazarene Ventura] add animation:  left column appears, then right column appears on click</a:t>
        </a:r>
      </a:p>
    </p188:txBody>
    <p188:extLst>
      <p:ext xmlns:p="http://schemas.openxmlformats.org/presentationml/2006/main" uri="{5BB2D875-25FF-4072-B9AC-8F64D62656EB}">
        <p228:taskDetails xmlns:p228="http://schemas.microsoft.com/office/powerpoint/2022/08/main">
          <p228:history>
            <p228:event time="2025-04-06T11:45:47.921" id="{5B0116E3-BF29-4F72-A30B-BF53C0466B4D}">
              <p228:atrbtn authorId="{19695F60-EF70-D318-4A54-78BF8EEA0503}"/>
              <p228:anchr>
                <p228:comment id="{CDFA485F-4EE9-47BF-8ED7-3596D440143D}"/>
              </p228:anchr>
              <p228:add/>
            </p228:event>
            <p228:event time="2025-04-06T11:45:47.921" id="{0AD61E96-D795-4DC7-B5F8-D2B2A331EF8C}">
              <p228:atrbtn authorId="{19695F60-EF70-D318-4A54-78BF8EEA0503}"/>
              <p228:anchr>
                <p228:comment id="{CDFA485F-4EE9-47BF-8ED7-3596D440143D}"/>
              </p228:anchr>
              <p228:asgn authorId="{6E486479-63B4-7BFC-93AD-459721357128}"/>
            </p228:event>
            <p228:event time="2025-04-06T11:45:47.921" id="{4E73CA2A-721A-4E07-A9C4-24419667A9C9}">
              <p228:atrbtn authorId="{19695F60-EF70-D318-4A54-78BF8EEA0503}"/>
              <p228:anchr>
                <p228:comment id="{CDFA485F-4EE9-47BF-8ED7-3596D440143D}"/>
              </p228:anchr>
              <p228:title val="@Jazarene Ventura add animation: left column appears, then right column appears on click"/>
            </p228:event>
            <p228:event time="2025-04-06T11:45:47.921" id="{E1D9D933-BB5C-4070-BECC-663866B68834}">
              <p228:atrbtn authorId="{19695F60-EF70-D318-4A54-78BF8EEA0503}"/>
              <p228:anchr>
                <p228:comment id="{CDFA485F-4EE9-47BF-8ED7-3596D440143D}"/>
              </p228:anchr>
              <p228:date stDt="2025-04-06T11:45:47.921" endDt="2025-04-06T11:45:47.921"/>
            </p228:event>
          </p228:history>
        </p228:taskDetails>
      </p:ext>
    </p188:extLst>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3A335000-1244-4BDC-B3E3-EAE4D5921AE2}" authorId="{19695F60-EF70-D318-4A54-78BF8EEA0503}" created="2025-04-06T11:46:50.657" startDate="2025-04-06T11:46:50.657" dueDate="2025-04-06T11:46:50.657" assignedTo="{6E486479-63B4-7BFC-93AD-459721357128}" title="@Jazarene Ventura delete CSI and update to Change processing style">
    <pc:sldMkLst xmlns:pc="http://schemas.microsoft.com/office/powerpoint/2013/main/command">
      <pc:docMk/>
      <pc:sldMk cId="0" sldId="274"/>
    </pc:sldMkLst>
    <p188:txBody>
      <a:bodyPr/>
      <a:lstStyle/>
      <a:p>
        <a:r>
          <a:rPr lang="en-US"/>
          <a:t>[@Jazarene Ventura] delete CSI and update to Change processing style</a:t>
        </a:r>
      </a:p>
    </p188:txBody>
    <p188:extLst>
      <p:ext xmlns:p="http://schemas.openxmlformats.org/presentationml/2006/main" uri="{5BB2D875-25FF-4072-B9AC-8F64D62656EB}">
        <p228:taskDetails xmlns:p228="http://schemas.microsoft.com/office/powerpoint/2022/08/main">
          <p228:history>
            <p228:event time="2025-04-06T11:46:50.657" id="{EE1A9407-CF1D-46B0-9194-A8C90AE9E44F}">
              <p228:atrbtn authorId="{19695F60-EF70-D318-4A54-78BF8EEA0503}"/>
              <p228:anchr>
                <p228:comment id="{3A335000-1244-4BDC-B3E3-EAE4D5921AE2}"/>
              </p228:anchr>
              <p228:add/>
            </p228:event>
            <p228:event time="2025-04-06T11:46:50.657" id="{AA904481-7A26-45AE-AE09-64BA0EA6AD32}">
              <p228:atrbtn authorId="{19695F60-EF70-D318-4A54-78BF8EEA0503}"/>
              <p228:anchr>
                <p228:comment id="{3A335000-1244-4BDC-B3E3-EAE4D5921AE2}"/>
              </p228:anchr>
              <p228:asgn authorId="{6E486479-63B4-7BFC-93AD-459721357128}"/>
            </p228:event>
            <p228:event time="2025-04-06T11:46:50.657" id="{B1C8823C-8892-4093-ADCB-B3DB33BD7E4D}">
              <p228:atrbtn authorId="{19695F60-EF70-D318-4A54-78BF8EEA0503}"/>
              <p228:anchr>
                <p228:comment id="{3A335000-1244-4BDC-B3E3-EAE4D5921AE2}"/>
              </p228:anchr>
              <p228:title val="@Jazarene Ventura delete CSI and update to Change processing style"/>
            </p228:event>
            <p228:event time="2025-04-06T11:46:50.657" id="{6EE07772-D319-44DD-92B1-FC5E625A625A}">
              <p228:atrbtn authorId="{19695F60-EF70-D318-4A54-78BF8EEA0503}"/>
              <p228:anchr>
                <p228:comment id="{3A335000-1244-4BDC-B3E3-EAE4D5921AE2}"/>
              </p228:anchr>
              <p228:date stDt="2025-04-06T11:46:50.657" endDt="2025-04-06T11:46:50.657"/>
            </p228:event>
          </p228:history>
        </p228:taskDetails>
      </p:ext>
    </p188:extLst>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FC329FEB-C282-47F6-99AB-D5BA7E59E3F0}" authorId="{19695F60-EF70-D318-4A54-78BF8EEA0503}" created="2025-04-06T11:47:16.002" startDate="2025-04-06T11:47:16.002" dueDate="2025-04-06T11:47:16.002" assignedTo="{6E486479-63B4-7BFC-93AD-459721357128}" title="@Jazarene Ventura create a new continuum with the new words">
    <pc:sldMkLst xmlns:pc="http://schemas.microsoft.com/office/powerpoint/2013/main/command">
      <pc:docMk/>
      <pc:sldMk cId="0" sldId="275"/>
    </pc:sldMkLst>
    <p188:txBody>
      <a:bodyPr/>
      <a:lstStyle/>
      <a:p>
        <a:r>
          <a:rPr lang="en-US"/>
          <a:t>[@Jazarene Ventura] create a new continuum with the new words</a:t>
        </a:r>
      </a:p>
    </p188:txBody>
    <p188:extLst>
      <p:ext xmlns:p="http://schemas.openxmlformats.org/presentationml/2006/main" uri="{5BB2D875-25FF-4072-B9AC-8F64D62656EB}">
        <p228:taskDetails xmlns:p228="http://schemas.microsoft.com/office/powerpoint/2022/08/main">
          <p228:history>
            <p228:event time="2025-04-06T11:47:16.002" id="{304A7E1F-CBDB-4CE9-86FE-E1DF7789D1CF}">
              <p228:atrbtn authorId="{19695F60-EF70-D318-4A54-78BF8EEA0503}"/>
              <p228:anchr>
                <p228:comment id="{FC329FEB-C282-47F6-99AB-D5BA7E59E3F0}"/>
              </p228:anchr>
              <p228:add/>
            </p228:event>
            <p228:event time="2025-04-06T11:47:16.002" id="{1AFB08AC-66C5-4A05-812E-CADBCCD88DB7}">
              <p228:atrbtn authorId="{19695F60-EF70-D318-4A54-78BF8EEA0503}"/>
              <p228:anchr>
                <p228:comment id="{FC329FEB-C282-47F6-99AB-D5BA7E59E3F0}"/>
              </p228:anchr>
              <p228:asgn authorId="{6E486479-63B4-7BFC-93AD-459721357128}"/>
            </p228:event>
            <p228:event time="2025-04-06T11:47:16.002" id="{05166614-521C-4820-80EA-9995014A7596}">
              <p228:atrbtn authorId="{19695F60-EF70-D318-4A54-78BF8EEA0503}"/>
              <p228:anchr>
                <p228:comment id="{FC329FEB-C282-47F6-99AB-D5BA7E59E3F0}"/>
              </p228:anchr>
              <p228:title val="@Jazarene Ventura create a new continuum with the new words"/>
            </p228:event>
            <p228:event time="2025-04-06T11:47:16.002" id="{232D2E4D-E3E1-4B37-BF1B-7E019DE1C04E}">
              <p228:atrbtn authorId="{19695F60-EF70-D318-4A54-78BF8EEA0503}"/>
              <p228:anchr>
                <p228:comment id="{FC329FEB-C282-47F6-99AB-D5BA7E59E3F0}"/>
              </p228:anchr>
              <p228:date stDt="2025-04-06T11:47:16.002" endDt="2025-04-06T11:47:16.002"/>
            </p228:event>
          </p228:history>
        </p228:taskDetails>
      </p:ext>
    </p188:extLst>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C5B88F0B-3503-40D8-848F-DA02C82BB673}" authorId="{19695F60-EF70-D318-4A54-78BF8EEA0503}" created="2025-04-06T11:48:07.097" startDate="2025-04-06T11:48:07.097" dueDate="2025-04-06T11:48:07.097" assignedTo="{6E486479-63B4-7BFC-93AD-459721357128}" title="@Jazarene Ventura replace with a link to the change style in score app">
    <pc:sldMkLst xmlns:pc="http://schemas.microsoft.com/office/powerpoint/2013/main/command">
      <pc:docMk/>
      <pc:sldMk cId="0" sldId="280"/>
    </pc:sldMkLst>
    <p188:txBody>
      <a:bodyPr/>
      <a:lstStyle/>
      <a:p>
        <a:r>
          <a:rPr lang="en-US"/>
          <a:t>[@Jazarene Ventura] replace with a link to the change style in score app</a:t>
        </a:r>
      </a:p>
    </p188:txBody>
    <p188:extLst>
      <p:ext xmlns:p="http://schemas.openxmlformats.org/presentationml/2006/main" uri="{5BB2D875-25FF-4072-B9AC-8F64D62656EB}">
        <p228:taskDetails xmlns:p228="http://schemas.microsoft.com/office/powerpoint/2022/08/main">
          <p228:history>
            <p228:event time="2025-04-06T11:48:07.097" id="{AA0DB2FC-7CFA-4960-939C-D9597C9CA414}">
              <p228:atrbtn authorId="{19695F60-EF70-D318-4A54-78BF8EEA0503}"/>
              <p228:anchr>
                <p228:comment id="{C5B88F0B-3503-40D8-848F-DA02C82BB673}"/>
              </p228:anchr>
              <p228:add/>
            </p228:event>
            <p228:event time="2025-04-06T11:48:07.097" id="{7238B271-29BA-4C8A-A00F-C1D1C1C09597}">
              <p228:atrbtn authorId="{19695F60-EF70-D318-4A54-78BF8EEA0503}"/>
              <p228:anchr>
                <p228:comment id="{C5B88F0B-3503-40D8-848F-DA02C82BB673}"/>
              </p228:anchr>
              <p228:asgn authorId="{6E486479-63B4-7BFC-93AD-459721357128}"/>
            </p228:event>
            <p228:event time="2025-04-06T11:48:07.097" id="{15ABFEEE-D655-484A-BB51-D84E4EA3EB1A}">
              <p228:atrbtn authorId="{19695F60-EF70-D318-4A54-78BF8EEA0503}"/>
              <p228:anchr>
                <p228:comment id="{C5B88F0B-3503-40D8-848F-DA02C82BB673}"/>
              </p228:anchr>
              <p228:title val="@Jazarene Ventura replace with a link to the change style in score app"/>
            </p228:event>
            <p228:event time="2025-04-06T11:48:07.097" id="{2E23AA82-9F31-4281-BBA3-0B2175685004}">
              <p228:atrbtn authorId="{19695F60-EF70-D318-4A54-78BF8EEA0503}"/>
              <p228:anchr>
                <p228:comment id="{C5B88F0B-3503-40D8-848F-DA02C82BB673}"/>
              </p228:anchr>
              <p228:date stDt="2025-04-06T11:48:07.097" endDt="2025-04-06T11:48:07.097"/>
            </p228:event>
          </p228:history>
        </p228:taskDetails>
      </p:ext>
    </p188:extLst>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BFAE7642-A8FC-452C-932C-41E2C48CCB9A}" authorId="{19695F60-EF70-D318-4A54-78BF8EEA0503}" created="2025-04-06T11:48:53.255" startDate="2025-04-06T11:48:53.255" dueDate="2025-04-06T11:48:53.255" assignedTo="{6E486479-63B4-7BFC-93AD-459721357128}" title="@Jazarene Ventura update all references of conservers pragmatist and originator to the new labels through the presentation">
    <pc:sldMkLst xmlns:pc="http://schemas.microsoft.com/office/powerpoint/2013/main/command">
      <pc:docMk/>
      <pc:sldMk cId="0" sldId="283"/>
    </pc:sldMkLst>
    <p188:txBody>
      <a:bodyPr/>
      <a:lstStyle/>
      <a:p>
        <a:r>
          <a:rPr lang="en-US"/>
          <a:t>[@Jazarene Ventura] update all references of conservers  pragmatist and originator to the new labels through the presentation</a:t>
        </a:r>
      </a:p>
    </p188:txBody>
    <p188:extLst>
      <p:ext xmlns:p="http://schemas.openxmlformats.org/presentationml/2006/main" uri="{5BB2D875-25FF-4072-B9AC-8F64D62656EB}">
        <p228:taskDetails xmlns:p228="http://schemas.microsoft.com/office/powerpoint/2022/08/main">
          <p228:history>
            <p228:event time="2025-04-06T11:48:53.255" id="{179CCEDD-5442-4BE5-A906-8A4A7EAC4D34}">
              <p228:atrbtn authorId="{19695F60-EF70-D318-4A54-78BF8EEA0503}"/>
              <p228:anchr>
                <p228:comment id="{BFAE7642-A8FC-452C-932C-41E2C48CCB9A}"/>
              </p228:anchr>
              <p228:add/>
            </p228:event>
            <p228:event time="2025-04-06T11:48:53.255" id="{37850EED-740D-4207-B435-FE79B8017E52}">
              <p228:atrbtn authorId="{19695F60-EF70-D318-4A54-78BF8EEA0503}"/>
              <p228:anchr>
                <p228:comment id="{BFAE7642-A8FC-452C-932C-41E2C48CCB9A}"/>
              </p228:anchr>
              <p228:asgn authorId="{6E486479-63B4-7BFC-93AD-459721357128}"/>
            </p228:event>
            <p228:event time="2025-04-06T11:48:53.255" id="{90C09212-A9E4-4A86-B093-DCA5559206A3}">
              <p228:atrbtn authorId="{19695F60-EF70-D318-4A54-78BF8EEA0503}"/>
              <p228:anchr>
                <p228:comment id="{BFAE7642-A8FC-452C-932C-41E2C48CCB9A}"/>
              </p228:anchr>
              <p228:title val="@Jazarene Ventura update all references of conservers pragmatist and originator to the new labels through the presentation"/>
            </p228:event>
            <p228:event time="2025-04-06T11:48:53.255" id="{8CD305CA-1921-4735-A2DF-A1F4FA6BDECF}">
              <p228:atrbtn authorId="{19695F60-EF70-D318-4A54-78BF8EEA0503}"/>
              <p228:anchr>
                <p228:comment id="{BFAE7642-A8FC-452C-932C-41E2C48CCB9A}"/>
              </p228:anchr>
              <p228:date stDt="2025-04-06T11:48:53.255" endDt="2025-04-06T11:48:53.255"/>
            </p228:event>
          </p228:history>
        </p228:taskDetails>
      </p:ext>
    </p188:extLst>
  </p188:cm>
</p188:cmLst>
</file>

<file path=ppt/comments/modernComment_125_0.xml><?xml version="1.0" encoding="utf-8"?>
<p188:cmLst xmlns:a="http://schemas.openxmlformats.org/drawingml/2006/main" xmlns:r="http://schemas.openxmlformats.org/officeDocument/2006/relationships" xmlns:p188="http://schemas.microsoft.com/office/powerpoint/2018/8/main">
  <p188:cm id="{F13ACA49-DD87-4E63-9810-4DB477269C3C}" authorId="{19695F60-EF70-D318-4A54-78BF8EEA0503}" created="2025-09-26T18:38:43.109" startDate="2025-09-26T18:38:43.109" dueDate="2025-09-26T18:38:43.109" assignedTo="{6E486479-63B4-7BFC-93AD-459721357128}" title="@Jazarene Ventura can you make sure all fonts are the same family?">
    <pc:sldMkLst xmlns:pc="http://schemas.microsoft.com/office/powerpoint/2013/main/command">
      <pc:docMk/>
      <pc:sldMk cId="0" sldId="293"/>
    </pc:sldMkLst>
    <p188:replyLst>
      <p188:reply id="{BC743C15-A934-4242-8DBF-1600B253099C}" authorId="{19695F60-EF70-D318-4A54-78BF8EEA0503}" created="2025-09-26T18:39:36.470">
        <p188:txBody>
          <a:bodyPr/>
          <a:lstStyle/>
          <a:p>
            <a:r>
              <a:rPr lang="en-US"/>
              <a:t>[@Jazarene Ventura]  add animations for each of the next slides to show the first part, then the second section</a:t>
            </a:r>
          </a:p>
        </p188:txBody>
      </p188:reply>
    </p188:replyLst>
    <p188:txBody>
      <a:bodyPr/>
      <a:lstStyle/>
      <a:p>
        <a:r>
          <a:rPr lang="en-US"/>
          <a:t>[@Jazarene Ventura] can you make sure all fonts are the same family?  </a:t>
        </a:r>
      </a:p>
    </p188:txBody>
    <p188:extLst>
      <p:ext xmlns:p="http://schemas.openxmlformats.org/presentationml/2006/main" uri="{5BB2D875-25FF-4072-B9AC-8F64D62656EB}">
        <p228:taskDetails xmlns:p228="http://schemas.microsoft.com/office/powerpoint/2022/08/main">
          <p228:history>
            <p228:event time="2025-09-26T18:38:43.109" id="{90F74A45-5424-45D6-8FC5-E4CD8DA4F9AC}">
              <p228:atrbtn authorId="{19695F60-EF70-D318-4A54-78BF8EEA0503}"/>
              <p228:anchr>
                <p228:comment id="{F13ACA49-DD87-4E63-9810-4DB477269C3C}"/>
              </p228:anchr>
              <p228:add/>
            </p228:event>
            <p228:event time="2025-09-26T18:38:43.109" id="{F7921A76-0867-4A6F-BDFD-AAB8D91F418B}">
              <p228:atrbtn authorId="{19695F60-EF70-D318-4A54-78BF8EEA0503}"/>
              <p228:anchr>
                <p228:comment id="{F13ACA49-DD87-4E63-9810-4DB477269C3C}"/>
              </p228:anchr>
              <p228:asgn authorId="{6E486479-63B4-7BFC-93AD-459721357128}"/>
            </p228:event>
            <p228:event time="2025-09-26T18:38:43.109" id="{4F1DF5BF-0834-484B-B668-02936CD84CDB}">
              <p228:atrbtn authorId="{19695F60-EF70-D318-4A54-78BF8EEA0503}"/>
              <p228:anchr>
                <p228:comment id="{F13ACA49-DD87-4E63-9810-4DB477269C3C}"/>
              </p228:anchr>
              <p228:title val="@Jazarene Ventura can you make sure all fonts are the same family?"/>
            </p228:event>
            <p228:event time="2025-09-26T18:38:43.109" id="{5A77DDBC-412E-425B-8ACA-8FCFE9F2D6A6}">
              <p228:atrbtn authorId="{19695F60-EF70-D318-4A54-78BF8EEA0503}"/>
              <p228:anchr>
                <p228:comment id="{F13ACA49-DD87-4E63-9810-4DB477269C3C}"/>
              </p228:anchr>
              <p228:date stDt="2025-09-26T18:38:43.109" endDt="2025-09-26T18:38:43.109"/>
            </p228:event>
          </p228:history>
        </p228:taskDetails>
      </p:ext>
    </p188:extLst>
  </p188:cm>
</p188:cmLst>
</file>

<file path=ppt/comments/modernComment_12E_0.xml><?xml version="1.0" encoding="utf-8"?>
<p188:cmLst xmlns:a="http://schemas.openxmlformats.org/drawingml/2006/main" xmlns:r="http://schemas.openxmlformats.org/officeDocument/2006/relationships" xmlns:p188="http://schemas.microsoft.com/office/powerpoint/2018/8/main">
  <p188:cm id="{456BB261-F300-4036-A3A9-0A51CC892E25}" authorId="{19695F60-EF70-D318-4A54-78BF8EEA0503}" created="2025-09-26T18:40:39.174">
    <pc:sldMkLst xmlns:pc="http://schemas.microsoft.com/office/powerpoint/2013/main/command">
      <pc:docMk/>
      <pc:sldMk cId="0" sldId="302"/>
    </pc:sldMkLst>
    <p188:txBody>
      <a:bodyPr/>
      <a:lstStyle/>
      <a:p>
        <a:r>
          <a:rPr lang="en-US"/>
          <a:t>If the flexibility content is not in the pdf report, please add at the end.  [@Jazarene Ventura] </a:t>
        </a:r>
      </a:p>
    </p188:txBody>
  </p188:cm>
</p188:cmLst>
</file>

<file path=ppt/comments/modernComment_13F_0.xml><?xml version="1.0" encoding="utf-8"?>
<p188:cmLst xmlns:a="http://schemas.openxmlformats.org/drawingml/2006/main" xmlns:r="http://schemas.openxmlformats.org/officeDocument/2006/relationships" xmlns:p188="http://schemas.microsoft.com/office/powerpoint/2018/8/main">
  <p188:cm id="{D29B22F7-5B14-430E-BCB2-CCE50CBC4C05}" authorId="{19695F60-EF70-D318-4A54-78BF8EEA0503}" created="2025-04-06T11:51:37.245">
    <pc:sldMkLst xmlns:pc="http://schemas.microsoft.com/office/powerpoint/2013/main/command">
      <pc:docMk/>
      <pc:sldMk cId="0" sldId="319"/>
    </pc:sldMkLst>
    <p188:txBody>
      <a:bodyPr/>
      <a:lstStyle/>
      <a:p>
        <a:r>
          <a:rPr lang="en-US"/>
          <a:t>[@Jazarene Ventura] add animation on the next series of slides.  The do's appear first, the don'ts appear after mouse click</a:t>
        </a:r>
      </a:p>
    </p188:txBody>
  </p188:cm>
</p188:cmLst>
</file>

<file path=ppt/comments/modernComment_148_0.xml><?xml version="1.0" encoding="utf-8"?>
<p188:cmLst xmlns:a="http://schemas.openxmlformats.org/drawingml/2006/main" xmlns:r="http://schemas.openxmlformats.org/officeDocument/2006/relationships" xmlns:p188="http://schemas.microsoft.com/office/powerpoint/2018/8/main">
  <p188:cm id="{E83E2CF3-AFDD-481B-905C-7179FB0CB383}" authorId="{19695F60-EF70-D318-4A54-78BF8EEA0503}" created="2025-05-22T14:40:37.131">
    <pc:sldMkLst xmlns:pc="http://schemas.microsoft.com/office/powerpoint/2013/main/command">
      <pc:docMk/>
      <pc:sldMk cId="0" sldId="328"/>
    </pc:sldMkLst>
    <p188:txBody>
      <a:bodyPr/>
      <a:lstStyle/>
      <a:p>
        <a:r>
          <a:rPr lang="en-US"/>
          <a:t>update this slide or multiple slides to appear as quotes. add animation or multiple slides</a:t>
        </a:r>
      </a:p>
    </p188:txBody>
  </p188:cm>
</p188:cmLst>
</file>

<file path=ppt/comments/modernComment_14B_0.xml><?xml version="1.0" encoding="utf-8"?>
<p188:cmLst xmlns:a="http://schemas.openxmlformats.org/drawingml/2006/main" xmlns:r="http://schemas.openxmlformats.org/officeDocument/2006/relationships" xmlns:p188="http://schemas.microsoft.com/office/powerpoint/2018/8/main">
  <p188:cm id="{07AC903D-9FAE-4E4F-9170-C61F55B67A81}" authorId="{19695F60-EF70-D318-4A54-78BF8EEA0503}" created="2025-04-06T11:52:04.699" startDate="2025-04-06T11:52:04.699" dueDate="2025-04-06T11:52:04.699" assignedTo="{6E486479-63B4-7BFC-93AD-459721357128}" title="@Jazarene Ventura add the name of the quote, delete the thank you and the image on this slide">
    <pc:sldMkLst xmlns:pc="http://schemas.microsoft.com/office/powerpoint/2013/main/command">
      <pc:docMk/>
      <pc:sldMk cId="0" sldId="331"/>
    </pc:sldMkLst>
    <p188:txBody>
      <a:bodyPr/>
      <a:lstStyle/>
      <a:p>
        <a:r>
          <a:rPr lang="en-US"/>
          <a:t>[@Jazarene Ventura] add the name of the quote, delete the thank you and the image on this slide</a:t>
        </a:r>
      </a:p>
    </p188:txBody>
    <p188:extLst>
      <p:ext xmlns:p="http://schemas.openxmlformats.org/presentationml/2006/main" uri="{5BB2D875-25FF-4072-B9AC-8F64D62656EB}">
        <p228:taskDetails xmlns:p228="http://schemas.microsoft.com/office/powerpoint/2022/08/main">
          <p228:history>
            <p228:event time="2025-04-06T11:52:04.699" id="{89EB6C34-E8CF-447E-954B-D0336368CCD3}">
              <p228:atrbtn authorId="{19695F60-EF70-D318-4A54-78BF8EEA0503}"/>
              <p228:anchr>
                <p228:comment id="{07AC903D-9FAE-4E4F-9170-C61F55B67A81}"/>
              </p228:anchr>
              <p228:add/>
            </p228:event>
            <p228:event time="2025-04-06T11:52:04.699" id="{8A97BE9D-9BCE-4C9D-9008-A20F760F5109}">
              <p228:atrbtn authorId="{19695F60-EF70-D318-4A54-78BF8EEA0503}"/>
              <p228:anchr>
                <p228:comment id="{07AC903D-9FAE-4E4F-9170-C61F55B67A81}"/>
              </p228:anchr>
              <p228:asgn authorId="{6E486479-63B4-7BFC-93AD-459721357128}"/>
            </p228:event>
            <p228:event time="2025-04-06T11:52:04.699" id="{0CE2C27B-0808-4ADB-8B11-6C311309F221}">
              <p228:atrbtn authorId="{19695F60-EF70-D318-4A54-78BF8EEA0503}"/>
              <p228:anchr>
                <p228:comment id="{07AC903D-9FAE-4E4F-9170-C61F55B67A81}"/>
              </p228:anchr>
              <p228:title val="@Jazarene Ventura add the name of the quote, delete the thank you and the image on this slide"/>
            </p228:event>
            <p228:event time="2025-04-06T11:52:04.699" id="{CB8771DB-ADCC-485A-B367-74857829D9EF}">
              <p228:atrbtn authorId="{19695F60-EF70-D318-4A54-78BF8EEA0503}"/>
              <p228:anchr>
                <p228:comment id="{07AC903D-9FAE-4E4F-9170-C61F55B67A81}"/>
              </p228:anchr>
              <p228:date stDt="2025-04-06T11:52:04.699" endDt="2025-04-06T11:52:04.699"/>
            </p228:event>
          </p228:history>
        </p228:taskDetails>
      </p:ext>
    </p188:extLst>
  </p188:cm>
  <p188:cm id="{DD512DCC-1868-4448-9955-2903D47C7F83}" authorId="{19695F60-EF70-D318-4A54-78BF8EEA0503}" created="2025-04-06T11:52:27.639">
    <pc:sldMkLst xmlns:pc="http://schemas.microsoft.com/office/powerpoint/2013/main/command">
      <pc:docMk/>
      <pc:sldMk cId="0" sldId="331"/>
    </pc:sldMkLst>
    <p188:txBody>
      <a:bodyPr/>
      <a:lstStyle/>
      <a:p>
        <a:r>
          <a:rPr lang="en-US"/>
          <a:t>Add a final slide with the traditional justice leadership logo and ways to learn more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participants to write for 3 minutes their response to, “How does change typically effect you?” </a:t>
            </a:r>
          </a:p>
          <a:p>
            <a:endParaRPr lang="en-US"/>
          </a:p>
          <a:p>
            <a:r>
              <a:rPr lang="en-US"/>
              <a:t>- 90 seconds into exercise, ask students to write with their other hand. </a:t>
            </a:r>
          </a:p>
          <a:p>
            <a:r>
              <a:rPr lang="en-US"/>
              <a:t>- Upon completion, ask participants to write a discovery statement on 3x5 card about change based on this activity. </a:t>
            </a:r>
          </a:p>
          <a:p>
            <a:endParaRPr lang="en-US"/>
          </a:p>
          <a:p>
            <a:r>
              <a:rPr lang="en-US"/>
              <a:t>2.Ask participants to draw their experience of change. What does change look like to you? </a:t>
            </a:r>
          </a:p>
          <a:p>
            <a:r>
              <a:rPr lang="en-US"/>
              <a:t>- 90 seconds into exercise, ask students to close their eyes and continue to draw. </a:t>
            </a:r>
          </a:p>
          <a:p>
            <a:r>
              <a:rPr lang="en-US"/>
              <a:t>- Upon completion, ask participants to write a discovery statement on a 3x5 card about change. </a:t>
            </a:r>
          </a:p>
          <a:p>
            <a:endParaRPr lang="en-US"/>
          </a:p>
          <a:p>
            <a:r>
              <a:rPr lang="en-US"/>
              <a:t>3.Ask participants to get out of their seats and walk out of the room backwards, out through one door, down the hall to some predetermined position and back into the room and into their seats. Ask them to do this slowly and deliberately, at half their normal walking speed, being very conscious of their body and their movements. 3:28-3:30 </a:t>
            </a:r>
          </a:p>
          <a:p>
            <a:r>
              <a:rPr lang="en-US"/>
              <a:t>Write discovery statement on 3x5 card about change. </a:t>
            </a:r>
          </a:p>
          <a:p>
            <a:endParaRPr lang="en-US"/>
          </a:p>
          <a:p>
            <a:r>
              <a:rPr lang="en-US"/>
              <a:t>- Upon completion, ask participants to write a discovery statement on a 3x5 card about change. </a:t>
            </a:r>
          </a:p>
          <a:p>
            <a:r>
              <a:rPr lang="en-US"/>
              <a:t>Debrief/Facilitator Notes: Have participants share their discovery statements. Help students uncover their habitual patterns in dealing with change. Here are some questions that may help. </a:t>
            </a:r>
          </a:p>
          <a:p>
            <a:endParaRPr lang="en-US"/>
          </a:p>
          <a:p>
            <a:r>
              <a:rPr lang="en-US"/>
              <a:t>- How did these changes make you feel about yourself? Other participants, the staff? </a:t>
            </a:r>
          </a:p>
          <a:p>
            <a:endParaRPr lang="en-US"/>
          </a:p>
          <a:p>
            <a:r>
              <a:rPr lang="en-US"/>
              <a:t>- Did you ask for help when you were going through stress caused by changes? </a:t>
            </a:r>
          </a:p>
          <a:p>
            <a:endParaRPr lang="en-US"/>
          </a:p>
          <a:p>
            <a:r>
              <a:rPr lang="en-US"/>
              <a:t>- What thoughts came up as you experienced these changes? </a:t>
            </a:r>
          </a:p>
          <a:p>
            <a:endParaRPr lang="en-US"/>
          </a:p>
          <a:p>
            <a:r>
              <a:rPr lang="en-US"/>
              <a:t>- Do you feel that you were able to adapt quickly or more slowly to the changes that you were asked to make? </a:t>
            </a:r>
          </a:p>
          <a:p>
            <a:endParaRPr lang="en-US"/>
          </a:p>
          <a:p>
            <a:r>
              <a:rPr lang="en-US"/>
              <a:t>- Were your responses to these exercises typical of how you respond to change? </a:t>
            </a:r>
          </a:p>
          <a:p>
            <a:endParaRPr lang="en-US"/>
          </a:p>
          <a:p>
            <a:r>
              <a:rPr lang="en-US"/>
              <a:t>- What worked for you? What didn’t?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AE6C-E9E7-F2AE-62A2-BB834A37CCB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E54CC1-421D-E3FE-C721-C97F1132125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4883DBF-7626-8EA6-F353-332CFDE8A65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D56E449-EF06-4649-2207-011A780991A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F5C200B-6FB8-42D5-021B-FE651F78F3B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A6F2680-C726-39F8-5F2B-0F546649111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4C32EAF-1E6F-1603-0583-E99FB223EAC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7583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endParaRPr lang="en-US"/>
          </a:p>
          <a:p>
            <a:r>
              <a:rPr lang="en-US"/>
              <a:t>The three styles I have described are to some degree artificially de=discrete profiles on a continuum that is not really as discrete when you apply it to every person in reality. The transition from one style to the next is gradual at best and has “gray” areas where description and behaviours definition are less predictable. There is not a clean break from one style preference to another! </a:t>
            </a:r>
          </a:p>
          <a:p>
            <a:endParaRPr lang="en-US"/>
          </a:p>
          <a:p>
            <a:r>
              <a:rPr lang="en-US"/>
              <a:t>Over 35,000 people have completed the CSI and it is found in the general population -  25% who complete the CSI score as a Conserver; 50% are Pragmatists and 25% are Originators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Conservers:  </a:t>
            </a:r>
          </a:p>
          <a:p>
            <a:r>
              <a:rPr lang="en-US"/>
              <a:t>Effective  Toyata TPS</a:t>
            </a:r>
          </a:p>
          <a:p>
            <a:r>
              <a:rPr lang="en-US"/>
              <a:t>Ineffective:  wort nightmare bureaucrat</a:t>
            </a:r>
          </a:p>
          <a:p>
            <a:endParaRPr lang="en-US"/>
          </a:p>
          <a:p>
            <a:r>
              <a:rPr lang="en-US"/>
              <a:t>Pragmatists:  Effective   find common ground</a:t>
            </a:r>
          </a:p>
          <a:p>
            <a:r>
              <a:rPr lang="en-US"/>
              <a:t>Ineffective  perceived as wishy washy</a:t>
            </a:r>
          </a:p>
          <a:p>
            <a:r>
              <a:rPr lang="en-US"/>
              <a:t>Research:  more team oriented and mediating than either of the others</a:t>
            </a:r>
          </a:p>
          <a:p>
            <a:endParaRPr lang="en-US"/>
          </a:p>
          <a:p>
            <a:r>
              <a:rPr lang="en-US"/>
              <a:t>Originators:  Effective:  Apple 3M Google</a:t>
            </a:r>
          </a:p>
          <a:p>
            <a:r>
              <a:rPr lang="en-US"/>
              <a:t>Ineffective:  Innovation death spiral  Lots of ideas, never enough time to work them through.  Flavor of the month</a:t>
            </a:r>
          </a:p>
          <a:p>
            <a:endParaRPr lang="en-US"/>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want to lead people somewhere new, you have to meet them where they are</a:t>
            </a:r>
          </a:p>
          <a:p>
            <a:r>
              <a:rPr lang="en-US" dirty="0"/>
              <a:t> Expect that many people are not as far along as you would hope</a:t>
            </a:r>
          </a:p>
          <a:p>
            <a:r>
              <a:rPr lang="en-US" dirty="0"/>
              <a:t> Predictable stages people go through in responding to a change event…describes how people go through a transition</a:t>
            </a:r>
          </a:p>
          <a:p>
            <a:r>
              <a:rPr lang="en-US" dirty="0"/>
              <a:t> The thinking is that once the event occurs, there are four stages that people typically go through: Acknowledging, Reacting, Investigating, and Implementing, these four stages describe some of the behaviors and emotions that people go through and have at each stage. </a:t>
            </a:r>
          </a:p>
          <a:p>
            <a:r>
              <a:rPr lang="en-US" dirty="0"/>
              <a:t> In addition to the stages, people tend to transition during a change from a past orientation – what was to a future orientation – what can be. They also at certain stages tend to be more in a cognitive domain and need information, verses at other stages (2 and 3) tend to be characterized more by feelings and emotion and need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51</a:t>
            </a:r>
          </a:p>
          <a:p>
            <a:r>
              <a:rPr lang="en-US"/>
              <a:t>The thinking is that once the event occurs, there are four stages that people typically go through: Acknowledging, Reacting, Investigating, and Implementing, these four stages describe some of the behaviors and emotions that people go through and have at each stage. </a:t>
            </a:r>
          </a:p>
          <a:p>
            <a:r>
              <a:rPr lang="en-US"/>
              <a:t> In addition to the stages, people tend to transition during a change from a past orientation – what was to a future orientation – what can be. They also at certain stages tend to be more in a cognitive domain and need information, verses at other stages (2 and 3) tend to be characterized more by feelings and emotion and need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52</a:t>
            </a:r>
          </a:p>
          <a:p>
            <a:r>
              <a:rPr lang="en-US"/>
              <a:t> </a:t>
            </a:r>
          </a:p>
          <a:p>
            <a:r>
              <a:rPr lang="en-US"/>
              <a:t> Let’s look at each stage and what you may typically see at each stage: </a:t>
            </a:r>
          </a:p>
          <a:p>
            <a:r>
              <a:rPr lang="en-US"/>
              <a:t>Stage 1: Acknowledging – this stage people are shocked and may feel threatened. Often this is the stage where people need to overcome some level of denial. They may deny that a change has happened.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54</a:t>
            </a:r>
          </a:p>
          <a:p>
            <a:r>
              <a:rPr lang="en-US"/>
              <a:t>. </a:t>
            </a:r>
          </a:p>
          <a:p>
            <a:r>
              <a:rPr lang="en-US"/>
              <a:t>Stage 2: Reacting – This is the stage where people start to feel the change and they begin to react and respond – some of the reactions you often see at this stage can be anger, depression, withdrawal. This can be so even when people are excited about a new opportunity that a change represents as most change has some period of loss. </a:t>
            </a:r>
          </a:p>
          <a:p>
            <a:r>
              <a:rPr lang="en-US"/>
              <a:t>Stage 3: Investigating – This is the stage of exploring and creating. People show interest at this stage in new options and possibilities. They begin to explore the benefits of moving on. This is where support for and encouragement is needed as people shift their attention from the past to the future and show increasing excitement and enthusiasm. </a:t>
            </a:r>
          </a:p>
          <a:p>
            <a:r>
              <a:rPr lang="en-US"/>
              <a:t>Stage 4: Implementing – This is the stage where people are implementing new ideas that support the change. You will see people at this stage establish new routines for getting things done, their comfort with change engenders more flexibility, creativity and risk taking. People start to view the change as the way we do things around here.</a:t>
            </a:r>
          </a:p>
          <a:p>
            <a:r>
              <a:rPr lang="en-US"/>
              <a:t> While there are predictable stages in a change as described by this model – what is not predictable is the rate and way people move through them. Some people may move faster than others, some may get stuck in spots, and others may go forward only to revert back to a stage before moving on again. </a:t>
            </a:r>
          </a:p>
          <a:p>
            <a:r>
              <a:rPr lang="en-US"/>
              <a:t>There are some things you can do at various stages to help people along these stages.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56</a:t>
            </a:r>
          </a:p>
          <a:p>
            <a:endParaRPr lang="en-US"/>
          </a:p>
          <a:p>
            <a:r>
              <a:rPr lang="en-US"/>
              <a:t>Stage 3: Investigating – This is the stage of exploring and creating. People show interest at this stage in new options and possibilities. They begin to explore the benefits of moving on. This is where support for and encouragement is needed as people shift their attention from the past to the future and show increasing excitement and enthusiasm.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58</a:t>
            </a:r>
          </a:p>
          <a:p>
            <a:r>
              <a:rPr lang="en-US"/>
              <a:t>Stage 4: Implementing – This is the stage where people are implementing new ideas that support the change. You will see people at this stage establish new routines for getting things done, their comfort with change engenders more flexibility, creativity and risk taking. People start to view the change as the way we do things around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61</a:t>
            </a:r>
          </a:p>
          <a:p>
            <a:r>
              <a:rPr lang="en-US"/>
              <a:t>While there are predictable stages in a change as described by this model – what is not predictable is the rate and way people move through them. Some people may move faster than others, some may get stuck in spots, and others may go forward only to revert back to a stage before moving on again. </a:t>
            </a:r>
          </a:p>
          <a:p>
            <a:r>
              <a:rPr lang="en-US"/>
              <a:t>There are some things you can do at various stages to help people along these stages.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Discovery Learning © 2008</a:t>
            </a:r>
          </a:p>
          <a:p>
            <a:r>
              <a:rPr lang="en-US"/>
              <a:t>62</a:t>
            </a:r>
          </a:p>
          <a:p>
            <a:r>
              <a:rPr lang="en-US"/>
              <a:t>Talking Points </a:t>
            </a:r>
          </a:p>
          <a:p>
            <a:r>
              <a:rPr lang="en-US"/>
              <a:t>Stage 1: Acknowledging – some things you can do in stage 1 is give information and repeat it as people do not always absorb it the first time. Give visible support and assist with support networks. What you should try and avoid at this stage is – hutting people over the head with the truth, and pushing for acknowledgement and this may serve to intensify denial. </a:t>
            </a:r>
          </a:p>
          <a:p>
            <a:r>
              <a:rPr lang="en-US"/>
              <a:t>Stage 2: Reacting – In stage two it is best to lead by listening, acknowledging the feelings of those in resistance, give people time to adjust (if possible) provide facts, be empathetic and identify areas of stability – what is not changing that helps to create a sense of stability. Something you should avoid – arguing, providing reasons they should not feel the way they do, convince them it is good for them, push them towards investigation (this can get them to revert back to stage1) </a:t>
            </a:r>
          </a:p>
          <a:p>
            <a:r>
              <a:rPr lang="en-US"/>
              <a:t>Stage 3: Investigating – The leadership imperative in stage three is encouragement, create opportunities to explore new possibilities and reward it. Often participation problem solving and decision making is effective at this stage. Help to outline the pros and cons of the new possibilities under investigation. Things you may want to avoid doing as a leader of change at this stage with people are: pushing choices, rushing them, punishing mistakes will shut down creativity and risk taking. And try to avoid overestimating or misrepresenting future options. </a:t>
            </a:r>
          </a:p>
          <a:p>
            <a:r>
              <a:rPr lang="en-US"/>
              <a:t>Stage 4: Implementing – The leadership imperative in stage 4 is reinforcement – some of the best things you can do are: clarify desired outcomes so people know what success looks like. Reward effective performance, support risk taking and innovation, encourage communication and get out of the way. Some things you will want to avoid doing – micro managing, controlling choices, punishing mistakes that are a part of the learning process, change the ground rules in the middle of execution and limit participation.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overlay CSI into this model we can see very clear roles that each of the styles plan in moving a team through the transition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Implementation</a:t>
            </a:r>
          </a:p>
          <a:p>
            <a:r>
              <a:rPr lang="en-US"/>
              <a:t>Discovery Learning © 2008</a:t>
            </a:r>
          </a:p>
          <a:p>
            <a:r>
              <a:rPr lang="en-US"/>
              <a:t>64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Implementation </a:t>
            </a:r>
          </a:p>
          <a:p>
            <a:r>
              <a:rPr lang="en-US"/>
              <a:t>Discovery Learning © 2006</a:t>
            </a:r>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Implementation </a:t>
            </a:r>
          </a:p>
          <a:p>
            <a:r>
              <a:rPr lang="en-US"/>
              <a:t>Discovery Learning © 2006</a:t>
            </a:r>
          </a:p>
          <a:p>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Implementation</a:t>
            </a:r>
          </a:p>
          <a:p>
            <a:r>
              <a:rPr lang="en-US"/>
              <a:t>Discovery Learning © 2006</a:t>
            </a:r>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50B1-A788-BD82-A88E-C0427516BB6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0947B2-A287-97D7-C3BF-AC79D85611E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ED0FEF4-A5FD-D46A-2079-0B7D08F0B02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68B62A3-93F4-2C2A-1E55-18075A387CE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ABBFEE0-A9E5-0E11-9CFC-DD55B824C8A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4AE0E7D-A995-D013-A537-B1CF8549E35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367C249-0036-A97D-9179-C3C1BCF3A31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3859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E181-3AD4-2399-B4D2-34497D43C17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C1D382-D3D1-8AFA-ABD8-20ADDCC2A25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764E95D-C604-CBBE-B859-FB1277B5691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E35CED8-CCB0-CA32-CD93-72246E25F3C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022AD64-4A16-52EE-6F19-2D97CB84D4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F35DC7A-51C3-879D-06DF-986096ECC8D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B7BB1C9-00AC-B501-C145-341AF6266BB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10107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D415-97FF-7837-9C7F-D03BE89A44E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5DA36-B1F7-2B29-6683-D35E614C4D2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5D4BEF7-B3A7-C6C7-4E1C-C6063E898A0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4363C0B-C631-3506-914B-6DA0AE776C5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B3DFCC-8FED-C7F7-FE9C-93113D1BEDE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E9C0125-2A39-0101-6D91-0D361BABAC1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4F64E1-5FFF-D69B-2496-03F5C4F406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898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three styles that make up the CSI.</a:t>
            </a:r>
          </a:p>
          <a:p>
            <a:endParaRPr lang="en-US"/>
          </a:p>
          <a:p>
            <a:r>
              <a:rPr lang="en-US"/>
              <a:t>The results of your CSI will place you on a continuum ranging from the Conserver style to an Originator style with the Pragmatist style occupying the middle of the continuum </a:t>
            </a:r>
          </a:p>
          <a:p>
            <a:endParaRPr lang="en-US"/>
          </a:p>
          <a:p>
            <a:r>
              <a:rPr lang="en-US"/>
              <a:t>The closer to the end of the continuum, the stronger the preference for a conserver or originator approach to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10_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2_0.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18_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25_0.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Id4W6VA0uLc"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2E_0.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18/10/relationships/comments" Target="../comments/modernComment_13F_0.xml"/><Relationship Id="rId7" Type="http://schemas.openxmlformats.org/officeDocument/2006/relationships/image" Target="../media/image74.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4.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8.png"/><Relationship Id="rId7"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9.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6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18/10/relationships/comments" Target="../comments/modernComment_148_0.xm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microsoft.com/office/2018/10/relationships/comments" Target="../comments/modernComment_14B_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justiceleadership.com/" TargetMode="External"/><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047" y="1883251"/>
            <a:ext cx="4300557" cy="2703569"/>
            <a:chOff x="0" y="0"/>
            <a:chExt cx="5734077" cy="3604758"/>
          </a:xfrm>
        </p:grpSpPr>
        <p:sp>
          <p:nvSpPr>
            <p:cNvPr id="3" name="Freeform 3"/>
            <p:cNvSpPr/>
            <p:nvPr/>
          </p:nvSpPr>
          <p:spPr>
            <a:xfrm>
              <a:off x="0" y="0"/>
              <a:ext cx="5734077" cy="3604758"/>
            </a:xfrm>
            <a:custGeom>
              <a:avLst/>
              <a:gdLst/>
              <a:ahLst/>
              <a:cxnLst/>
              <a:rect l="l" t="t" r="r" b="b"/>
              <a:pathLst>
                <a:path w="5734077" h="3604758">
                  <a:moveTo>
                    <a:pt x="0" y="0"/>
                  </a:moveTo>
                  <a:lnTo>
                    <a:pt x="5734077" y="0"/>
                  </a:lnTo>
                  <a:lnTo>
                    <a:pt x="5734077" y="3604758"/>
                  </a:lnTo>
                  <a:lnTo>
                    <a:pt x="0" y="3604758"/>
                  </a:lnTo>
                  <a:close/>
                </a:path>
              </a:pathLst>
            </a:custGeom>
            <a:solidFill>
              <a:srgbClr val="000000">
                <a:alpha val="0"/>
              </a:srgbClr>
            </a:solidFill>
          </p:spPr>
          <p:txBody>
            <a:bodyPr/>
            <a:lstStyle/>
            <a:p>
              <a:endParaRPr lang="en-PH"/>
            </a:p>
          </p:txBody>
        </p:sp>
        <p:sp>
          <p:nvSpPr>
            <p:cNvPr id="4" name="TextBox 4"/>
            <p:cNvSpPr txBox="1"/>
            <p:nvPr/>
          </p:nvSpPr>
          <p:spPr>
            <a:xfrm>
              <a:off x="0" y="114300"/>
              <a:ext cx="5734077" cy="3490458"/>
            </a:xfrm>
            <a:prstGeom prst="rect">
              <a:avLst/>
            </a:prstGeom>
          </p:spPr>
          <p:txBody>
            <a:bodyPr lIns="0" tIns="0" rIns="0" bIns="0" rtlCol="0" anchor="ctr"/>
            <a:lstStyle/>
            <a:p>
              <a:pPr algn="ctr">
                <a:lnSpc>
                  <a:spcPts val="5873"/>
                </a:lnSpc>
              </a:pPr>
              <a:r>
                <a:rPr lang="en-US" sz="5933" b="1" spc="130">
                  <a:solidFill>
                    <a:srgbClr val="0D314C"/>
                  </a:solidFill>
                  <a:latin typeface="Albert Sans Bold"/>
                  <a:ea typeface="Albert Sans Bold"/>
                  <a:cs typeface="Albert Sans Bold"/>
                  <a:sym typeface="Albert Sans Bold"/>
                </a:rPr>
                <a:t>Leading</a:t>
              </a:r>
            </a:p>
            <a:p>
              <a:pPr algn="ctr">
                <a:lnSpc>
                  <a:spcPts val="5873"/>
                </a:lnSpc>
              </a:pPr>
              <a:r>
                <a:rPr lang="en-US" sz="5933" b="1" spc="130">
                  <a:solidFill>
                    <a:srgbClr val="0D314C"/>
                  </a:solidFill>
                  <a:latin typeface="Albert Sans Bold"/>
                  <a:ea typeface="Albert Sans Bold"/>
                  <a:cs typeface="Albert Sans Bold"/>
                  <a:sym typeface="Albert Sans Bold"/>
                </a:rPr>
                <a:t>Through</a:t>
              </a:r>
            </a:p>
            <a:p>
              <a:pPr algn="ctr">
                <a:lnSpc>
                  <a:spcPts val="5873"/>
                </a:lnSpc>
              </a:pPr>
              <a:r>
                <a:rPr lang="en-US" sz="5933" b="1" spc="130">
                  <a:solidFill>
                    <a:srgbClr val="0D314C"/>
                  </a:solidFill>
                  <a:latin typeface="Albert Sans Bold"/>
                  <a:ea typeface="Albert Sans Bold"/>
                  <a:cs typeface="Albert Sans Bold"/>
                  <a:sym typeface="Albert Sans Bold"/>
                </a:rPr>
                <a:t>Change</a:t>
              </a:r>
            </a:p>
          </p:txBody>
        </p:sp>
      </p:grpSp>
      <p:grpSp>
        <p:nvGrpSpPr>
          <p:cNvPr id="5" name="Group 5"/>
          <p:cNvGrpSpPr/>
          <p:nvPr/>
        </p:nvGrpSpPr>
        <p:grpSpPr>
          <a:xfrm>
            <a:off x="0" y="6025464"/>
            <a:ext cx="9753600" cy="1289736"/>
            <a:chOff x="0" y="0"/>
            <a:chExt cx="3612444" cy="477680"/>
          </a:xfrm>
        </p:grpSpPr>
        <p:sp>
          <p:nvSpPr>
            <p:cNvPr id="6" name="Freeform 6"/>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7" name="TextBox 7"/>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8" name="Freeform 8"/>
          <p:cNvSpPr/>
          <p:nvPr/>
        </p:nvSpPr>
        <p:spPr>
          <a:xfrm>
            <a:off x="5182652" y="5925251"/>
            <a:ext cx="3691798" cy="1405960"/>
          </a:xfrm>
          <a:custGeom>
            <a:avLst/>
            <a:gdLst/>
            <a:ahLst/>
            <a:cxnLst/>
            <a:rect l="l" t="t" r="r" b="b"/>
            <a:pathLst>
              <a:path w="3691798" h="1405960">
                <a:moveTo>
                  <a:pt x="0" y="0"/>
                </a:moveTo>
                <a:lnTo>
                  <a:pt x="3691798" y="0"/>
                </a:lnTo>
                <a:lnTo>
                  <a:pt x="3691798" y="1405960"/>
                </a:lnTo>
                <a:lnTo>
                  <a:pt x="0" y="1405960"/>
                </a:lnTo>
                <a:lnTo>
                  <a:pt x="0" y="0"/>
                </a:lnTo>
                <a:close/>
              </a:path>
            </a:pathLst>
          </a:custGeom>
          <a:blipFill>
            <a:blip r:embed="rId2"/>
            <a:stretch>
              <a:fillRect/>
            </a:stretch>
          </a:blipFill>
        </p:spPr>
        <p:txBody>
          <a:bodyPr/>
          <a:lstStyle/>
          <a:p>
            <a:endParaRPr lang="en-PH"/>
          </a:p>
        </p:txBody>
      </p:sp>
      <p:sp>
        <p:nvSpPr>
          <p:cNvPr id="9" name="Freeform 9"/>
          <p:cNvSpPr/>
          <p:nvPr/>
        </p:nvSpPr>
        <p:spPr>
          <a:xfrm>
            <a:off x="3955343" y="305227"/>
            <a:ext cx="1619133" cy="1757539"/>
          </a:xfrm>
          <a:custGeom>
            <a:avLst/>
            <a:gdLst/>
            <a:ahLst/>
            <a:cxnLst/>
            <a:rect l="l" t="t" r="r" b="b"/>
            <a:pathLst>
              <a:path w="1619133" h="1757539">
                <a:moveTo>
                  <a:pt x="0" y="0"/>
                </a:moveTo>
                <a:lnTo>
                  <a:pt x="1619133" y="0"/>
                </a:lnTo>
                <a:lnTo>
                  <a:pt x="1619133" y="1757538"/>
                </a:lnTo>
                <a:lnTo>
                  <a:pt x="0" y="17575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0" name="Freeform 10"/>
          <p:cNvSpPr/>
          <p:nvPr/>
        </p:nvSpPr>
        <p:spPr>
          <a:xfrm>
            <a:off x="5326432" y="1413753"/>
            <a:ext cx="3849475" cy="3642566"/>
          </a:xfrm>
          <a:custGeom>
            <a:avLst/>
            <a:gdLst/>
            <a:ahLst/>
            <a:cxnLst/>
            <a:rect l="l" t="t" r="r" b="b"/>
            <a:pathLst>
              <a:path w="3849475" h="3642566">
                <a:moveTo>
                  <a:pt x="0" y="0"/>
                </a:moveTo>
                <a:lnTo>
                  <a:pt x="3849475" y="0"/>
                </a:lnTo>
                <a:lnTo>
                  <a:pt x="3849475" y="3642566"/>
                </a:lnTo>
                <a:lnTo>
                  <a:pt x="0" y="36425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1" name="TextBox 11"/>
          <p:cNvSpPr txBox="1"/>
          <p:nvPr/>
        </p:nvSpPr>
        <p:spPr>
          <a:xfrm>
            <a:off x="727631" y="6451083"/>
            <a:ext cx="3587391" cy="373406"/>
          </a:xfrm>
          <a:prstGeom prst="rect">
            <a:avLst/>
          </a:prstGeom>
        </p:spPr>
        <p:txBody>
          <a:bodyPr lIns="0" tIns="0" rIns="0" bIns="0" rtlCol="0" anchor="t">
            <a:spAutoFit/>
          </a:bodyPr>
          <a:lstStyle/>
          <a:p>
            <a:pPr algn="ctr">
              <a:lnSpc>
                <a:spcPts val="2836"/>
              </a:lnSpc>
              <a:spcBef>
                <a:spcPct val="0"/>
              </a:spcBef>
            </a:pPr>
            <a:r>
              <a:rPr lang="en-US" sz="2626" b="1">
                <a:solidFill>
                  <a:srgbClr val="FFFFFF"/>
                </a:solidFill>
                <a:latin typeface="Albert Sans Bold"/>
                <a:ea typeface="Albert Sans Bold"/>
                <a:cs typeface="Albert Sans Bold"/>
                <a:sym typeface="Albert Sans Bold"/>
              </a:rPr>
              <a:t>By: Sharon Justice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609600" y="1524000"/>
            <a:ext cx="8778240" cy="5107093"/>
            <a:chOff x="0" y="0"/>
            <a:chExt cx="11704320" cy="6809458"/>
          </a:xfrm>
        </p:grpSpPr>
        <p:sp>
          <p:nvSpPr>
            <p:cNvPr id="6" name="Freeform 6"/>
            <p:cNvSpPr/>
            <p:nvPr/>
          </p:nvSpPr>
          <p:spPr>
            <a:xfrm>
              <a:off x="0" y="0"/>
              <a:ext cx="11704320" cy="6809458"/>
            </a:xfrm>
            <a:custGeom>
              <a:avLst/>
              <a:gdLst/>
              <a:ahLst/>
              <a:cxnLst/>
              <a:rect l="l" t="t" r="r" b="b"/>
              <a:pathLst>
                <a:path w="11704320" h="6809458">
                  <a:moveTo>
                    <a:pt x="0" y="0"/>
                  </a:moveTo>
                  <a:lnTo>
                    <a:pt x="11704320" y="0"/>
                  </a:lnTo>
                  <a:lnTo>
                    <a:pt x="11704320" y="6809458"/>
                  </a:lnTo>
                  <a:lnTo>
                    <a:pt x="0" y="6809458"/>
                  </a:lnTo>
                  <a:close/>
                </a:path>
              </a:pathLst>
            </a:custGeom>
            <a:solidFill>
              <a:srgbClr val="000000">
                <a:alpha val="0"/>
              </a:srgbClr>
            </a:solidFill>
          </p:spPr>
          <p:txBody>
            <a:bodyPr/>
            <a:lstStyle/>
            <a:p>
              <a:endParaRPr lang="en-PH"/>
            </a:p>
          </p:txBody>
        </p:sp>
        <p:sp>
          <p:nvSpPr>
            <p:cNvPr id="7" name="TextBox 7"/>
            <p:cNvSpPr txBox="1"/>
            <p:nvPr/>
          </p:nvSpPr>
          <p:spPr>
            <a:xfrm>
              <a:off x="0" y="0"/>
              <a:ext cx="11704320" cy="6809458"/>
            </a:xfrm>
            <a:prstGeom prst="rect">
              <a:avLst/>
            </a:prstGeom>
          </p:spPr>
          <p:txBody>
            <a:bodyPr lIns="0" tIns="0" rIns="0" bIns="0" rtlCol="0" anchor="t"/>
            <a:lstStyle/>
            <a:p>
              <a:pPr algn="ctr">
                <a:lnSpc>
                  <a:spcPts val="3071"/>
                </a:lnSpc>
              </a:pPr>
              <a:r>
                <a:rPr lang="en-US" sz="2559" b="1">
                  <a:solidFill>
                    <a:srgbClr val="000000"/>
                  </a:solidFill>
                  <a:latin typeface="Albert Sans Bold"/>
                  <a:ea typeface="Albert Sans Bold"/>
                  <a:cs typeface="Albert Sans Bold"/>
                  <a:sym typeface="Albert Sans Bold"/>
                </a:rPr>
                <a:t>Rate of Change</a:t>
              </a:r>
            </a:p>
          </p:txBody>
        </p:sp>
      </p:grpSp>
      <p:grpSp>
        <p:nvGrpSpPr>
          <p:cNvPr id="8" name="Group 8"/>
          <p:cNvGrpSpPr/>
          <p:nvPr/>
        </p:nvGrpSpPr>
        <p:grpSpPr>
          <a:xfrm>
            <a:off x="566457" y="3307510"/>
            <a:ext cx="9432487" cy="437642"/>
            <a:chOff x="0" y="0"/>
            <a:chExt cx="12576649" cy="583523"/>
          </a:xfrm>
        </p:grpSpPr>
        <p:sp>
          <p:nvSpPr>
            <p:cNvPr id="9" name="Freeform 9"/>
            <p:cNvSpPr/>
            <p:nvPr/>
          </p:nvSpPr>
          <p:spPr>
            <a:xfrm>
              <a:off x="0" y="0"/>
              <a:ext cx="12192000" cy="583523"/>
            </a:xfrm>
            <a:custGeom>
              <a:avLst/>
              <a:gdLst/>
              <a:ahLst/>
              <a:cxnLst/>
              <a:rect l="l" t="t" r="r" b="b"/>
              <a:pathLst>
                <a:path w="12192000" h="583523">
                  <a:moveTo>
                    <a:pt x="0" y="0"/>
                  </a:moveTo>
                  <a:lnTo>
                    <a:pt x="12192000" y="0"/>
                  </a:lnTo>
                  <a:lnTo>
                    <a:pt x="12192000" y="583523"/>
                  </a:lnTo>
                  <a:lnTo>
                    <a:pt x="0" y="583523"/>
                  </a:lnTo>
                  <a:close/>
                </a:path>
              </a:pathLst>
            </a:custGeom>
            <a:solidFill>
              <a:srgbClr val="000000">
                <a:alpha val="0"/>
              </a:srgbClr>
            </a:solidFill>
          </p:spPr>
          <p:txBody>
            <a:bodyPr/>
            <a:lstStyle/>
            <a:p>
              <a:endParaRPr lang="en-PH"/>
            </a:p>
          </p:txBody>
        </p:sp>
        <p:sp>
          <p:nvSpPr>
            <p:cNvPr id="10" name="TextBox 10"/>
            <p:cNvSpPr txBox="1"/>
            <p:nvPr/>
          </p:nvSpPr>
          <p:spPr>
            <a:xfrm>
              <a:off x="384649" y="0"/>
              <a:ext cx="12192000" cy="583523"/>
            </a:xfrm>
            <a:prstGeom prst="rect">
              <a:avLst/>
            </a:prstGeom>
          </p:spPr>
          <p:txBody>
            <a:bodyPr lIns="0" tIns="0" rIns="0" bIns="0" rtlCol="0" anchor="t"/>
            <a:lstStyle/>
            <a:p>
              <a:pPr>
                <a:lnSpc>
                  <a:spcPts val="2560"/>
                </a:lnSpc>
              </a:pPr>
              <a:r>
                <a:rPr lang="en-US" sz="2100" b="1" dirty="0">
                  <a:solidFill>
                    <a:srgbClr val="000000"/>
                  </a:solidFill>
                  <a:latin typeface="Albert Sans Bold"/>
                  <a:ea typeface="Albert Sans Bold"/>
                  <a:cs typeface="Albert Sans Bold"/>
                  <a:sym typeface="Albert Sans Bold"/>
                </a:rPr>
                <a:t>Occasional			                                                    Constant</a:t>
              </a:r>
            </a:p>
          </p:txBody>
        </p:sp>
      </p:grpSp>
      <p:grpSp>
        <p:nvGrpSpPr>
          <p:cNvPr id="11" name="Group 11"/>
          <p:cNvGrpSpPr/>
          <p:nvPr/>
        </p:nvGrpSpPr>
        <p:grpSpPr>
          <a:xfrm>
            <a:off x="457200" y="5514468"/>
            <a:ext cx="8986522" cy="944903"/>
            <a:chOff x="0" y="0"/>
            <a:chExt cx="11982028" cy="1259871"/>
          </a:xfrm>
        </p:grpSpPr>
        <p:sp>
          <p:nvSpPr>
            <p:cNvPr id="12" name="Freeform 12"/>
            <p:cNvSpPr/>
            <p:nvPr/>
          </p:nvSpPr>
          <p:spPr>
            <a:xfrm>
              <a:off x="0" y="0"/>
              <a:ext cx="11982028" cy="1095022"/>
            </a:xfrm>
            <a:custGeom>
              <a:avLst/>
              <a:gdLst/>
              <a:ahLst/>
              <a:cxnLst/>
              <a:rect l="l" t="t" r="r" b="b"/>
              <a:pathLst>
                <a:path w="11982028" h="1095022">
                  <a:moveTo>
                    <a:pt x="0" y="0"/>
                  </a:moveTo>
                  <a:lnTo>
                    <a:pt x="11982028" y="0"/>
                  </a:lnTo>
                  <a:lnTo>
                    <a:pt x="11982028" y="1095022"/>
                  </a:lnTo>
                  <a:lnTo>
                    <a:pt x="0" y="1095022"/>
                  </a:lnTo>
                  <a:close/>
                </a:path>
              </a:pathLst>
            </a:custGeom>
            <a:solidFill>
              <a:srgbClr val="000000">
                <a:alpha val="0"/>
              </a:srgbClr>
            </a:solidFill>
          </p:spPr>
          <p:txBody>
            <a:bodyPr/>
            <a:lstStyle/>
            <a:p>
              <a:endParaRPr lang="en-PH"/>
            </a:p>
          </p:txBody>
        </p:sp>
        <p:sp>
          <p:nvSpPr>
            <p:cNvPr id="13" name="TextBox 13"/>
            <p:cNvSpPr txBox="1"/>
            <p:nvPr/>
          </p:nvSpPr>
          <p:spPr>
            <a:xfrm>
              <a:off x="0" y="117224"/>
              <a:ext cx="11982027" cy="1142647"/>
            </a:xfrm>
            <a:prstGeom prst="rect">
              <a:avLst/>
            </a:prstGeom>
          </p:spPr>
          <p:txBody>
            <a:bodyPr lIns="0" tIns="0" rIns="0" bIns="0" rtlCol="0" anchor="t"/>
            <a:lstStyle/>
            <a:p>
              <a:pPr algn="l">
                <a:lnSpc>
                  <a:spcPts val="2560"/>
                </a:lnSpc>
              </a:pPr>
              <a:r>
                <a:rPr lang="en-US" sz="2133" b="1">
                  <a:solidFill>
                    <a:srgbClr val="000000"/>
                  </a:solidFill>
                  <a:latin typeface="Arial Bold"/>
                  <a:ea typeface="Arial Bold"/>
                  <a:cs typeface="Arial Bold"/>
                  <a:sym typeface="Arial Bold"/>
                </a:rPr>
                <a:t>Fine-Tune                                                                                       Radical 				                           </a:t>
              </a:r>
            </a:p>
          </p:txBody>
        </p:sp>
      </p:grpSp>
      <p:grpSp>
        <p:nvGrpSpPr>
          <p:cNvPr id="14" name="Group 14"/>
          <p:cNvGrpSpPr/>
          <p:nvPr/>
        </p:nvGrpSpPr>
        <p:grpSpPr>
          <a:xfrm>
            <a:off x="3222414" y="4897120"/>
            <a:ext cx="3241040" cy="492761"/>
            <a:chOff x="0" y="0"/>
            <a:chExt cx="4321387" cy="657014"/>
          </a:xfrm>
        </p:grpSpPr>
        <p:sp>
          <p:nvSpPr>
            <p:cNvPr id="15" name="Freeform 15"/>
            <p:cNvSpPr/>
            <p:nvPr/>
          </p:nvSpPr>
          <p:spPr>
            <a:xfrm>
              <a:off x="0" y="0"/>
              <a:ext cx="4321387" cy="657014"/>
            </a:xfrm>
            <a:custGeom>
              <a:avLst/>
              <a:gdLst/>
              <a:ahLst/>
              <a:cxnLst/>
              <a:rect l="l" t="t" r="r" b="b"/>
              <a:pathLst>
                <a:path w="4321387" h="657014">
                  <a:moveTo>
                    <a:pt x="0" y="0"/>
                  </a:moveTo>
                  <a:lnTo>
                    <a:pt x="4321387" y="0"/>
                  </a:lnTo>
                  <a:lnTo>
                    <a:pt x="4321387" y="657014"/>
                  </a:lnTo>
                  <a:lnTo>
                    <a:pt x="0" y="657014"/>
                  </a:lnTo>
                  <a:close/>
                </a:path>
              </a:pathLst>
            </a:custGeom>
            <a:solidFill>
              <a:srgbClr val="000000">
                <a:alpha val="0"/>
              </a:srgbClr>
            </a:solidFill>
          </p:spPr>
          <p:txBody>
            <a:bodyPr/>
            <a:lstStyle/>
            <a:p>
              <a:endParaRPr lang="en-PH"/>
            </a:p>
          </p:txBody>
        </p:sp>
        <p:sp>
          <p:nvSpPr>
            <p:cNvPr id="16" name="TextBox 16"/>
            <p:cNvSpPr txBox="1"/>
            <p:nvPr/>
          </p:nvSpPr>
          <p:spPr>
            <a:xfrm>
              <a:off x="0" y="-47625"/>
              <a:ext cx="4321387" cy="704639"/>
            </a:xfrm>
            <a:prstGeom prst="rect">
              <a:avLst/>
            </a:prstGeom>
          </p:spPr>
          <p:txBody>
            <a:bodyPr lIns="0" tIns="0" rIns="0" bIns="0" rtlCol="0" anchor="t"/>
            <a:lstStyle/>
            <a:p>
              <a:pPr algn="l">
                <a:lnSpc>
                  <a:spcPts val="3071"/>
                </a:lnSpc>
              </a:pPr>
              <a:r>
                <a:rPr lang="en-US" sz="2559">
                  <a:solidFill>
                    <a:srgbClr val="000000"/>
                  </a:solidFill>
                  <a:latin typeface="Arial"/>
                  <a:ea typeface="Arial"/>
                  <a:cs typeface="Arial"/>
                  <a:sym typeface="Arial"/>
                </a:rPr>
                <a:t>Intensity of Change</a:t>
              </a:r>
            </a:p>
          </p:txBody>
        </p:sp>
      </p:grpSp>
      <p:grpSp>
        <p:nvGrpSpPr>
          <p:cNvPr id="17" name="Group 17"/>
          <p:cNvGrpSpPr/>
          <p:nvPr/>
        </p:nvGrpSpPr>
        <p:grpSpPr>
          <a:xfrm>
            <a:off x="443622" y="2120043"/>
            <a:ext cx="9018756" cy="1093901"/>
            <a:chOff x="0" y="0"/>
            <a:chExt cx="12025008" cy="1458534"/>
          </a:xfrm>
        </p:grpSpPr>
        <p:sp>
          <p:nvSpPr>
            <p:cNvPr id="18" name="Freeform 18"/>
            <p:cNvSpPr/>
            <p:nvPr/>
          </p:nvSpPr>
          <p:spPr>
            <a:xfrm>
              <a:off x="18034" y="18034"/>
              <a:ext cx="11988927" cy="1422527"/>
            </a:xfrm>
            <a:custGeom>
              <a:avLst/>
              <a:gdLst/>
              <a:ahLst/>
              <a:cxnLst/>
              <a:rect l="l" t="t" r="r" b="b"/>
              <a:pathLst>
                <a:path w="11988927" h="1422527">
                  <a:moveTo>
                    <a:pt x="0" y="237109"/>
                  </a:moveTo>
                  <a:cubicBezTo>
                    <a:pt x="0" y="106172"/>
                    <a:pt x="108585" y="0"/>
                    <a:pt x="242443" y="0"/>
                  </a:cubicBezTo>
                  <a:lnTo>
                    <a:pt x="11746611" y="0"/>
                  </a:lnTo>
                  <a:cubicBezTo>
                    <a:pt x="11880468" y="0"/>
                    <a:pt x="11988927" y="106172"/>
                    <a:pt x="11988927" y="237109"/>
                  </a:cubicBezTo>
                  <a:lnTo>
                    <a:pt x="11988927" y="1185418"/>
                  </a:lnTo>
                  <a:cubicBezTo>
                    <a:pt x="11988927" y="1316355"/>
                    <a:pt x="11880468" y="1422527"/>
                    <a:pt x="11746611" y="1422527"/>
                  </a:cubicBezTo>
                  <a:lnTo>
                    <a:pt x="242443" y="1422527"/>
                  </a:lnTo>
                  <a:cubicBezTo>
                    <a:pt x="108585" y="1422527"/>
                    <a:pt x="127" y="1316355"/>
                    <a:pt x="127" y="1185418"/>
                  </a:cubicBezTo>
                  <a:close/>
                </a:path>
              </a:pathLst>
            </a:custGeom>
            <a:solidFill>
              <a:srgbClr val="5E929E"/>
            </a:solidFill>
          </p:spPr>
          <p:txBody>
            <a:bodyPr/>
            <a:lstStyle/>
            <a:p>
              <a:endParaRPr lang="en-PH"/>
            </a:p>
          </p:txBody>
        </p:sp>
        <p:sp>
          <p:nvSpPr>
            <p:cNvPr id="19" name="Freeform 19"/>
            <p:cNvSpPr/>
            <p:nvPr/>
          </p:nvSpPr>
          <p:spPr>
            <a:xfrm>
              <a:off x="0" y="0"/>
              <a:ext cx="12025122" cy="1458595"/>
            </a:xfrm>
            <a:custGeom>
              <a:avLst/>
              <a:gdLst/>
              <a:ahLst/>
              <a:cxnLst/>
              <a:rect l="l" t="t" r="r" b="b"/>
              <a:pathLst>
                <a:path w="12025122" h="1458595">
                  <a:moveTo>
                    <a:pt x="0" y="255143"/>
                  </a:moveTo>
                  <a:cubicBezTo>
                    <a:pt x="0" y="113792"/>
                    <a:pt x="116967" y="0"/>
                    <a:pt x="260477" y="0"/>
                  </a:cubicBezTo>
                  <a:lnTo>
                    <a:pt x="11764645" y="0"/>
                  </a:lnTo>
                  <a:lnTo>
                    <a:pt x="11764645" y="18034"/>
                  </a:lnTo>
                  <a:lnTo>
                    <a:pt x="11764645" y="0"/>
                  </a:lnTo>
                  <a:cubicBezTo>
                    <a:pt x="11908155" y="0"/>
                    <a:pt x="12025122" y="113792"/>
                    <a:pt x="12025122" y="255143"/>
                  </a:cubicBezTo>
                  <a:lnTo>
                    <a:pt x="12007088" y="255143"/>
                  </a:lnTo>
                  <a:lnTo>
                    <a:pt x="12025122" y="255143"/>
                  </a:lnTo>
                  <a:lnTo>
                    <a:pt x="12025122" y="1203452"/>
                  </a:lnTo>
                  <a:lnTo>
                    <a:pt x="12007088" y="1203452"/>
                  </a:lnTo>
                  <a:lnTo>
                    <a:pt x="12025122" y="1203452"/>
                  </a:lnTo>
                  <a:cubicBezTo>
                    <a:pt x="12025122" y="1344676"/>
                    <a:pt x="11908155" y="1458595"/>
                    <a:pt x="11764645" y="1458595"/>
                  </a:cubicBezTo>
                  <a:lnTo>
                    <a:pt x="11764645" y="1440561"/>
                  </a:lnTo>
                  <a:lnTo>
                    <a:pt x="11764645" y="1458595"/>
                  </a:lnTo>
                  <a:lnTo>
                    <a:pt x="260477" y="1458595"/>
                  </a:lnTo>
                  <a:lnTo>
                    <a:pt x="260477" y="1440561"/>
                  </a:lnTo>
                  <a:lnTo>
                    <a:pt x="260477" y="1458595"/>
                  </a:lnTo>
                  <a:cubicBezTo>
                    <a:pt x="116967" y="1458595"/>
                    <a:pt x="0" y="1344676"/>
                    <a:pt x="0" y="1203452"/>
                  </a:cubicBezTo>
                  <a:lnTo>
                    <a:pt x="0" y="255143"/>
                  </a:lnTo>
                  <a:lnTo>
                    <a:pt x="18034" y="255143"/>
                  </a:lnTo>
                  <a:lnTo>
                    <a:pt x="0" y="255143"/>
                  </a:lnTo>
                  <a:moveTo>
                    <a:pt x="36068" y="255143"/>
                  </a:moveTo>
                  <a:lnTo>
                    <a:pt x="36068" y="1203452"/>
                  </a:lnTo>
                  <a:lnTo>
                    <a:pt x="18034" y="1203452"/>
                  </a:lnTo>
                  <a:lnTo>
                    <a:pt x="36068" y="1203452"/>
                  </a:lnTo>
                  <a:cubicBezTo>
                    <a:pt x="36068" y="1323975"/>
                    <a:pt x="136144" y="1422400"/>
                    <a:pt x="260350" y="1422400"/>
                  </a:cubicBezTo>
                  <a:lnTo>
                    <a:pt x="11764645" y="1422400"/>
                  </a:lnTo>
                  <a:cubicBezTo>
                    <a:pt x="11888851" y="1422400"/>
                    <a:pt x="11988926" y="1323975"/>
                    <a:pt x="11988926" y="1203452"/>
                  </a:cubicBezTo>
                  <a:lnTo>
                    <a:pt x="11988926" y="255143"/>
                  </a:lnTo>
                  <a:cubicBezTo>
                    <a:pt x="11988926" y="134620"/>
                    <a:pt x="11888851" y="36195"/>
                    <a:pt x="11764645" y="36195"/>
                  </a:cubicBezTo>
                  <a:lnTo>
                    <a:pt x="260477" y="36195"/>
                  </a:lnTo>
                  <a:lnTo>
                    <a:pt x="260477" y="18034"/>
                  </a:lnTo>
                  <a:lnTo>
                    <a:pt x="260477" y="36068"/>
                  </a:lnTo>
                  <a:cubicBezTo>
                    <a:pt x="136271" y="36068"/>
                    <a:pt x="36195" y="134493"/>
                    <a:pt x="36195" y="255016"/>
                  </a:cubicBezTo>
                  <a:close/>
                </a:path>
              </a:pathLst>
            </a:custGeom>
            <a:solidFill>
              <a:srgbClr val="FF9933"/>
            </a:solidFill>
          </p:spPr>
          <p:txBody>
            <a:bodyPr/>
            <a:lstStyle/>
            <a:p>
              <a:endParaRPr lang="en-PH"/>
            </a:p>
          </p:txBody>
        </p:sp>
      </p:grpSp>
      <p:grpSp>
        <p:nvGrpSpPr>
          <p:cNvPr id="20" name="Group 20"/>
          <p:cNvGrpSpPr/>
          <p:nvPr/>
        </p:nvGrpSpPr>
        <p:grpSpPr>
          <a:xfrm>
            <a:off x="672254" y="2196254"/>
            <a:ext cx="865293" cy="865293"/>
            <a:chOff x="0" y="0"/>
            <a:chExt cx="1153724" cy="1153724"/>
          </a:xfrm>
        </p:grpSpPr>
        <p:sp>
          <p:nvSpPr>
            <p:cNvPr id="21" name="Freeform 21"/>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22" name="Freeform 22"/>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23" name="TextBox 23"/>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a:t>
              </a:r>
            </a:p>
          </p:txBody>
        </p:sp>
      </p:grpSp>
      <p:grpSp>
        <p:nvGrpSpPr>
          <p:cNvPr id="24" name="Group 24"/>
          <p:cNvGrpSpPr/>
          <p:nvPr/>
        </p:nvGrpSpPr>
        <p:grpSpPr>
          <a:xfrm>
            <a:off x="4634654" y="2196254"/>
            <a:ext cx="865293" cy="865293"/>
            <a:chOff x="0" y="0"/>
            <a:chExt cx="1153724" cy="1153724"/>
          </a:xfrm>
        </p:grpSpPr>
        <p:sp>
          <p:nvSpPr>
            <p:cNvPr id="25" name="Freeform 25"/>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26" name="Freeform 26"/>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27" name="TextBox 27"/>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5</a:t>
              </a:r>
            </a:p>
          </p:txBody>
        </p:sp>
      </p:grpSp>
      <p:grpSp>
        <p:nvGrpSpPr>
          <p:cNvPr id="28" name="Group 28"/>
          <p:cNvGrpSpPr/>
          <p:nvPr/>
        </p:nvGrpSpPr>
        <p:grpSpPr>
          <a:xfrm>
            <a:off x="8444654" y="2196254"/>
            <a:ext cx="865293" cy="865293"/>
            <a:chOff x="0" y="0"/>
            <a:chExt cx="1153724" cy="1153724"/>
          </a:xfrm>
        </p:grpSpPr>
        <p:sp>
          <p:nvSpPr>
            <p:cNvPr id="29" name="Freeform 29"/>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30" name="Freeform 30"/>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31" name="TextBox 31"/>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10</a:t>
              </a:r>
            </a:p>
          </p:txBody>
        </p:sp>
      </p:grpSp>
      <p:grpSp>
        <p:nvGrpSpPr>
          <p:cNvPr id="32" name="Group 32"/>
          <p:cNvGrpSpPr/>
          <p:nvPr/>
        </p:nvGrpSpPr>
        <p:grpSpPr>
          <a:xfrm>
            <a:off x="443622" y="4434127"/>
            <a:ext cx="9018756" cy="1093901"/>
            <a:chOff x="0" y="0"/>
            <a:chExt cx="12025008" cy="1458534"/>
          </a:xfrm>
        </p:grpSpPr>
        <p:sp>
          <p:nvSpPr>
            <p:cNvPr id="33" name="Freeform 33"/>
            <p:cNvSpPr/>
            <p:nvPr/>
          </p:nvSpPr>
          <p:spPr>
            <a:xfrm>
              <a:off x="18034" y="18034"/>
              <a:ext cx="11988927" cy="1422527"/>
            </a:xfrm>
            <a:custGeom>
              <a:avLst/>
              <a:gdLst/>
              <a:ahLst/>
              <a:cxnLst/>
              <a:rect l="l" t="t" r="r" b="b"/>
              <a:pathLst>
                <a:path w="11988927" h="1422527">
                  <a:moveTo>
                    <a:pt x="0" y="237109"/>
                  </a:moveTo>
                  <a:cubicBezTo>
                    <a:pt x="0" y="106172"/>
                    <a:pt x="108585" y="0"/>
                    <a:pt x="242443" y="0"/>
                  </a:cubicBezTo>
                  <a:lnTo>
                    <a:pt x="11746611" y="0"/>
                  </a:lnTo>
                  <a:cubicBezTo>
                    <a:pt x="11880468" y="0"/>
                    <a:pt x="11988927" y="106172"/>
                    <a:pt x="11988927" y="237109"/>
                  </a:cubicBezTo>
                  <a:lnTo>
                    <a:pt x="11988927" y="1185418"/>
                  </a:lnTo>
                  <a:cubicBezTo>
                    <a:pt x="11988927" y="1316355"/>
                    <a:pt x="11880468" y="1422527"/>
                    <a:pt x="11746611" y="1422527"/>
                  </a:cubicBezTo>
                  <a:lnTo>
                    <a:pt x="242443" y="1422527"/>
                  </a:lnTo>
                  <a:cubicBezTo>
                    <a:pt x="108585" y="1422527"/>
                    <a:pt x="127" y="1316355"/>
                    <a:pt x="127" y="1185418"/>
                  </a:cubicBezTo>
                  <a:close/>
                </a:path>
              </a:pathLst>
            </a:custGeom>
            <a:solidFill>
              <a:srgbClr val="5E929E"/>
            </a:solidFill>
          </p:spPr>
          <p:txBody>
            <a:bodyPr/>
            <a:lstStyle/>
            <a:p>
              <a:endParaRPr lang="en-PH"/>
            </a:p>
          </p:txBody>
        </p:sp>
        <p:sp>
          <p:nvSpPr>
            <p:cNvPr id="34" name="Freeform 34"/>
            <p:cNvSpPr/>
            <p:nvPr/>
          </p:nvSpPr>
          <p:spPr>
            <a:xfrm>
              <a:off x="0" y="0"/>
              <a:ext cx="12025122" cy="1458595"/>
            </a:xfrm>
            <a:custGeom>
              <a:avLst/>
              <a:gdLst/>
              <a:ahLst/>
              <a:cxnLst/>
              <a:rect l="l" t="t" r="r" b="b"/>
              <a:pathLst>
                <a:path w="12025122" h="1458595">
                  <a:moveTo>
                    <a:pt x="0" y="255143"/>
                  </a:moveTo>
                  <a:cubicBezTo>
                    <a:pt x="0" y="113792"/>
                    <a:pt x="116967" y="0"/>
                    <a:pt x="260477" y="0"/>
                  </a:cubicBezTo>
                  <a:lnTo>
                    <a:pt x="11764645" y="0"/>
                  </a:lnTo>
                  <a:lnTo>
                    <a:pt x="11764645" y="18034"/>
                  </a:lnTo>
                  <a:lnTo>
                    <a:pt x="11764645" y="0"/>
                  </a:lnTo>
                  <a:cubicBezTo>
                    <a:pt x="11908155" y="0"/>
                    <a:pt x="12025122" y="113792"/>
                    <a:pt x="12025122" y="255143"/>
                  </a:cubicBezTo>
                  <a:lnTo>
                    <a:pt x="12007088" y="255143"/>
                  </a:lnTo>
                  <a:lnTo>
                    <a:pt x="12025122" y="255143"/>
                  </a:lnTo>
                  <a:lnTo>
                    <a:pt x="12025122" y="1203452"/>
                  </a:lnTo>
                  <a:lnTo>
                    <a:pt x="12007088" y="1203452"/>
                  </a:lnTo>
                  <a:lnTo>
                    <a:pt x="12025122" y="1203452"/>
                  </a:lnTo>
                  <a:cubicBezTo>
                    <a:pt x="12025122" y="1344676"/>
                    <a:pt x="11908155" y="1458595"/>
                    <a:pt x="11764645" y="1458595"/>
                  </a:cubicBezTo>
                  <a:lnTo>
                    <a:pt x="11764645" y="1440561"/>
                  </a:lnTo>
                  <a:lnTo>
                    <a:pt x="11764645" y="1458595"/>
                  </a:lnTo>
                  <a:lnTo>
                    <a:pt x="260477" y="1458595"/>
                  </a:lnTo>
                  <a:lnTo>
                    <a:pt x="260477" y="1440561"/>
                  </a:lnTo>
                  <a:lnTo>
                    <a:pt x="260477" y="1458595"/>
                  </a:lnTo>
                  <a:cubicBezTo>
                    <a:pt x="116967" y="1458595"/>
                    <a:pt x="0" y="1344676"/>
                    <a:pt x="0" y="1203452"/>
                  </a:cubicBezTo>
                  <a:lnTo>
                    <a:pt x="0" y="255143"/>
                  </a:lnTo>
                  <a:lnTo>
                    <a:pt x="18034" y="255143"/>
                  </a:lnTo>
                  <a:lnTo>
                    <a:pt x="0" y="255143"/>
                  </a:lnTo>
                  <a:moveTo>
                    <a:pt x="36068" y="255143"/>
                  </a:moveTo>
                  <a:lnTo>
                    <a:pt x="36068" y="1203452"/>
                  </a:lnTo>
                  <a:lnTo>
                    <a:pt x="18034" y="1203452"/>
                  </a:lnTo>
                  <a:lnTo>
                    <a:pt x="36068" y="1203452"/>
                  </a:lnTo>
                  <a:cubicBezTo>
                    <a:pt x="36068" y="1323975"/>
                    <a:pt x="136144" y="1422400"/>
                    <a:pt x="260350" y="1422400"/>
                  </a:cubicBezTo>
                  <a:lnTo>
                    <a:pt x="11764645" y="1422400"/>
                  </a:lnTo>
                  <a:cubicBezTo>
                    <a:pt x="11888851" y="1422400"/>
                    <a:pt x="11988926" y="1323975"/>
                    <a:pt x="11988926" y="1203452"/>
                  </a:cubicBezTo>
                  <a:lnTo>
                    <a:pt x="11988926" y="255143"/>
                  </a:lnTo>
                  <a:cubicBezTo>
                    <a:pt x="11988926" y="134620"/>
                    <a:pt x="11888851" y="36195"/>
                    <a:pt x="11764645" y="36195"/>
                  </a:cubicBezTo>
                  <a:lnTo>
                    <a:pt x="260477" y="36195"/>
                  </a:lnTo>
                  <a:lnTo>
                    <a:pt x="260477" y="18034"/>
                  </a:lnTo>
                  <a:lnTo>
                    <a:pt x="260477" y="36068"/>
                  </a:lnTo>
                  <a:cubicBezTo>
                    <a:pt x="136271" y="36068"/>
                    <a:pt x="36195" y="134493"/>
                    <a:pt x="36195" y="255016"/>
                  </a:cubicBezTo>
                  <a:close/>
                </a:path>
              </a:pathLst>
            </a:custGeom>
            <a:solidFill>
              <a:srgbClr val="FF9933"/>
            </a:solidFill>
          </p:spPr>
          <p:txBody>
            <a:bodyPr/>
            <a:lstStyle/>
            <a:p>
              <a:endParaRPr lang="en-PH"/>
            </a:p>
          </p:txBody>
        </p:sp>
      </p:grpSp>
      <p:grpSp>
        <p:nvGrpSpPr>
          <p:cNvPr id="35" name="Group 35"/>
          <p:cNvGrpSpPr/>
          <p:nvPr/>
        </p:nvGrpSpPr>
        <p:grpSpPr>
          <a:xfrm>
            <a:off x="672254" y="4510320"/>
            <a:ext cx="865293" cy="865294"/>
            <a:chOff x="0" y="0"/>
            <a:chExt cx="1153724" cy="1153725"/>
          </a:xfrm>
        </p:grpSpPr>
        <p:sp>
          <p:nvSpPr>
            <p:cNvPr id="36" name="Freeform 36"/>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37" name="Freeform 37"/>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38" name="TextBox 38"/>
            <p:cNvSpPr txBox="1"/>
            <p:nvPr/>
          </p:nvSpPr>
          <p:spPr>
            <a:xfrm>
              <a:off x="0" y="-47625"/>
              <a:ext cx="1153724" cy="1201350"/>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a:t>
              </a:r>
            </a:p>
          </p:txBody>
        </p:sp>
      </p:grpSp>
      <p:grpSp>
        <p:nvGrpSpPr>
          <p:cNvPr id="39" name="Group 39"/>
          <p:cNvGrpSpPr/>
          <p:nvPr/>
        </p:nvGrpSpPr>
        <p:grpSpPr>
          <a:xfrm>
            <a:off x="4634654" y="4510320"/>
            <a:ext cx="865293" cy="865294"/>
            <a:chOff x="0" y="0"/>
            <a:chExt cx="1153724" cy="1153725"/>
          </a:xfrm>
        </p:grpSpPr>
        <p:sp>
          <p:nvSpPr>
            <p:cNvPr id="40" name="Freeform 40"/>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41" name="Freeform 41"/>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42" name="TextBox 42"/>
            <p:cNvSpPr txBox="1"/>
            <p:nvPr/>
          </p:nvSpPr>
          <p:spPr>
            <a:xfrm>
              <a:off x="0" y="-47625"/>
              <a:ext cx="1153724" cy="1201350"/>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5</a:t>
              </a:r>
            </a:p>
          </p:txBody>
        </p:sp>
      </p:grpSp>
      <p:grpSp>
        <p:nvGrpSpPr>
          <p:cNvPr id="43" name="Group 43"/>
          <p:cNvGrpSpPr/>
          <p:nvPr/>
        </p:nvGrpSpPr>
        <p:grpSpPr>
          <a:xfrm>
            <a:off x="8444654" y="4510320"/>
            <a:ext cx="865293" cy="865294"/>
            <a:chOff x="0" y="0"/>
            <a:chExt cx="1153724" cy="1153725"/>
          </a:xfrm>
        </p:grpSpPr>
        <p:sp>
          <p:nvSpPr>
            <p:cNvPr id="44" name="Freeform 44"/>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45" name="Freeform 45"/>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46" name="TextBox 46"/>
            <p:cNvSpPr txBox="1"/>
            <p:nvPr/>
          </p:nvSpPr>
          <p:spPr>
            <a:xfrm>
              <a:off x="0" y="-47625"/>
              <a:ext cx="1153724" cy="1201350"/>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10</a:t>
              </a:r>
            </a:p>
          </p:txBody>
        </p:sp>
      </p:grpSp>
      <p:grpSp>
        <p:nvGrpSpPr>
          <p:cNvPr id="47" name="Group 47"/>
          <p:cNvGrpSpPr/>
          <p:nvPr/>
        </p:nvGrpSpPr>
        <p:grpSpPr>
          <a:xfrm>
            <a:off x="3352800" y="3838068"/>
            <a:ext cx="3557694" cy="517550"/>
            <a:chOff x="0" y="0"/>
            <a:chExt cx="4743592" cy="690067"/>
          </a:xfrm>
        </p:grpSpPr>
        <p:sp>
          <p:nvSpPr>
            <p:cNvPr id="48" name="Freeform 48"/>
            <p:cNvSpPr/>
            <p:nvPr/>
          </p:nvSpPr>
          <p:spPr>
            <a:xfrm>
              <a:off x="0" y="0"/>
              <a:ext cx="4743592" cy="690067"/>
            </a:xfrm>
            <a:custGeom>
              <a:avLst/>
              <a:gdLst/>
              <a:ahLst/>
              <a:cxnLst/>
              <a:rect l="l" t="t" r="r" b="b"/>
              <a:pathLst>
                <a:path w="4743592" h="690067">
                  <a:moveTo>
                    <a:pt x="0" y="0"/>
                  </a:moveTo>
                  <a:lnTo>
                    <a:pt x="4743592" y="0"/>
                  </a:lnTo>
                  <a:lnTo>
                    <a:pt x="4743592" y="690067"/>
                  </a:lnTo>
                  <a:lnTo>
                    <a:pt x="0" y="690067"/>
                  </a:lnTo>
                  <a:close/>
                </a:path>
              </a:pathLst>
            </a:custGeom>
            <a:solidFill>
              <a:srgbClr val="000000">
                <a:alpha val="0"/>
              </a:srgbClr>
            </a:solidFill>
          </p:spPr>
          <p:txBody>
            <a:bodyPr/>
            <a:lstStyle/>
            <a:p>
              <a:endParaRPr lang="en-PH"/>
            </a:p>
          </p:txBody>
        </p:sp>
        <p:sp>
          <p:nvSpPr>
            <p:cNvPr id="49" name="TextBox 49"/>
            <p:cNvSpPr txBox="1"/>
            <p:nvPr/>
          </p:nvSpPr>
          <p:spPr>
            <a:xfrm>
              <a:off x="0" y="0"/>
              <a:ext cx="4743592" cy="690067"/>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Intensity of Change </a:t>
              </a:r>
            </a:p>
          </p:txBody>
        </p:sp>
      </p:grpSp>
      <p:grpSp>
        <p:nvGrpSpPr>
          <p:cNvPr id="50" name="Group 50"/>
          <p:cNvGrpSpPr/>
          <p:nvPr/>
        </p:nvGrpSpPr>
        <p:grpSpPr>
          <a:xfrm>
            <a:off x="571461" y="152700"/>
            <a:ext cx="8542946" cy="1013880"/>
            <a:chOff x="-220023" y="-65076"/>
            <a:chExt cx="11390594" cy="1351840"/>
          </a:xfrm>
        </p:grpSpPr>
        <p:sp>
          <p:nvSpPr>
            <p:cNvPr id="51" name="Freeform 51"/>
            <p:cNvSpPr/>
            <p:nvPr/>
          </p:nvSpPr>
          <p:spPr>
            <a:xfrm>
              <a:off x="0" y="0"/>
              <a:ext cx="11040859" cy="1286764"/>
            </a:xfrm>
            <a:custGeom>
              <a:avLst/>
              <a:gdLst/>
              <a:ahLst/>
              <a:cxnLst/>
              <a:rect l="l" t="t" r="r" b="b"/>
              <a:pathLst>
                <a:path w="11040859" h="1286764">
                  <a:moveTo>
                    <a:pt x="0" y="0"/>
                  </a:moveTo>
                  <a:lnTo>
                    <a:pt x="11040859" y="0"/>
                  </a:lnTo>
                  <a:lnTo>
                    <a:pt x="11040859" y="1286764"/>
                  </a:lnTo>
                  <a:lnTo>
                    <a:pt x="0" y="1286764"/>
                  </a:lnTo>
                  <a:close/>
                </a:path>
              </a:pathLst>
            </a:custGeom>
            <a:solidFill>
              <a:srgbClr val="000000">
                <a:alpha val="0"/>
              </a:srgbClr>
            </a:solidFill>
          </p:spPr>
          <p:txBody>
            <a:bodyPr/>
            <a:lstStyle/>
            <a:p>
              <a:endParaRPr lang="en-PH"/>
            </a:p>
          </p:txBody>
        </p:sp>
        <p:sp>
          <p:nvSpPr>
            <p:cNvPr id="52" name="TextBox 52"/>
            <p:cNvSpPr txBox="1"/>
            <p:nvPr/>
          </p:nvSpPr>
          <p:spPr>
            <a:xfrm>
              <a:off x="-220023" y="-65076"/>
              <a:ext cx="11390594" cy="1296289"/>
            </a:xfrm>
            <a:prstGeom prst="rect">
              <a:avLst/>
            </a:prstGeom>
          </p:spPr>
          <p:txBody>
            <a:bodyPr lIns="0" tIns="0" rIns="0" bIns="0" rtlCol="0" anchor="ctr"/>
            <a:lstStyle/>
            <a:p>
              <a:pPr algn="ctr">
                <a:lnSpc>
                  <a:spcPts val="5640"/>
                </a:lnSpc>
              </a:pPr>
              <a:r>
                <a:rPr lang="en-US" sz="4700" b="1" dirty="0">
                  <a:solidFill>
                    <a:srgbClr val="0D314C"/>
                  </a:solidFill>
                  <a:latin typeface="Albert Sans Bold"/>
                  <a:ea typeface="Albert Sans Bold"/>
                  <a:cs typeface="Albert Sans Bold"/>
                  <a:sym typeface="Albert Sans Bold"/>
                </a:rPr>
                <a:t>Change in your organization?  </a:t>
              </a:r>
            </a:p>
          </p:txBody>
        </p:sp>
      </p:grpSp>
      <p:grpSp>
        <p:nvGrpSpPr>
          <p:cNvPr id="53" name="Group 53"/>
          <p:cNvGrpSpPr/>
          <p:nvPr/>
        </p:nvGrpSpPr>
        <p:grpSpPr>
          <a:xfrm>
            <a:off x="0" y="6025464"/>
            <a:ext cx="9753600" cy="1289736"/>
            <a:chOff x="0" y="0"/>
            <a:chExt cx="3612444" cy="477680"/>
          </a:xfrm>
        </p:grpSpPr>
        <p:sp>
          <p:nvSpPr>
            <p:cNvPr id="54" name="Freeform 54"/>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55" name="TextBox 55"/>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59" name="TextBox 7">
            <a:extLst>
              <a:ext uri="{FF2B5EF4-FFF2-40B4-BE49-F238E27FC236}">
                <a16:creationId xmlns:a16="http://schemas.microsoft.com/office/drawing/2014/main" id="{9E955271-018F-DB9F-BF81-AA89D2D24FF3}"/>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4 Change Style Report</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920240" y="1637131"/>
            <a:ext cx="5913120" cy="1098974"/>
            <a:chOff x="0" y="0"/>
            <a:chExt cx="7884160" cy="1465298"/>
          </a:xfrm>
        </p:grpSpPr>
        <p:sp>
          <p:nvSpPr>
            <p:cNvPr id="6" name="Freeform 6"/>
            <p:cNvSpPr/>
            <p:nvPr/>
          </p:nvSpPr>
          <p:spPr>
            <a:xfrm>
              <a:off x="0" y="0"/>
              <a:ext cx="7884160" cy="1465299"/>
            </a:xfrm>
            <a:custGeom>
              <a:avLst/>
              <a:gdLst/>
              <a:ahLst/>
              <a:cxnLst/>
              <a:rect l="l" t="t" r="r" b="b"/>
              <a:pathLst>
                <a:path w="7884160" h="1465299">
                  <a:moveTo>
                    <a:pt x="0" y="0"/>
                  </a:moveTo>
                  <a:lnTo>
                    <a:pt x="7884160" y="0"/>
                  </a:lnTo>
                  <a:lnTo>
                    <a:pt x="7884160" y="1465299"/>
                  </a:lnTo>
                  <a:lnTo>
                    <a:pt x="0" y="1465299"/>
                  </a:lnTo>
                  <a:close/>
                </a:path>
              </a:pathLst>
            </a:custGeom>
            <a:solidFill>
              <a:srgbClr val="000000">
                <a:alpha val="0"/>
              </a:srgbClr>
            </a:solidFill>
          </p:spPr>
          <p:txBody>
            <a:bodyPr/>
            <a:lstStyle/>
            <a:p>
              <a:endParaRPr lang="en-PH"/>
            </a:p>
          </p:txBody>
        </p:sp>
        <p:sp>
          <p:nvSpPr>
            <p:cNvPr id="7" name="TextBox 7"/>
            <p:cNvSpPr txBox="1"/>
            <p:nvPr/>
          </p:nvSpPr>
          <p:spPr>
            <a:xfrm>
              <a:off x="0" y="0"/>
              <a:ext cx="7884160" cy="1465298"/>
            </a:xfrm>
            <a:prstGeom prst="rect">
              <a:avLst/>
            </a:prstGeom>
          </p:spPr>
          <p:txBody>
            <a:bodyPr lIns="0" tIns="0" rIns="0" bIns="0" rtlCol="0" anchor="t"/>
            <a:lstStyle/>
            <a:p>
              <a:pPr algn="ctr">
                <a:lnSpc>
                  <a:spcPts val="3583"/>
                </a:lnSpc>
              </a:pPr>
              <a:r>
                <a:rPr lang="en-US" sz="2986" b="1">
                  <a:solidFill>
                    <a:srgbClr val="000000"/>
                  </a:solidFill>
                  <a:latin typeface="Albert Sans Bold"/>
                  <a:ea typeface="Albert Sans Bold"/>
                  <a:cs typeface="Albert Sans Bold"/>
                  <a:sym typeface="Albert Sans Bold"/>
                </a:rPr>
                <a:t>  What’s driving your changes?</a:t>
              </a:r>
            </a:p>
            <a:p>
              <a:pPr algn="ctr">
                <a:lnSpc>
                  <a:spcPts val="3583"/>
                </a:lnSpc>
              </a:pPr>
              <a:endParaRPr lang="en-US" sz="2986" b="1">
                <a:solidFill>
                  <a:srgbClr val="000000"/>
                </a:solidFill>
                <a:latin typeface="Albert Sans Bold"/>
                <a:ea typeface="Albert Sans Bold"/>
                <a:cs typeface="Albert Sans Bold"/>
                <a:sym typeface="Albert Sans Bold"/>
              </a:endParaRPr>
            </a:p>
          </p:txBody>
        </p:sp>
      </p:grpSp>
      <p:grpSp>
        <p:nvGrpSpPr>
          <p:cNvPr id="8" name="Group 8"/>
          <p:cNvGrpSpPr/>
          <p:nvPr/>
        </p:nvGrpSpPr>
        <p:grpSpPr>
          <a:xfrm>
            <a:off x="736478" y="201507"/>
            <a:ext cx="8280644" cy="965073"/>
            <a:chOff x="0" y="0"/>
            <a:chExt cx="11040858" cy="1286764"/>
          </a:xfrm>
        </p:grpSpPr>
        <p:sp>
          <p:nvSpPr>
            <p:cNvPr id="9" name="Freeform 9"/>
            <p:cNvSpPr/>
            <p:nvPr/>
          </p:nvSpPr>
          <p:spPr>
            <a:xfrm>
              <a:off x="0" y="0"/>
              <a:ext cx="11040859" cy="1286764"/>
            </a:xfrm>
            <a:custGeom>
              <a:avLst/>
              <a:gdLst/>
              <a:ahLst/>
              <a:cxnLst/>
              <a:rect l="l" t="t" r="r" b="b"/>
              <a:pathLst>
                <a:path w="11040859" h="1286764">
                  <a:moveTo>
                    <a:pt x="0" y="0"/>
                  </a:moveTo>
                  <a:lnTo>
                    <a:pt x="11040859" y="0"/>
                  </a:lnTo>
                  <a:lnTo>
                    <a:pt x="11040859" y="1286764"/>
                  </a:lnTo>
                  <a:lnTo>
                    <a:pt x="0" y="1286764"/>
                  </a:lnTo>
                  <a:close/>
                </a:path>
              </a:pathLst>
            </a:custGeom>
            <a:solidFill>
              <a:srgbClr val="000000">
                <a:alpha val="0"/>
              </a:srgbClr>
            </a:solidFill>
          </p:spPr>
          <p:txBody>
            <a:bodyPr/>
            <a:lstStyle/>
            <a:p>
              <a:endParaRPr lang="en-PH"/>
            </a:p>
          </p:txBody>
        </p:sp>
        <p:sp>
          <p:nvSpPr>
            <p:cNvPr id="10" name="TextBox 10"/>
            <p:cNvSpPr txBox="1"/>
            <p:nvPr/>
          </p:nvSpPr>
          <p:spPr>
            <a:xfrm>
              <a:off x="0" y="-9525"/>
              <a:ext cx="11040858" cy="1296289"/>
            </a:xfrm>
            <a:prstGeom prst="rect">
              <a:avLst/>
            </a:prstGeom>
          </p:spPr>
          <p:txBody>
            <a:bodyPr lIns="0" tIns="0" rIns="0" bIns="0" rtlCol="0" anchor="ctr"/>
            <a:lstStyle/>
            <a:p>
              <a:pPr algn="ctr">
                <a:lnSpc>
                  <a:spcPts val="5640"/>
                </a:lnSpc>
              </a:pPr>
              <a:r>
                <a:rPr lang="en-US" sz="4700" b="1" dirty="0">
                  <a:solidFill>
                    <a:srgbClr val="0D314C"/>
                  </a:solidFill>
                  <a:latin typeface="Albert Sans Bold"/>
                  <a:ea typeface="Albert Sans Bold"/>
                  <a:cs typeface="Albert Sans Bold"/>
                  <a:sym typeface="Albert Sans Bold"/>
                </a:rPr>
                <a:t>Change</a:t>
              </a:r>
            </a:p>
          </p:txBody>
        </p:sp>
      </p:grpSp>
      <p:sp>
        <p:nvSpPr>
          <p:cNvPr id="11" name="Freeform 11"/>
          <p:cNvSpPr/>
          <p:nvPr/>
        </p:nvSpPr>
        <p:spPr>
          <a:xfrm>
            <a:off x="3413760" y="2736105"/>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370608" y="4661843"/>
            <a:ext cx="4651472" cy="606984"/>
            <a:chOff x="0" y="0"/>
            <a:chExt cx="6201963" cy="809312"/>
          </a:xfrm>
        </p:grpSpPr>
        <p:sp>
          <p:nvSpPr>
            <p:cNvPr id="6" name="Freeform 6"/>
            <p:cNvSpPr/>
            <p:nvPr/>
          </p:nvSpPr>
          <p:spPr>
            <a:xfrm>
              <a:off x="0" y="0"/>
              <a:ext cx="6201963" cy="809312"/>
            </a:xfrm>
            <a:custGeom>
              <a:avLst/>
              <a:gdLst/>
              <a:ahLst/>
              <a:cxnLst/>
              <a:rect l="l" t="t" r="r" b="b"/>
              <a:pathLst>
                <a:path w="6201963" h="809312">
                  <a:moveTo>
                    <a:pt x="0" y="0"/>
                  </a:moveTo>
                  <a:lnTo>
                    <a:pt x="6201963" y="0"/>
                  </a:lnTo>
                  <a:lnTo>
                    <a:pt x="6201963" y="809312"/>
                  </a:lnTo>
                  <a:lnTo>
                    <a:pt x="0" y="809312"/>
                  </a:lnTo>
                  <a:close/>
                </a:path>
              </a:pathLst>
            </a:custGeom>
            <a:solidFill>
              <a:srgbClr val="000000">
                <a:alpha val="0"/>
              </a:srgbClr>
            </a:solidFill>
          </p:spPr>
          <p:txBody>
            <a:bodyPr/>
            <a:lstStyle/>
            <a:p>
              <a:endParaRPr lang="en-PH"/>
            </a:p>
          </p:txBody>
        </p:sp>
        <p:sp>
          <p:nvSpPr>
            <p:cNvPr id="7" name="TextBox 7"/>
            <p:cNvSpPr txBox="1"/>
            <p:nvPr/>
          </p:nvSpPr>
          <p:spPr>
            <a:xfrm>
              <a:off x="0" y="0"/>
              <a:ext cx="6201963" cy="809312"/>
            </a:xfrm>
            <a:prstGeom prst="rect">
              <a:avLst/>
            </a:prstGeom>
          </p:spPr>
          <p:txBody>
            <a:bodyPr lIns="0" tIns="0" rIns="0" bIns="0" rtlCol="0" anchor="t"/>
            <a:lstStyle/>
            <a:p>
              <a:pPr algn="ctr">
                <a:lnSpc>
                  <a:spcPts val="3583"/>
                </a:lnSpc>
              </a:pPr>
              <a:r>
                <a:rPr lang="en-US" sz="2986" b="1">
                  <a:solidFill>
                    <a:srgbClr val="000000"/>
                  </a:solidFill>
                  <a:latin typeface="Albert Sans Bold"/>
                  <a:ea typeface="Albert Sans Bold"/>
                  <a:cs typeface="Albert Sans Bold"/>
                  <a:sym typeface="Albert Sans Bold"/>
                </a:rPr>
                <a:t>What are your obstacles?</a:t>
              </a:r>
            </a:p>
          </p:txBody>
        </p:sp>
      </p:grpSp>
      <p:grpSp>
        <p:nvGrpSpPr>
          <p:cNvPr id="8" name="Group 8"/>
          <p:cNvGrpSpPr/>
          <p:nvPr/>
        </p:nvGrpSpPr>
        <p:grpSpPr>
          <a:xfrm>
            <a:off x="3739784" y="2211031"/>
            <a:ext cx="5913120" cy="1098974"/>
            <a:chOff x="0" y="0"/>
            <a:chExt cx="7884160" cy="1465298"/>
          </a:xfrm>
        </p:grpSpPr>
        <p:sp>
          <p:nvSpPr>
            <p:cNvPr id="9" name="Freeform 9"/>
            <p:cNvSpPr/>
            <p:nvPr/>
          </p:nvSpPr>
          <p:spPr>
            <a:xfrm>
              <a:off x="0" y="0"/>
              <a:ext cx="7884160" cy="1465299"/>
            </a:xfrm>
            <a:custGeom>
              <a:avLst/>
              <a:gdLst/>
              <a:ahLst/>
              <a:cxnLst/>
              <a:rect l="l" t="t" r="r" b="b"/>
              <a:pathLst>
                <a:path w="7884160" h="1465299">
                  <a:moveTo>
                    <a:pt x="0" y="0"/>
                  </a:moveTo>
                  <a:lnTo>
                    <a:pt x="7884160" y="0"/>
                  </a:lnTo>
                  <a:lnTo>
                    <a:pt x="7884160" y="1465299"/>
                  </a:lnTo>
                  <a:lnTo>
                    <a:pt x="0" y="1465299"/>
                  </a:lnTo>
                  <a:close/>
                </a:path>
              </a:pathLst>
            </a:custGeom>
            <a:solidFill>
              <a:srgbClr val="000000">
                <a:alpha val="0"/>
              </a:srgbClr>
            </a:solidFill>
          </p:spPr>
          <p:txBody>
            <a:bodyPr/>
            <a:lstStyle/>
            <a:p>
              <a:endParaRPr lang="en-PH"/>
            </a:p>
          </p:txBody>
        </p:sp>
        <p:sp>
          <p:nvSpPr>
            <p:cNvPr id="10" name="TextBox 10"/>
            <p:cNvSpPr txBox="1"/>
            <p:nvPr/>
          </p:nvSpPr>
          <p:spPr>
            <a:xfrm>
              <a:off x="0" y="0"/>
              <a:ext cx="7884160" cy="1465298"/>
            </a:xfrm>
            <a:prstGeom prst="rect">
              <a:avLst/>
            </a:prstGeom>
          </p:spPr>
          <p:txBody>
            <a:bodyPr lIns="0" tIns="0" rIns="0" bIns="0" rtlCol="0" anchor="t"/>
            <a:lstStyle/>
            <a:p>
              <a:pPr algn="ctr">
                <a:lnSpc>
                  <a:spcPts val="3583"/>
                </a:lnSpc>
              </a:pPr>
              <a:r>
                <a:rPr lang="en-US" sz="2986" b="1">
                  <a:solidFill>
                    <a:srgbClr val="000000"/>
                  </a:solidFill>
                  <a:latin typeface="Albert Sans Bold"/>
                  <a:ea typeface="Albert Sans Bold"/>
                  <a:cs typeface="Albert Sans Bold"/>
                  <a:sym typeface="Albert Sans Bold"/>
                </a:rPr>
                <a:t>  What’s driving the changes?</a:t>
              </a:r>
            </a:p>
            <a:p>
              <a:pPr algn="ctr">
                <a:lnSpc>
                  <a:spcPts val="3583"/>
                </a:lnSpc>
              </a:pPr>
              <a:endParaRPr lang="en-US" sz="2986" b="1">
                <a:solidFill>
                  <a:srgbClr val="000000"/>
                </a:solidFill>
                <a:latin typeface="Albert Sans Bold"/>
                <a:ea typeface="Albert Sans Bold"/>
                <a:cs typeface="Albert Sans Bold"/>
                <a:sym typeface="Albert Sans Bold"/>
              </a:endParaRPr>
            </a:p>
          </p:txBody>
        </p:sp>
      </p:grpSp>
      <p:grpSp>
        <p:nvGrpSpPr>
          <p:cNvPr id="11" name="Group 11"/>
          <p:cNvGrpSpPr/>
          <p:nvPr/>
        </p:nvGrpSpPr>
        <p:grpSpPr>
          <a:xfrm>
            <a:off x="736478" y="201507"/>
            <a:ext cx="8280644" cy="965073"/>
            <a:chOff x="0" y="0"/>
            <a:chExt cx="11040858" cy="1286764"/>
          </a:xfrm>
        </p:grpSpPr>
        <p:sp>
          <p:nvSpPr>
            <p:cNvPr id="12" name="Freeform 12"/>
            <p:cNvSpPr/>
            <p:nvPr/>
          </p:nvSpPr>
          <p:spPr>
            <a:xfrm>
              <a:off x="0" y="0"/>
              <a:ext cx="11040859" cy="1286764"/>
            </a:xfrm>
            <a:custGeom>
              <a:avLst/>
              <a:gdLst/>
              <a:ahLst/>
              <a:cxnLst/>
              <a:rect l="l" t="t" r="r" b="b"/>
              <a:pathLst>
                <a:path w="11040859" h="1286764">
                  <a:moveTo>
                    <a:pt x="0" y="0"/>
                  </a:moveTo>
                  <a:lnTo>
                    <a:pt x="11040859" y="0"/>
                  </a:lnTo>
                  <a:lnTo>
                    <a:pt x="11040859" y="1286764"/>
                  </a:lnTo>
                  <a:lnTo>
                    <a:pt x="0" y="1286764"/>
                  </a:lnTo>
                  <a:close/>
                </a:path>
              </a:pathLst>
            </a:custGeom>
            <a:solidFill>
              <a:srgbClr val="000000">
                <a:alpha val="0"/>
              </a:srgbClr>
            </a:solidFill>
          </p:spPr>
          <p:txBody>
            <a:bodyPr/>
            <a:lstStyle/>
            <a:p>
              <a:endParaRPr lang="en-PH"/>
            </a:p>
          </p:txBody>
        </p:sp>
        <p:sp>
          <p:nvSpPr>
            <p:cNvPr id="13" name="TextBox 13"/>
            <p:cNvSpPr txBox="1"/>
            <p:nvPr/>
          </p:nvSpPr>
          <p:spPr>
            <a:xfrm>
              <a:off x="0" y="-9525"/>
              <a:ext cx="11040858" cy="1296289"/>
            </a:xfrm>
            <a:prstGeom prst="rect">
              <a:avLst/>
            </a:prstGeom>
          </p:spPr>
          <p:txBody>
            <a:bodyPr lIns="0" tIns="0" rIns="0" bIns="0" rtlCol="0" anchor="ctr"/>
            <a:lstStyle/>
            <a:p>
              <a:pPr algn="ctr">
                <a:lnSpc>
                  <a:spcPts val="5640"/>
                </a:lnSpc>
              </a:pPr>
              <a:r>
                <a:rPr lang="en-US" sz="4700" b="1" dirty="0">
                  <a:solidFill>
                    <a:srgbClr val="0D314C"/>
                  </a:solidFill>
                  <a:latin typeface="Albert Sans Bold"/>
                  <a:ea typeface="Albert Sans Bold"/>
                  <a:cs typeface="Albert Sans Bold"/>
                  <a:sym typeface="Albert Sans Bold"/>
                </a:rPr>
                <a:t>Change</a:t>
              </a:r>
            </a:p>
          </p:txBody>
        </p:sp>
      </p:grpSp>
      <p:sp>
        <p:nvSpPr>
          <p:cNvPr id="14" name="Freeform 14"/>
          <p:cNvSpPr/>
          <p:nvPr/>
        </p:nvSpPr>
        <p:spPr>
          <a:xfrm>
            <a:off x="1574211" y="1743759"/>
            <a:ext cx="2033517" cy="2033517"/>
          </a:xfrm>
          <a:custGeom>
            <a:avLst/>
            <a:gdLst/>
            <a:ahLst/>
            <a:cxnLst/>
            <a:rect l="l" t="t" r="r" b="b"/>
            <a:pathLst>
              <a:path w="2033517" h="2033517">
                <a:moveTo>
                  <a:pt x="0" y="0"/>
                </a:moveTo>
                <a:lnTo>
                  <a:pt x="2033516" y="0"/>
                </a:lnTo>
                <a:lnTo>
                  <a:pt x="2033516" y="2033517"/>
                </a:lnTo>
                <a:lnTo>
                  <a:pt x="0" y="2033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5" name="Freeform 15"/>
          <p:cNvSpPr/>
          <p:nvPr/>
        </p:nvSpPr>
        <p:spPr>
          <a:xfrm>
            <a:off x="1574211" y="3984931"/>
            <a:ext cx="1268511" cy="1682934"/>
          </a:xfrm>
          <a:custGeom>
            <a:avLst/>
            <a:gdLst/>
            <a:ahLst/>
            <a:cxnLst/>
            <a:rect l="l" t="t" r="r" b="b"/>
            <a:pathLst>
              <a:path w="1268511" h="1682934">
                <a:moveTo>
                  <a:pt x="0" y="0"/>
                </a:moveTo>
                <a:lnTo>
                  <a:pt x="1268511" y="0"/>
                </a:lnTo>
                <a:lnTo>
                  <a:pt x="1268511" y="1682934"/>
                </a:lnTo>
                <a:lnTo>
                  <a:pt x="0" y="1682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6" name="Group 16"/>
          <p:cNvGrpSpPr/>
          <p:nvPr/>
        </p:nvGrpSpPr>
        <p:grpSpPr>
          <a:xfrm>
            <a:off x="0" y="6025464"/>
            <a:ext cx="9753600" cy="1289736"/>
            <a:chOff x="0" y="0"/>
            <a:chExt cx="3612444" cy="477680"/>
          </a:xfrm>
        </p:grpSpPr>
        <p:sp>
          <p:nvSpPr>
            <p:cNvPr id="17" name="Freeform 17"/>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8" name="TextBox 18"/>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2223089"/>
            <a:ext cx="4537302" cy="2533015"/>
            <a:chOff x="0" y="0"/>
            <a:chExt cx="6049736" cy="3377353"/>
          </a:xfrm>
        </p:grpSpPr>
        <p:sp>
          <p:nvSpPr>
            <p:cNvPr id="6" name="Freeform 6"/>
            <p:cNvSpPr/>
            <p:nvPr/>
          </p:nvSpPr>
          <p:spPr>
            <a:xfrm>
              <a:off x="0" y="0"/>
              <a:ext cx="6049737" cy="3377353"/>
            </a:xfrm>
            <a:custGeom>
              <a:avLst/>
              <a:gdLst/>
              <a:ahLst/>
              <a:cxnLst/>
              <a:rect l="l" t="t" r="r" b="b"/>
              <a:pathLst>
                <a:path w="6049737" h="3377353">
                  <a:moveTo>
                    <a:pt x="0" y="0"/>
                  </a:moveTo>
                  <a:lnTo>
                    <a:pt x="6049737" y="0"/>
                  </a:lnTo>
                  <a:lnTo>
                    <a:pt x="6049737" y="3377353"/>
                  </a:lnTo>
                  <a:lnTo>
                    <a:pt x="0" y="3377353"/>
                  </a:lnTo>
                  <a:close/>
                </a:path>
              </a:pathLst>
            </a:custGeom>
            <a:solidFill>
              <a:srgbClr val="000000">
                <a:alpha val="0"/>
              </a:srgbClr>
            </a:solidFill>
          </p:spPr>
          <p:txBody>
            <a:bodyPr/>
            <a:lstStyle/>
            <a:p>
              <a:endParaRPr lang="en-PH"/>
            </a:p>
          </p:txBody>
        </p:sp>
        <p:sp>
          <p:nvSpPr>
            <p:cNvPr id="7" name="TextBox 7"/>
            <p:cNvSpPr txBox="1"/>
            <p:nvPr/>
          </p:nvSpPr>
          <p:spPr>
            <a:xfrm>
              <a:off x="0" y="9525"/>
              <a:ext cx="6049736" cy="3367828"/>
            </a:xfrm>
            <a:prstGeom prst="rect">
              <a:avLst/>
            </a:prstGeom>
          </p:spPr>
          <p:txBody>
            <a:bodyPr lIns="63500" tIns="63500" rIns="63500" bIns="63500" rtlCol="0" anchor="b"/>
            <a:lstStyle/>
            <a:p>
              <a:pPr marL="590124" lvl="1" indent="-295062" algn="l">
                <a:lnSpc>
                  <a:spcPts val="3033"/>
                </a:lnSpc>
                <a:buFont typeface="Arial"/>
                <a:buChar char="•"/>
              </a:pPr>
              <a:r>
                <a:rPr lang="en-US" sz="2733">
                  <a:solidFill>
                    <a:srgbClr val="000000"/>
                  </a:solidFill>
                  <a:latin typeface="Albert Sans"/>
                  <a:ea typeface="Albert Sans"/>
                  <a:cs typeface="Albert Sans"/>
                  <a:sym typeface="Albert Sans"/>
                </a:rPr>
                <a:t>What  is a recent change you have faced. </a:t>
              </a:r>
            </a:p>
            <a:p>
              <a:pPr marL="590124" lvl="1" indent="-295062" algn="l">
                <a:lnSpc>
                  <a:spcPts val="4181"/>
                </a:lnSpc>
                <a:buFont typeface="Arial"/>
                <a:buChar char="•"/>
              </a:pPr>
              <a:r>
                <a:rPr lang="en-US" sz="2733">
                  <a:solidFill>
                    <a:srgbClr val="000000"/>
                  </a:solidFill>
                  <a:latin typeface="Albert Sans"/>
                  <a:ea typeface="Albert Sans"/>
                  <a:cs typeface="Albert Sans"/>
                  <a:sym typeface="Albert Sans"/>
                </a:rPr>
                <a:t>How did you respond?  </a:t>
              </a:r>
            </a:p>
            <a:p>
              <a:pPr marL="590124" lvl="1" indent="-295062" algn="l">
                <a:lnSpc>
                  <a:spcPts val="4181"/>
                </a:lnSpc>
                <a:buFont typeface="Arial"/>
                <a:buChar char="•"/>
              </a:pPr>
              <a:r>
                <a:rPr lang="en-US" sz="2733">
                  <a:solidFill>
                    <a:srgbClr val="000000"/>
                  </a:solidFill>
                  <a:latin typeface="Albert Sans"/>
                  <a:ea typeface="Albert Sans"/>
                  <a:cs typeface="Albert Sans"/>
                  <a:sym typeface="Albert Sans"/>
                </a:rPr>
                <a:t>How long did it take you to change?</a:t>
              </a:r>
            </a:p>
          </p:txBody>
        </p:sp>
      </p:grpSp>
      <p:grpSp>
        <p:nvGrpSpPr>
          <p:cNvPr id="8" name="Group 8"/>
          <p:cNvGrpSpPr/>
          <p:nvPr/>
        </p:nvGrpSpPr>
        <p:grpSpPr>
          <a:xfrm>
            <a:off x="736478" y="201507"/>
            <a:ext cx="8280644" cy="965073"/>
            <a:chOff x="0" y="0"/>
            <a:chExt cx="11040858" cy="1286764"/>
          </a:xfrm>
        </p:grpSpPr>
        <p:sp>
          <p:nvSpPr>
            <p:cNvPr id="9" name="Freeform 9"/>
            <p:cNvSpPr/>
            <p:nvPr/>
          </p:nvSpPr>
          <p:spPr>
            <a:xfrm>
              <a:off x="0" y="0"/>
              <a:ext cx="11040859" cy="1286764"/>
            </a:xfrm>
            <a:custGeom>
              <a:avLst/>
              <a:gdLst/>
              <a:ahLst/>
              <a:cxnLst/>
              <a:rect l="l" t="t" r="r" b="b"/>
              <a:pathLst>
                <a:path w="11040859" h="1286764">
                  <a:moveTo>
                    <a:pt x="0" y="0"/>
                  </a:moveTo>
                  <a:lnTo>
                    <a:pt x="11040859" y="0"/>
                  </a:lnTo>
                  <a:lnTo>
                    <a:pt x="11040859" y="1286764"/>
                  </a:lnTo>
                  <a:lnTo>
                    <a:pt x="0" y="1286764"/>
                  </a:lnTo>
                  <a:close/>
                </a:path>
              </a:pathLst>
            </a:custGeom>
            <a:solidFill>
              <a:srgbClr val="000000">
                <a:alpha val="0"/>
              </a:srgbClr>
            </a:solidFill>
          </p:spPr>
          <p:txBody>
            <a:bodyPr/>
            <a:lstStyle/>
            <a:p>
              <a:endParaRPr lang="en-PH"/>
            </a:p>
          </p:txBody>
        </p:sp>
        <p:sp>
          <p:nvSpPr>
            <p:cNvPr id="10" name="TextBox 10"/>
            <p:cNvSpPr txBox="1"/>
            <p:nvPr/>
          </p:nvSpPr>
          <p:spPr>
            <a:xfrm>
              <a:off x="0" y="-9525"/>
              <a:ext cx="11040858" cy="1296289"/>
            </a:xfrm>
            <a:prstGeom prst="rect">
              <a:avLst/>
            </a:prstGeom>
          </p:spPr>
          <p:txBody>
            <a:bodyPr lIns="0" tIns="0" rIns="0" bIns="0" rtlCol="0" anchor="ctr"/>
            <a:lstStyle/>
            <a:p>
              <a:pPr algn="ctr">
                <a:lnSpc>
                  <a:spcPts val="5640"/>
                </a:lnSpc>
              </a:pPr>
              <a:r>
                <a:rPr lang="en-US" sz="4700" b="1">
                  <a:solidFill>
                    <a:srgbClr val="0D314C"/>
                  </a:solidFill>
                  <a:latin typeface="Albert Sans Bold"/>
                  <a:ea typeface="Albert Sans Bold"/>
                  <a:cs typeface="Albert Sans Bold"/>
                  <a:sym typeface="Albert Sans Bold"/>
                </a:rPr>
                <a:t>Current Change</a:t>
              </a:r>
            </a:p>
          </p:txBody>
        </p:sp>
      </p:grpSp>
      <p:sp>
        <p:nvSpPr>
          <p:cNvPr id="11" name="Freeform 11"/>
          <p:cNvSpPr/>
          <p:nvPr/>
        </p:nvSpPr>
        <p:spPr>
          <a:xfrm>
            <a:off x="5427149" y="1946157"/>
            <a:ext cx="3471119" cy="3528457"/>
          </a:xfrm>
          <a:custGeom>
            <a:avLst/>
            <a:gdLst/>
            <a:ahLst/>
            <a:cxnLst/>
            <a:rect l="l" t="t" r="r" b="b"/>
            <a:pathLst>
              <a:path w="3471119" h="3528457">
                <a:moveTo>
                  <a:pt x="0" y="0"/>
                </a:moveTo>
                <a:lnTo>
                  <a:pt x="3471119" y="0"/>
                </a:lnTo>
                <a:lnTo>
                  <a:pt x="3471119" y="3528457"/>
                </a:lnTo>
                <a:lnTo>
                  <a:pt x="0" y="3528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29827" y="237358"/>
            <a:ext cx="8293947" cy="2394532"/>
            <a:chOff x="0" y="0"/>
            <a:chExt cx="11058596" cy="3192710"/>
          </a:xfrm>
        </p:grpSpPr>
        <p:sp>
          <p:nvSpPr>
            <p:cNvPr id="6" name="Freeform 6"/>
            <p:cNvSpPr/>
            <p:nvPr/>
          </p:nvSpPr>
          <p:spPr>
            <a:xfrm>
              <a:off x="0" y="0"/>
              <a:ext cx="11058596" cy="3192710"/>
            </a:xfrm>
            <a:custGeom>
              <a:avLst/>
              <a:gdLst/>
              <a:ahLst/>
              <a:cxnLst/>
              <a:rect l="l" t="t" r="r" b="b"/>
              <a:pathLst>
                <a:path w="11058596" h="3192710">
                  <a:moveTo>
                    <a:pt x="0" y="0"/>
                  </a:moveTo>
                  <a:lnTo>
                    <a:pt x="11058596" y="0"/>
                  </a:lnTo>
                  <a:lnTo>
                    <a:pt x="11058596" y="3192710"/>
                  </a:lnTo>
                  <a:lnTo>
                    <a:pt x="0" y="3192710"/>
                  </a:lnTo>
                  <a:close/>
                </a:path>
              </a:pathLst>
            </a:custGeom>
            <a:solidFill>
              <a:srgbClr val="000000">
                <a:alpha val="0"/>
              </a:srgbClr>
            </a:solidFill>
          </p:spPr>
          <p:txBody>
            <a:bodyPr/>
            <a:lstStyle/>
            <a:p>
              <a:endParaRPr lang="en-PH"/>
            </a:p>
          </p:txBody>
        </p:sp>
        <p:sp>
          <p:nvSpPr>
            <p:cNvPr id="7" name="TextBox 7"/>
            <p:cNvSpPr txBox="1"/>
            <p:nvPr/>
          </p:nvSpPr>
          <p:spPr>
            <a:xfrm>
              <a:off x="0" y="-9525"/>
              <a:ext cx="11058596" cy="3202235"/>
            </a:xfrm>
            <a:prstGeom prst="rect">
              <a:avLst/>
            </a:prstGeom>
          </p:spPr>
          <p:txBody>
            <a:bodyPr lIns="0" tIns="0" rIns="0" bIns="0" rtlCol="0" anchor="t"/>
            <a:lstStyle/>
            <a:p>
              <a:pPr algn="ctr">
                <a:lnSpc>
                  <a:spcPts val="5655"/>
                </a:lnSpc>
              </a:pPr>
              <a:r>
                <a:rPr lang="en-US" sz="4713" b="1">
                  <a:solidFill>
                    <a:srgbClr val="0D314C"/>
                  </a:solidFill>
                  <a:latin typeface="Albert Sans Bold"/>
                  <a:ea typeface="Albert Sans Bold"/>
                  <a:cs typeface="Albert Sans Bold"/>
                  <a:sym typeface="Albert Sans Bold"/>
                </a:rPr>
                <a:t>Two Dimensions of Change</a:t>
              </a:r>
            </a:p>
            <a:p>
              <a:pPr algn="ctr">
                <a:lnSpc>
                  <a:spcPts val="5655"/>
                </a:lnSpc>
              </a:pPr>
              <a:endParaRPr lang="en-US" sz="4713" b="1">
                <a:solidFill>
                  <a:srgbClr val="0D314C"/>
                </a:solidFill>
                <a:latin typeface="Albert Sans Bold"/>
                <a:ea typeface="Albert Sans Bold"/>
                <a:cs typeface="Albert Sans Bold"/>
                <a:sym typeface="Albert Sans Bold"/>
              </a:endParaRPr>
            </a:p>
            <a:p>
              <a:pPr algn="ctr">
                <a:lnSpc>
                  <a:spcPts val="5655"/>
                </a:lnSpc>
              </a:pPr>
              <a:endParaRPr lang="en-US" sz="4713" b="1">
                <a:solidFill>
                  <a:srgbClr val="0D314C"/>
                </a:solidFill>
                <a:latin typeface="Albert Sans Bold"/>
                <a:ea typeface="Albert Sans Bold"/>
                <a:cs typeface="Albert Sans Bold"/>
                <a:sym typeface="Albert Sans Bold"/>
              </a:endParaRPr>
            </a:p>
          </p:txBody>
        </p:sp>
      </p:grpSp>
      <p:grpSp>
        <p:nvGrpSpPr>
          <p:cNvPr id="8" name="Group 8"/>
          <p:cNvGrpSpPr/>
          <p:nvPr/>
        </p:nvGrpSpPr>
        <p:grpSpPr>
          <a:xfrm>
            <a:off x="368497" y="2112589"/>
            <a:ext cx="9275053" cy="3406985"/>
            <a:chOff x="0" y="0"/>
            <a:chExt cx="12366736" cy="4542646"/>
          </a:xfrm>
        </p:grpSpPr>
        <p:grpSp>
          <p:nvGrpSpPr>
            <p:cNvPr id="9" name="Group 9"/>
            <p:cNvGrpSpPr/>
            <p:nvPr/>
          </p:nvGrpSpPr>
          <p:grpSpPr>
            <a:xfrm>
              <a:off x="0" y="1312487"/>
              <a:ext cx="3971233" cy="3230159"/>
              <a:chOff x="0" y="-9525"/>
              <a:chExt cx="3971233" cy="3230159"/>
            </a:xfrm>
          </p:grpSpPr>
          <p:sp>
            <p:nvSpPr>
              <p:cNvPr id="10" name="Freeform 10"/>
              <p:cNvSpPr/>
              <p:nvPr/>
            </p:nvSpPr>
            <p:spPr>
              <a:xfrm>
                <a:off x="0" y="0"/>
                <a:ext cx="3836596" cy="3220634"/>
              </a:xfrm>
              <a:custGeom>
                <a:avLst/>
                <a:gdLst/>
                <a:ahLst/>
                <a:cxnLst/>
                <a:rect l="l" t="t" r="r" b="b"/>
                <a:pathLst>
                  <a:path w="3836596" h="3220634">
                    <a:moveTo>
                      <a:pt x="0" y="0"/>
                    </a:moveTo>
                    <a:lnTo>
                      <a:pt x="3836596" y="0"/>
                    </a:lnTo>
                    <a:lnTo>
                      <a:pt x="3836596" y="3220634"/>
                    </a:lnTo>
                    <a:lnTo>
                      <a:pt x="0" y="3220634"/>
                    </a:lnTo>
                    <a:close/>
                  </a:path>
                </a:pathLst>
              </a:custGeom>
              <a:solidFill>
                <a:srgbClr val="000000">
                  <a:alpha val="0"/>
                </a:srgbClr>
              </a:solidFill>
            </p:spPr>
            <p:txBody>
              <a:bodyPr/>
              <a:lstStyle/>
              <a:p>
                <a:endParaRPr lang="en-PH"/>
              </a:p>
            </p:txBody>
          </p:sp>
          <p:sp>
            <p:nvSpPr>
              <p:cNvPr id="11" name="TextBox 11"/>
              <p:cNvSpPr txBox="1"/>
              <p:nvPr/>
            </p:nvSpPr>
            <p:spPr>
              <a:xfrm>
                <a:off x="134636" y="-9525"/>
                <a:ext cx="3836597" cy="3230159"/>
              </a:xfrm>
              <a:prstGeom prst="rect">
                <a:avLst/>
              </a:prstGeom>
            </p:spPr>
            <p:txBody>
              <a:bodyPr lIns="0" tIns="0" rIns="0" bIns="0" rtlCol="0" anchor="t"/>
              <a:lstStyle/>
              <a:p>
                <a:pPr algn="ctr">
                  <a:lnSpc>
                    <a:spcPts val="5655"/>
                  </a:lnSpc>
                </a:pPr>
                <a:r>
                  <a:rPr lang="en-US" sz="4713" b="1">
                    <a:solidFill>
                      <a:srgbClr val="0D314C"/>
                    </a:solidFill>
                    <a:latin typeface="Albert Sans Bold"/>
                    <a:ea typeface="Albert Sans Bold"/>
                    <a:cs typeface="Albert Sans Bold"/>
                    <a:sym typeface="Albert Sans Bold"/>
                  </a:rPr>
                  <a:t>Structural</a:t>
                </a:r>
              </a:p>
              <a:p>
                <a:pPr algn="ctr">
                  <a:lnSpc>
                    <a:spcPts val="5655"/>
                  </a:lnSpc>
                </a:pPr>
                <a:endParaRPr lang="en-US" sz="4713" b="1">
                  <a:solidFill>
                    <a:srgbClr val="0D314C"/>
                  </a:solidFill>
                  <a:latin typeface="Albert Sans Bold"/>
                  <a:ea typeface="Albert Sans Bold"/>
                  <a:cs typeface="Albert Sans Bold"/>
                  <a:sym typeface="Albert Sans Bold"/>
                </a:endParaRPr>
              </a:p>
              <a:p>
                <a:pPr algn="ctr">
                  <a:lnSpc>
                    <a:spcPts val="5655"/>
                  </a:lnSpc>
                </a:pPr>
                <a:endParaRPr lang="en-US" sz="4713" b="1">
                  <a:solidFill>
                    <a:srgbClr val="0D314C"/>
                  </a:solidFill>
                  <a:latin typeface="Albert Sans Bold"/>
                  <a:ea typeface="Albert Sans Bold"/>
                  <a:cs typeface="Albert Sans Bold"/>
                  <a:sym typeface="Albert Sans Bold"/>
                </a:endParaRPr>
              </a:p>
            </p:txBody>
          </p:sp>
        </p:grpSp>
        <p:grpSp>
          <p:nvGrpSpPr>
            <p:cNvPr id="12" name="Group 12"/>
            <p:cNvGrpSpPr/>
            <p:nvPr/>
          </p:nvGrpSpPr>
          <p:grpSpPr>
            <a:xfrm>
              <a:off x="6633198" y="1370548"/>
              <a:ext cx="5733538" cy="2384479"/>
              <a:chOff x="-254312" y="-84323"/>
              <a:chExt cx="5733538" cy="2384479"/>
            </a:xfrm>
          </p:grpSpPr>
          <p:sp>
            <p:nvSpPr>
              <p:cNvPr id="13" name="Freeform 13"/>
              <p:cNvSpPr/>
              <p:nvPr/>
            </p:nvSpPr>
            <p:spPr>
              <a:xfrm>
                <a:off x="0" y="0"/>
                <a:ext cx="5479226" cy="2300156"/>
              </a:xfrm>
              <a:custGeom>
                <a:avLst/>
                <a:gdLst/>
                <a:ahLst/>
                <a:cxnLst/>
                <a:rect l="l" t="t" r="r" b="b"/>
                <a:pathLst>
                  <a:path w="5134630" h="2300156">
                    <a:moveTo>
                      <a:pt x="0" y="0"/>
                    </a:moveTo>
                    <a:lnTo>
                      <a:pt x="5134630" y="0"/>
                    </a:lnTo>
                    <a:lnTo>
                      <a:pt x="5134630" y="2300156"/>
                    </a:lnTo>
                    <a:lnTo>
                      <a:pt x="0" y="2300156"/>
                    </a:lnTo>
                    <a:close/>
                  </a:path>
                </a:pathLst>
              </a:custGeom>
              <a:solidFill>
                <a:srgbClr val="000000">
                  <a:alpha val="0"/>
                </a:srgbClr>
              </a:solidFill>
            </p:spPr>
            <p:txBody>
              <a:bodyPr/>
              <a:lstStyle/>
              <a:p>
                <a:endParaRPr lang="en-PH"/>
              </a:p>
            </p:txBody>
          </p:sp>
          <p:sp>
            <p:nvSpPr>
              <p:cNvPr id="14" name="TextBox 14"/>
              <p:cNvSpPr txBox="1"/>
              <p:nvPr/>
            </p:nvSpPr>
            <p:spPr>
              <a:xfrm>
                <a:off x="-254312" y="-84323"/>
                <a:ext cx="5134630" cy="2309681"/>
              </a:xfrm>
              <a:prstGeom prst="rect">
                <a:avLst/>
              </a:prstGeom>
            </p:spPr>
            <p:txBody>
              <a:bodyPr lIns="0" tIns="0" rIns="0" bIns="0" rtlCol="0" anchor="t"/>
              <a:lstStyle/>
              <a:p>
                <a:pPr algn="ctr">
                  <a:lnSpc>
                    <a:spcPts val="5640"/>
                  </a:lnSpc>
                </a:pPr>
                <a:r>
                  <a:rPr lang="en-US" sz="4400" b="1" dirty="0">
                    <a:solidFill>
                      <a:srgbClr val="0D314C"/>
                    </a:solidFill>
                    <a:latin typeface="Albert Sans Bold"/>
                    <a:ea typeface="Albert Sans Bold"/>
                    <a:cs typeface="Albert Sans Bold"/>
                    <a:sym typeface="Albert Sans Bold"/>
                  </a:rPr>
                  <a:t>Psychological</a:t>
                </a:r>
              </a:p>
            </p:txBody>
          </p:sp>
        </p:grpSp>
        <p:sp>
          <p:nvSpPr>
            <p:cNvPr id="15" name="Freeform 15"/>
            <p:cNvSpPr/>
            <p:nvPr/>
          </p:nvSpPr>
          <p:spPr>
            <a:xfrm>
              <a:off x="4443745" y="0"/>
              <a:ext cx="2033626" cy="3901440"/>
            </a:xfrm>
            <a:custGeom>
              <a:avLst/>
              <a:gdLst/>
              <a:ahLst/>
              <a:cxnLst/>
              <a:rect l="l" t="t" r="r" b="b"/>
              <a:pathLst>
                <a:path w="2033626" h="3901440">
                  <a:moveTo>
                    <a:pt x="0" y="0"/>
                  </a:moveTo>
                  <a:lnTo>
                    <a:pt x="2033626" y="0"/>
                  </a:lnTo>
                  <a:lnTo>
                    <a:pt x="2033626" y="3901440"/>
                  </a:lnTo>
                  <a:lnTo>
                    <a:pt x="0" y="390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grpSp>
        <p:nvGrpSpPr>
          <p:cNvPr id="16" name="Group 16"/>
          <p:cNvGrpSpPr/>
          <p:nvPr/>
        </p:nvGrpSpPr>
        <p:grpSpPr>
          <a:xfrm>
            <a:off x="0" y="6025464"/>
            <a:ext cx="9753600" cy="1289736"/>
            <a:chOff x="0" y="0"/>
            <a:chExt cx="3612444" cy="477680"/>
          </a:xfrm>
        </p:grpSpPr>
        <p:sp>
          <p:nvSpPr>
            <p:cNvPr id="17" name="Freeform 17"/>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8" name="TextBox 18"/>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22" name="TextBox 7">
            <a:extLst>
              <a:ext uri="{FF2B5EF4-FFF2-40B4-BE49-F238E27FC236}">
                <a16:creationId xmlns:a16="http://schemas.microsoft.com/office/drawing/2014/main" id="{1EA57B70-B19B-5D78-CE54-91603056FA1B}"/>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5  Change Style Report</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29827" y="1645463"/>
            <a:ext cx="7850750" cy="4024274"/>
            <a:chOff x="0" y="0"/>
            <a:chExt cx="10467667" cy="5365698"/>
          </a:xfrm>
        </p:grpSpPr>
        <p:sp>
          <p:nvSpPr>
            <p:cNvPr id="6" name="Freeform 6"/>
            <p:cNvSpPr/>
            <p:nvPr/>
          </p:nvSpPr>
          <p:spPr>
            <a:xfrm>
              <a:off x="0" y="0"/>
              <a:ext cx="10467667" cy="5365698"/>
            </a:xfrm>
            <a:custGeom>
              <a:avLst/>
              <a:gdLst/>
              <a:ahLst/>
              <a:cxnLst/>
              <a:rect l="l" t="t" r="r" b="b"/>
              <a:pathLst>
                <a:path w="10467667" h="5365698">
                  <a:moveTo>
                    <a:pt x="0" y="0"/>
                  </a:moveTo>
                  <a:lnTo>
                    <a:pt x="10467667" y="0"/>
                  </a:lnTo>
                  <a:lnTo>
                    <a:pt x="10467667" y="5365698"/>
                  </a:lnTo>
                  <a:lnTo>
                    <a:pt x="0" y="5365698"/>
                  </a:lnTo>
                  <a:close/>
                </a:path>
              </a:pathLst>
            </a:custGeom>
            <a:solidFill>
              <a:srgbClr val="000000">
                <a:alpha val="0"/>
              </a:srgbClr>
            </a:solidFill>
          </p:spPr>
          <p:txBody>
            <a:bodyPr/>
            <a:lstStyle/>
            <a:p>
              <a:endParaRPr lang="en-PH"/>
            </a:p>
          </p:txBody>
        </p:sp>
        <p:sp>
          <p:nvSpPr>
            <p:cNvPr id="7" name="TextBox 7"/>
            <p:cNvSpPr txBox="1"/>
            <p:nvPr/>
          </p:nvSpPr>
          <p:spPr>
            <a:xfrm>
              <a:off x="0" y="28575"/>
              <a:ext cx="10467667" cy="5337123"/>
            </a:xfrm>
            <a:prstGeom prst="rect">
              <a:avLst/>
            </a:prstGeom>
          </p:spPr>
          <p:txBody>
            <a:bodyPr lIns="0" tIns="0" rIns="0" bIns="0" rtlCol="0" anchor="t"/>
            <a:lstStyle/>
            <a:p>
              <a:pPr algn="l">
                <a:lnSpc>
                  <a:spcPts val="3844"/>
                </a:lnSpc>
              </a:pPr>
              <a:r>
                <a:rPr lang="en-US" sz="3559">
                  <a:solidFill>
                    <a:srgbClr val="0D314C"/>
                  </a:solidFill>
                  <a:latin typeface="Albert Sans"/>
                  <a:ea typeface="Albert Sans"/>
                  <a:cs typeface="Albert Sans"/>
                  <a:sym typeface="Albert Sans"/>
                </a:rPr>
                <a:t>  </a:t>
              </a:r>
              <a:r>
                <a:rPr lang="en-US" sz="3559" b="1">
                  <a:solidFill>
                    <a:srgbClr val="0D314C"/>
                  </a:solidFill>
                  <a:latin typeface="Albert Sans Bold"/>
                  <a:ea typeface="Albert Sans Bold"/>
                  <a:cs typeface="Albert Sans Bold"/>
                  <a:sym typeface="Albert Sans Bold"/>
                </a:rPr>
                <a:t>Structural Event</a:t>
              </a:r>
            </a:p>
            <a:p>
              <a:pPr algn="l">
                <a:lnSpc>
                  <a:spcPts val="3844"/>
                </a:lnSpc>
              </a:pPr>
              <a:endParaRPr lang="en-US" sz="3559" b="1">
                <a:solidFill>
                  <a:srgbClr val="0D314C"/>
                </a:solidFill>
                <a:latin typeface="Albert Sans Bold"/>
                <a:ea typeface="Albert Sans Bold"/>
                <a:cs typeface="Albert Sans Bold"/>
                <a:sym typeface="Albert Sans Bold"/>
              </a:endParaRP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New job</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New boss</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Reengineering</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New Technology</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Merger/Acquisition</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New systems</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Revised job</a:t>
              </a:r>
            </a:p>
            <a:p>
              <a:pPr marL="274546" lvl="1" indent="-137273" algn="l">
                <a:lnSpc>
                  <a:spcPts val="2304"/>
                </a:lnSpc>
                <a:buFont typeface="Arial"/>
                <a:buChar char="•"/>
              </a:pPr>
              <a:r>
                <a:rPr lang="en-US" sz="2133" b="1">
                  <a:solidFill>
                    <a:srgbClr val="0D314C"/>
                  </a:solidFill>
                  <a:latin typeface="Albert Sans Bold"/>
                  <a:ea typeface="Albert Sans Bold"/>
                  <a:cs typeface="Albert Sans Bold"/>
                  <a:sym typeface="Albert Sans Bold"/>
                </a:rPr>
                <a:t>Personal</a:t>
              </a:r>
              <a:r>
                <a:rPr lang="en-US" sz="2133">
                  <a:solidFill>
                    <a:srgbClr val="0D314C"/>
                  </a:solidFill>
                  <a:latin typeface="Albert Sans"/>
                  <a:ea typeface="Albert Sans"/>
                  <a:cs typeface="Albert Sans"/>
                  <a:sym typeface="Albert Sans"/>
                </a:rPr>
                <a:t> </a:t>
              </a:r>
            </a:p>
            <a:p>
              <a:pPr marL="274546" lvl="1" indent="-137273" algn="l">
                <a:lnSpc>
                  <a:spcPts val="2304"/>
                </a:lnSpc>
              </a:pPr>
              <a:endParaRPr lang="en-US" sz="2133">
                <a:solidFill>
                  <a:srgbClr val="0D314C"/>
                </a:solidFill>
                <a:latin typeface="Albert Sans"/>
                <a:ea typeface="Albert Sans"/>
                <a:cs typeface="Albert Sans"/>
                <a:sym typeface="Albert Sans"/>
              </a:endParaRPr>
            </a:p>
            <a:p>
              <a:pPr marL="274546" lvl="1" indent="-137273" algn="l">
                <a:lnSpc>
                  <a:spcPts val="2304"/>
                </a:lnSpc>
              </a:pPr>
              <a:endParaRPr lang="en-US" sz="2133">
                <a:solidFill>
                  <a:srgbClr val="0D314C"/>
                </a:solidFill>
                <a:latin typeface="Albert Sans"/>
                <a:ea typeface="Albert Sans"/>
                <a:cs typeface="Albert Sans"/>
                <a:sym typeface="Albert Sans"/>
              </a:endParaRPr>
            </a:p>
          </p:txBody>
        </p:sp>
      </p:grpSp>
      <p:grpSp>
        <p:nvGrpSpPr>
          <p:cNvPr id="8" name="Group 8"/>
          <p:cNvGrpSpPr/>
          <p:nvPr/>
        </p:nvGrpSpPr>
        <p:grpSpPr>
          <a:xfrm>
            <a:off x="729827" y="237358"/>
            <a:ext cx="8293947" cy="2394532"/>
            <a:chOff x="0" y="0"/>
            <a:chExt cx="11058596" cy="3192710"/>
          </a:xfrm>
        </p:grpSpPr>
        <p:sp>
          <p:nvSpPr>
            <p:cNvPr id="9" name="Freeform 9"/>
            <p:cNvSpPr/>
            <p:nvPr/>
          </p:nvSpPr>
          <p:spPr>
            <a:xfrm>
              <a:off x="0" y="0"/>
              <a:ext cx="11058596" cy="3192710"/>
            </a:xfrm>
            <a:custGeom>
              <a:avLst/>
              <a:gdLst/>
              <a:ahLst/>
              <a:cxnLst/>
              <a:rect l="l" t="t" r="r" b="b"/>
              <a:pathLst>
                <a:path w="11058596" h="3192710">
                  <a:moveTo>
                    <a:pt x="0" y="0"/>
                  </a:moveTo>
                  <a:lnTo>
                    <a:pt x="11058596" y="0"/>
                  </a:lnTo>
                  <a:lnTo>
                    <a:pt x="11058596" y="3192710"/>
                  </a:lnTo>
                  <a:lnTo>
                    <a:pt x="0" y="3192710"/>
                  </a:lnTo>
                  <a:close/>
                </a:path>
              </a:pathLst>
            </a:custGeom>
            <a:solidFill>
              <a:srgbClr val="000000">
                <a:alpha val="0"/>
              </a:srgbClr>
            </a:solidFill>
          </p:spPr>
          <p:txBody>
            <a:bodyPr/>
            <a:lstStyle/>
            <a:p>
              <a:endParaRPr lang="en-PH"/>
            </a:p>
          </p:txBody>
        </p:sp>
        <p:sp>
          <p:nvSpPr>
            <p:cNvPr id="10" name="TextBox 10"/>
            <p:cNvSpPr txBox="1"/>
            <p:nvPr/>
          </p:nvSpPr>
          <p:spPr>
            <a:xfrm>
              <a:off x="0" y="-9525"/>
              <a:ext cx="11058596" cy="3202235"/>
            </a:xfrm>
            <a:prstGeom prst="rect">
              <a:avLst/>
            </a:prstGeom>
          </p:spPr>
          <p:txBody>
            <a:bodyPr lIns="0" tIns="0" rIns="0" bIns="0" rtlCol="0" anchor="t"/>
            <a:lstStyle/>
            <a:p>
              <a:pPr algn="ctr">
                <a:lnSpc>
                  <a:spcPts val="5655"/>
                </a:lnSpc>
              </a:pPr>
              <a:r>
                <a:rPr lang="en-US" sz="4713" b="1">
                  <a:solidFill>
                    <a:srgbClr val="0D314C"/>
                  </a:solidFill>
                  <a:latin typeface="Albert Sans Bold"/>
                  <a:ea typeface="Albert Sans Bold"/>
                  <a:cs typeface="Albert Sans Bold"/>
                  <a:sym typeface="Albert Sans Bold"/>
                </a:rPr>
                <a:t>Two Dimensions of Change</a:t>
              </a:r>
            </a:p>
            <a:p>
              <a:pPr algn="ctr">
                <a:lnSpc>
                  <a:spcPts val="5655"/>
                </a:lnSpc>
              </a:pPr>
              <a:endParaRPr lang="en-US" sz="4713" b="1">
                <a:solidFill>
                  <a:srgbClr val="0D314C"/>
                </a:solidFill>
                <a:latin typeface="Albert Sans Bold"/>
                <a:ea typeface="Albert Sans Bold"/>
                <a:cs typeface="Albert Sans Bold"/>
                <a:sym typeface="Albert Sans Bold"/>
              </a:endParaRPr>
            </a:p>
            <a:p>
              <a:pPr algn="ctr">
                <a:lnSpc>
                  <a:spcPts val="5655"/>
                </a:lnSpc>
              </a:pPr>
              <a:endParaRPr lang="en-US" sz="4713" b="1">
                <a:solidFill>
                  <a:srgbClr val="0D314C"/>
                </a:solidFill>
                <a:latin typeface="Albert Sans Bold"/>
                <a:ea typeface="Albert Sans Bold"/>
                <a:cs typeface="Albert Sans Bold"/>
                <a:sym typeface="Albert Sans Bold"/>
              </a:endParaRPr>
            </a:p>
          </p:txBody>
        </p:sp>
      </p:grpSp>
      <p:sp>
        <p:nvSpPr>
          <p:cNvPr id="11" name="Freeform 11"/>
          <p:cNvSpPr/>
          <p:nvPr/>
        </p:nvSpPr>
        <p:spPr>
          <a:xfrm>
            <a:off x="4226560" y="2910332"/>
            <a:ext cx="5283200" cy="3130296"/>
          </a:xfrm>
          <a:custGeom>
            <a:avLst/>
            <a:gdLst/>
            <a:ahLst/>
            <a:cxnLst/>
            <a:rect l="l" t="t" r="r" b="b"/>
            <a:pathLst>
              <a:path w="5283200" h="3130296">
                <a:moveTo>
                  <a:pt x="0" y="0"/>
                </a:moveTo>
                <a:lnTo>
                  <a:pt x="5283200" y="0"/>
                </a:lnTo>
                <a:lnTo>
                  <a:pt x="5283200" y="3130296"/>
                </a:lnTo>
                <a:lnTo>
                  <a:pt x="0" y="3130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29827" y="1719596"/>
            <a:ext cx="3684693" cy="4171950"/>
            <a:chOff x="0" y="0"/>
            <a:chExt cx="4912924" cy="5562600"/>
          </a:xfrm>
        </p:grpSpPr>
        <p:sp>
          <p:nvSpPr>
            <p:cNvPr id="6" name="Freeform 6"/>
            <p:cNvSpPr/>
            <p:nvPr/>
          </p:nvSpPr>
          <p:spPr>
            <a:xfrm>
              <a:off x="0" y="0"/>
              <a:ext cx="4912925" cy="5562600"/>
            </a:xfrm>
            <a:custGeom>
              <a:avLst/>
              <a:gdLst/>
              <a:ahLst/>
              <a:cxnLst/>
              <a:rect l="l" t="t" r="r" b="b"/>
              <a:pathLst>
                <a:path w="4912925" h="5562600">
                  <a:moveTo>
                    <a:pt x="0" y="0"/>
                  </a:moveTo>
                  <a:lnTo>
                    <a:pt x="4912925" y="0"/>
                  </a:lnTo>
                  <a:lnTo>
                    <a:pt x="4912925" y="5562600"/>
                  </a:lnTo>
                  <a:lnTo>
                    <a:pt x="0" y="5562600"/>
                  </a:lnTo>
                  <a:close/>
                </a:path>
              </a:pathLst>
            </a:custGeom>
            <a:solidFill>
              <a:srgbClr val="000000">
                <a:alpha val="0"/>
              </a:srgbClr>
            </a:solidFill>
          </p:spPr>
          <p:txBody>
            <a:bodyPr/>
            <a:lstStyle/>
            <a:p>
              <a:endParaRPr lang="en-PH"/>
            </a:p>
          </p:txBody>
        </p:sp>
        <p:sp>
          <p:nvSpPr>
            <p:cNvPr id="7" name="TextBox 7"/>
            <p:cNvSpPr txBox="1"/>
            <p:nvPr/>
          </p:nvSpPr>
          <p:spPr>
            <a:xfrm>
              <a:off x="0" y="28575"/>
              <a:ext cx="4912924" cy="5534025"/>
            </a:xfrm>
            <a:prstGeom prst="rect">
              <a:avLst/>
            </a:prstGeom>
          </p:spPr>
          <p:txBody>
            <a:bodyPr lIns="0" tIns="0" rIns="0" bIns="0" rtlCol="0" anchor="t"/>
            <a:lstStyle/>
            <a:p>
              <a:pPr algn="l">
                <a:lnSpc>
                  <a:spcPts val="2699"/>
                </a:lnSpc>
              </a:pPr>
              <a:r>
                <a:rPr lang="en-US" sz="2499" b="1" dirty="0">
                  <a:solidFill>
                    <a:srgbClr val="0D314C"/>
                  </a:solidFill>
                  <a:latin typeface="Albert Sans Bold"/>
                  <a:ea typeface="Albert Sans Bold"/>
                  <a:cs typeface="Albert Sans Bold"/>
                  <a:sym typeface="Albert Sans Bold"/>
                </a:rPr>
                <a:t>Structural Event</a:t>
              </a:r>
            </a:p>
            <a:p>
              <a:pPr algn="l">
                <a:lnSpc>
                  <a:spcPts val="2699"/>
                </a:lnSpc>
              </a:pPr>
              <a:endParaRPr lang="en-US" sz="2499" b="1" dirty="0">
                <a:solidFill>
                  <a:srgbClr val="0D314C"/>
                </a:solidFill>
                <a:latin typeface="Albert Sans Bold"/>
                <a:ea typeface="Albert Sans Bold"/>
                <a:cs typeface="Albert Sans Bold"/>
                <a:sym typeface="Albert Sans Bold"/>
              </a:endParaRP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New job</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New boss</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Reengineering</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New Technology</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Merger/Acquisition</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New systems</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Revised job</a:t>
              </a:r>
            </a:p>
            <a:p>
              <a:pPr marL="321733" lvl="1" indent="-160867" algn="l">
                <a:lnSpc>
                  <a:spcPts val="2699"/>
                </a:lnSpc>
                <a:buFont typeface="Arial"/>
                <a:buChar char="•"/>
              </a:pPr>
              <a:r>
                <a:rPr lang="en-US" sz="2499" b="1" dirty="0">
                  <a:solidFill>
                    <a:srgbClr val="0D314C"/>
                  </a:solidFill>
                  <a:latin typeface="Albert Sans Bold"/>
                  <a:ea typeface="Albert Sans Bold"/>
                  <a:cs typeface="Albert Sans Bold"/>
                  <a:sym typeface="Albert Sans Bold"/>
                </a:rPr>
                <a:t>Personal</a:t>
              </a:r>
              <a:r>
                <a:rPr lang="en-US" sz="2499" dirty="0">
                  <a:solidFill>
                    <a:srgbClr val="0D314C"/>
                  </a:solidFill>
                  <a:latin typeface="Albert Sans"/>
                  <a:ea typeface="Albert Sans"/>
                  <a:cs typeface="Albert Sans"/>
                  <a:sym typeface="Albert Sans"/>
                </a:rPr>
                <a:t> </a:t>
              </a:r>
            </a:p>
            <a:p>
              <a:pPr marL="321733" lvl="1" indent="-160867" algn="l">
                <a:lnSpc>
                  <a:spcPts val="2699"/>
                </a:lnSpc>
              </a:pPr>
              <a:endParaRPr lang="en-US" sz="2499" dirty="0">
                <a:solidFill>
                  <a:srgbClr val="0D314C"/>
                </a:solidFill>
                <a:latin typeface="Albert Sans"/>
                <a:ea typeface="Albert Sans"/>
                <a:cs typeface="Albert Sans"/>
                <a:sym typeface="Albert Sans"/>
              </a:endParaRPr>
            </a:p>
            <a:p>
              <a:pPr marL="321733" lvl="1" indent="-160867" algn="l">
                <a:lnSpc>
                  <a:spcPts val="2699"/>
                </a:lnSpc>
              </a:pPr>
              <a:endParaRPr lang="en-US" sz="2499" dirty="0">
                <a:solidFill>
                  <a:srgbClr val="0D314C"/>
                </a:solidFill>
                <a:latin typeface="Albert Sans"/>
                <a:ea typeface="Albert Sans"/>
                <a:cs typeface="Albert Sans"/>
                <a:sym typeface="Albert Sans"/>
              </a:endParaRPr>
            </a:p>
          </p:txBody>
        </p:sp>
      </p:grpSp>
      <p:grpSp>
        <p:nvGrpSpPr>
          <p:cNvPr id="8" name="Group 8"/>
          <p:cNvGrpSpPr/>
          <p:nvPr/>
        </p:nvGrpSpPr>
        <p:grpSpPr>
          <a:xfrm>
            <a:off x="4997276" y="1719596"/>
            <a:ext cx="4441977" cy="4307840"/>
            <a:chOff x="0" y="0"/>
            <a:chExt cx="5922636" cy="5743787"/>
          </a:xfrm>
        </p:grpSpPr>
        <p:sp>
          <p:nvSpPr>
            <p:cNvPr id="9" name="Freeform 9"/>
            <p:cNvSpPr/>
            <p:nvPr/>
          </p:nvSpPr>
          <p:spPr>
            <a:xfrm>
              <a:off x="0" y="0"/>
              <a:ext cx="5922636" cy="5743787"/>
            </a:xfrm>
            <a:custGeom>
              <a:avLst/>
              <a:gdLst/>
              <a:ahLst/>
              <a:cxnLst/>
              <a:rect l="l" t="t" r="r" b="b"/>
              <a:pathLst>
                <a:path w="5922636" h="5743787">
                  <a:moveTo>
                    <a:pt x="0" y="0"/>
                  </a:moveTo>
                  <a:lnTo>
                    <a:pt x="5922636" y="0"/>
                  </a:lnTo>
                  <a:lnTo>
                    <a:pt x="5922636" y="5743787"/>
                  </a:lnTo>
                  <a:lnTo>
                    <a:pt x="0" y="5743787"/>
                  </a:lnTo>
                  <a:close/>
                </a:path>
              </a:pathLst>
            </a:custGeom>
            <a:solidFill>
              <a:srgbClr val="000000">
                <a:alpha val="0"/>
              </a:srgbClr>
            </a:solidFill>
          </p:spPr>
          <p:txBody>
            <a:bodyPr/>
            <a:lstStyle/>
            <a:p>
              <a:endParaRPr lang="en-PH"/>
            </a:p>
          </p:txBody>
        </p:sp>
        <p:sp>
          <p:nvSpPr>
            <p:cNvPr id="10" name="TextBox 10"/>
            <p:cNvSpPr txBox="1"/>
            <p:nvPr/>
          </p:nvSpPr>
          <p:spPr>
            <a:xfrm>
              <a:off x="0" y="0"/>
              <a:ext cx="5922636" cy="5743787"/>
            </a:xfrm>
            <a:prstGeom prst="rect">
              <a:avLst/>
            </a:prstGeom>
          </p:spPr>
          <p:txBody>
            <a:bodyPr lIns="0" tIns="0" rIns="0" bIns="0" rtlCol="0" anchor="t"/>
            <a:lstStyle/>
            <a:p>
              <a:pPr algn="l">
                <a:lnSpc>
                  <a:spcPts val="2999"/>
                </a:lnSpc>
              </a:pPr>
              <a:r>
                <a:rPr lang="en-US" sz="2499" b="1" dirty="0">
                  <a:solidFill>
                    <a:srgbClr val="0D314C"/>
                  </a:solidFill>
                  <a:latin typeface="Albert Sans Bold"/>
                  <a:ea typeface="Albert Sans Bold"/>
                  <a:cs typeface="Albert Sans Bold"/>
                  <a:sym typeface="Albert Sans Bold"/>
                </a:rPr>
                <a:t> Psychological Response</a:t>
              </a:r>
            </a:p>
            <a:p>
              <a:pPr algn="l">
                <a:lnSpc>
                  <a:spcPts val="2999"/>
                </a:lnSpc>
              </a:pPr>
              <a:endParaRPr lang="en-US" sz="2499" b="1" dirty="0">
                <a:solidFill>
                  <a:srgbClr val="0D314C"/>
                </a:solidFill>
                <a:latin typeface="Albert Sans Bold"/>
                <a:ea typeface="Albert Sans Bold"/>
                <a:cs typeface="Albert Sans Bold"/>
                <a:sym typeface="Albert Sans Bold"/>
              </a:endParaRPr>
            </a:p>
            <a:p>
              <a:pPr marL="342900" indent="-342900" algn="l">
                <a:lnSpc>
                  <a:spcPts val="2999"/>
                </a:lnSpc>
                <a:buFont typeface="Arial" panose="020B0604020202020204" pitchFamily="34" charset="0"/>
                <a:buChar char="•"/>
              </a:pPr>
              <a:r>
                <a:rPr lang="en-US" sz="2499" b="1" dirty="0">
                  <a:solidFill>
                    <a:srgbClr val="0D314C"/>
                  </a:solidFill>
                  <a:latin typeface="Albert Sans Bold"/>
                  <a:ea typeface="Albert Sans Bold"/>
                  <a:cs typeface="Albert Sans Bold"/>
                  <a:sym typeface="Albert Sans Bold"/>
                </a:rPr>
                <a:t>The process we go through to adjust to the new situation (fear, excitement, anxiety, suspense disappointment)</a:t>
              </a:r>
            </a:p>
            <a:p>
              <a:pPr marL="342900" indent="-342900" algn="l">
                <a:lnSpc>
                  <a:spcPts val="2999"/>
                </a:lnSpc>
                <a:buFont typeface="Arial" panose="020B0604020202020204" pitchFamily="34" charset="0"/>
                <a:buChar char="•"/>
              </a:pPr>
              <a:endParaRPr lang="en-US" sz="2499" b="1" dirty="0">
                <a:solidFill>
                  <a:srgbClr val="0D314C"/>
                </a:solidFill>
                <a:latin typeface="Albert Sans Bold"/>
                <a:ea typeface="Albert Sans Bold"/>
                <a:cs typeface="Albert Sans Bold"/>
                <a:sym typeface="Albert Sans Bold"/>
              </a:endParaRPr>
            </a:p>
            <a:p>
              <a:pPr marL="342900" indent="-342900" algn="l">
                <a:lnSpc>
                  <a:spcPts val="2999"/>
                </a:lnSpc>
                <a:buFont typeface="Arial" panose="020B0604020202020204" pitchFamily="34" charset="0"/>
                <a:buChar char="•"/>
              </a:pPr>
              <a:r>
                <a:rPr lang="en-US" sz="2499" b="1" dirty="0">
                  <a:solidFill>
                    <a:srgbClr val="0D314C"/>
                  </a:solidFill>
                  <a:latin typeface="Albert Sans Bold"/>
                  <a:ea typeface="Albert Sans Bold"/>
                  <a:cs typeface="Albert Sans Bold"/>
                  <a:sym typeface="Albert Sans Bold"/>
                </a:rPr>
                <a:t>“Emotions”</a:t>
              </a:r>
            </a:p>
            <a:p>
              <a:pPr algn="l">
                <a:lnSpc>
                  <a:spcPts val="2999"/>
                </a:lnSpc>
              </a:pPr>
              <a:endParaRPr lang="en-US" sz="2499" b="1" dirty="0">
                <a:solidFill>
                  <a:srgbClr val="0D314C"/>
                </a:solidFill>
                <a:latin typeface="Albert Sans Bold"/>
                <a:ea typeface="Albert Sans Bold"/>
                <a:cs typeface="Albert Sans Bold"/>
                <a:sym typeface="Albert Sans Bold"/>
              </a:endParaRPr>
            </a:p>
          </p:txBody>
        </p:sp>
      </p:grpSp>
      <p:grpSp>
        <p:nvGrpSpPr>
          <p:cNvPr id="11" name="Group 11"/>
          <p:cNvGrpSpPr/>
          <p:nvPr/>
        </p:nvGrpSpPr>
        <p:grpSpPr>
          <a:xfrm>
            <a:off x="729827" y="237358"/>
            <a:ext cx="8293947" cy="2394532"/>
            <a:chOff x="0" y="0"/>
            <a:chExt cx="11058596" cy="3192710"/>
          </a:xfrm>
        </p:grpSpPr>
        <p:sp>
          <p:nvSpPr>
            <p:cNvPr id="12" name="Freeform 12"/>
            <p:cNvSpPr/>
            <p:nvPr/>
          </p:nvSpPr>
          <p:spPr>
            <a:xfrm>
              <a:off x="0" y="0"/>
              <a:ext cx="11058596" cy="3192710"/>
            </a:xfrm>
            <a:custGeom>
              <a:avLst/>
              <a:gdLst/>
              <a:ahLst/>
              <a:cxnLst/>
              <a:rect l="l" t="t" r="r" b="b"/>
              <a:pathLst>
                <a:path w="11058596" h="3192710">
                  <a:moveTo>
                    <a:pt x="0" y="0"/>
                  </a:moveTo>
                  <a:lnTo>
                    <a:pt x="11058596" y="0"/>
                  </a:lnTo>
                  <a:lnTo>
                    <a:pt x="11058596" y="3192710"/>
                  </a:lnTo>
                  <a:lnTo>
                    <a:pt x="0" y="3192710"/>
                  </a:lnTo>
                  <a:close/>
                </a:path>
              </a:pathLst>
            </a:custGeom>
            <a:solidFill>
              <a:srgbClr val="000000">
                <a:alpha val="0"/>
              </a:srgbClr>
            </a:solidFill>
          </p:spPr>
          <p:txBody>
            <a:bodyPr/>
            <a:lstStyle/>
            <a:p>
              <a:endParaRPr lang="en-PH"/>
            </a:p>
          </p:txBody>
        </p:sp>
        <p:sp>
          <p:nvSpPr>
            <p:cNvPr id="13" name="TextBox 13"/>
            <p:cNvSpPr txBox="1"/>
            <p:nvPr/>
          </p:nvSpPr>
          <p:spPr>
            <a:xfrm>
              <a:off x="0" y="-9525"/>
              <a:ext cx="11058596" cy="3202235"/>
            </a:xfrm>
            <a:prstGeom prst="rect">
              <a:avLst/>
            </a:prstGeom>
          </p:spPr>
          <p:txBody>
            <a:bodyPr lIns="0" tIns="0" rIns="0" bIns="0" rtlCol="0" anchor="t"/>
            <a:lstStyle/>
            <a:p>
              <a:pPr algn="ctr">
                <a:lnSpc>
                  <a:spcPts val="5655"/>
                </a:lnSpc>
              </a:pPr>
              <a:r>
                <a:rPr lang="en-US" sz="4713" b="1">
                  <a:solidFill>
                    <a:srgbClr val="0D314C"/>
                  </a:solidFill>
                  <a:latin typeface="Albert Sans Bold"/>
                  <a:ea typeface="Albert Sans Bold"/>
                  <a:cs typeface="Albert Sans Bold"/>
                  <a:sym typeface="Albert Sans Bold"/>
                </a:rPr>
                <a:t>Two Dimensions of Change</a:t>
              </a:r>
            </a:p>
            <a:p>
              <a:pPr algn="ctr">
                <a:lnSpc>
                  <a:spcPts val="5655"/>
                </a:lnSpc>
              </a:pPr>
              <a:endParaRPr lang="en-US" sz="4713" b="1">
                <a:solidFill>
                  <a:srgbClr val="0D314C"/>
                </a:solidFill>
                <a:latin typeface="Albert Sans Bold"/>
                <a:ea typeface="Albert Sans Bold"/>
                <a:cs typeface="Albert Sans Bold"/>
                <a:sym typeface="Albert Sans Bold"/>
              </a:endParaRPr>
            </a:p>
            <a:p>
              <a:pPr algn="ctr">
                <a:lnSpc>
                  <a:spcPts val="5655"/>
                </a:lnSpc>
              </a:pPr>
              <a:endParaRPr lang="en-US" sz="4713" b="1">
                <a:solidFill>
                  <a:srgbClr val="0D314C"/>
                </a:solidFill>
                <a:latin typeface="Albert Sans Bold"/>
                <a:ea typeface="Albert Sans Bold"/>
                <a:cs typeface="Albert Sans Bold"/>
                <a:sym typeface="Albert Sans Bold"/>
              </a:endParaRPr>
            </a:p>
          </p:txBody>
        </p:sp>
      </p:grpSp>
      <p:grpSp>
        <p:nvGrpSpPr>
          <p:cNvPr id="14" name="Group 14"/>
          <p:cNvGrpSpPr/>
          <p:nvPr/>
        </p:nvGrpSpPr>
        <p:grpSpPr>
          <a:xfrm>
            <a:off x="0" y="6025464"/>
            <a:ext cx="9753600" cy="1289736"/>
            <a:chOff x="0" y="0"/>
            <a:chExt cx="3612444" cy="477680"/>
          </a:xfrm>
        </p:grpSpPr>
        <p:sp>
          <p:nvSpPr>
            <p:cNvPr id="15" name="Freeform 15"/>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6" name="TextBox 16"/>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300068" y="121920"/>
            <a:ext cx="3153465" cy="1219200"/>
            <a:chOff x="0" y="0"/>
            <a:chExt cx="4204619" cy="1625600"/>
          </a:xfrm>
        </p:grpSpPr>
        <p:sp>
          <p:nvSpPr>
            <p:cNvPr id="6" name="Freeform 6"/>
            <p:cNvSpPr/>
            <p:nvPr/>
          </p:nvSpPr>
          <p:spPr>
            <a:xfrm>
              <a:off x="0" y="0"/>
              <a:ext cx="4204619" cy="1625600"/>
            </a:xfrm>
            <a:custGeom>
              <a:avLst/>
              <a:gdLst/>
              <a:ahLst/>
              <a:cxnLst/>
              <a:rect l="l" t="t" r="r" b="b"/>
              <a:pathLst>
                <a:path w="4204619" h="1625600">
                  <a:moveTo>
                    <a:pt x="0" y="0"/>
                  </a:moveTo>
                  <a:lnTo>
                    <a:pt x="4204619" y="0"/>
                  </a:lnTo>
                  <a:lnTo>
                    <a:pt x="4204619"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0" y="-95250"/>
              <a:ext cx="4204619" cy="1720850"/>
            </a:xfrm>
            <a:prstGeom prst="rect">
              <a:avLst/>
            </a:prstGeom>
          </p:spPr>
          <p:txBody>
            <a:bodyPr lIns="0" tIns="0" rIns="0" bIns="0" rtlCol="0" anchor="ctr"/>
            <a:lstStyle/>
            <a:p>
              <a:pPr algn="ctr">
                <a:lnSpc>
                  <a:spcPts val="5655"/>
                </a:lnSpc>
              </a:pPr>
              <a:r>
                <a:rPr lang="en-US" sz="4713" b="1">
                  <a:solidFill>
                    <a:srgbClr val="0D314C"/>
                  </a:solidFill>
                  <a:latin typeface="Arial Bold"/>
                  <a:ea typeface="Arial Bold"/>
                  <a:cs typeface="Arial Bold"/>
                  <a:sym typeface="Arial Bold"/>
                </a:rPr>
                <a:t>Try This</a:t>
              </a:r>
            </a:p>
          </p:txBody>
        </p:sp>
      </p:grpSp>
      <p:grpSp>
        <p:nvGrpSpPr>
          <p:cNvPr id="8" name="Group 8"/>
          <p:cNvGrpSpPr/>
          <p:nvPr/>
        </p:nvGrpSpPr>
        <p:grpSpPr>
          <a:xfrm>
            <a:off x="474133" y="1662001"/>
            <a:ext cx="5379550" cy="4306380"/>
            <a:chOff x="0" y="0"/>
            <a:chExt cx="5105893" cy="4087314"/>
          </a:xfrm>
        </p:grpSpPr>
        <p:sp>
          <p:nvSpPr>
            <p:cNvPr id="9" name="Freeform 9"/>
            <p:cNvSpPr/>
            <p:nvPr/>
          </p:nvSpPr>
          <p:spPr>
            <a:xfrm>
              <a:off x="0" y="0"/>
              <a:ext cx="5105893" cy="4087314"/>
            </a:xfrm>
            <a:custGeom>
              <a:avLst/>
              <a:gdLst/>
              <a:ahLst/>
              <a:cxnLst/>
              <a:rect l="l" t="t" r="r" b="b"/>
              <a:pathLst>
                <a:path w="5105893" h="4087314">
                  <a:moveTo>
                    <a:pt x="0" y="0"/>
                  </a:moveTo>
                  <a:lnTo>
                    <a:pt x="5105893" y="0"/>
                  </a:lnTo>
                  <a:lnTo>
                    <a:pt x="5105893" y="4087314"/>
                  </a:lnTo>
                  <a:lnTo>
                    <a:pt x="0" y="4087314"/>
                  </a:lnTo>
                  <a:close/>
                </a:path>
              </a:pathLst>
            </a:custGeom>
            <a:solidFill>
              <a:srgbClr val="000000">
                <a:alpha val="0"/>
              </a:srgbClr>
            </a:solidFill>
          </p:spPr>
          <p:txBody>
            <a:bodyPr/>
            <a:lstStyle/>
            <a:p>
              <a:endParaRPr lang="en-PH"/>
            </a:p>
          </p:txBody>
        </p:sp>
        <p:sp>
          <p:nvSpPr>
            <p:cNvPr id="10" name="TextBox 10"/>
            <p:cNvSpPr txBox="1"/>
            <p:nvPr/>
          </p:nvSpPr>
          <p:spPr>
            <a:xfrm>
              <a:off x="0" y="0"/>
              <a:ext cx="5105893" cy="4087314"/>
            </a:xfrm>
            <a:prstGeom prst="rect">
              <a:avLst/>
            </a:prstGeom>
          </p:spPr>
          <p:txBody>
            <a:bodyPr lIns="0" tIns="0" rIns="0" bIns="0" rtlCol="0" anchor="t"/>
            <a:lstStyle/>
            <a:p>
              <a:pPr marL="552704" lvl="1" indent="-276352" algn="l">
                <a:lnSpc>
                  <a:spcPts val="3071"/>
                </a:lnSpc>
                <a:buAutoNum type="arabicPeriod"/>
              </a:pPr>
              <a:r>
                <a:rPr lang="en-US" sz="2559">
                  <a:solidFill>
                    <a:srgbClr val="000000"/>
                  </a:solidFill>
                  <a:latin typeface="Albert Sans"/>
                  <a:ea typeface="Albert Sans"/>
                  <a:cs typeface="Albert Sans"/>
                  <a:sym typeface="Albert Sans"/>
                </a:rPr>
                <a:t>Find a pen or pencil and a piece of  paper. </a:t>
              </a:r>
            </a:p>
            <a:p>
              <a:pPr marL="552704" lvl="1" indent="-276352" algn="l">
                <a:lnSpc>
                  <a:spcPts val="3071"/>
                </a:lnSpc>
                <a:buAutoNum type="arabicPeriod"/>
              </a:pPr>
              <a:r>
                <a:rPr lang="en-US" sz="2559">
                  <a:solidFill>
                    <a:srgbClr val="000000"/>
                  </a:solidFill>
                  <a:latin typeface="Albert Sans"/>
                  <a:ea typeface="Albert Sans"/>
                  <a:cs typeface="Albert Sans"/>
                  <a:sym typeface="Albert Sans"/>
                </a:rPr>
                <a:t>Quickly sign your name the way you  typically sign a check or other document.</a:t>
              </a:r>
            </a:p>
            <a:p>
              <a:pPr marL="552704" lvl="1" indent="-276352" algn="l">
                <a:lnSpc>
                  <a:spcPts val="3071"/>
                </a:lnSpc>
                <a:buAutoNum type="arabicPeriod"/>
              </a:pPr>
              <a:r>
                <a:rPr lang="en-US" sz="2559">
                  <a:solidFill>
                    <a:srgbClr val="000000"/>
                  </a:solidFill>
                  <a:latin typeface="Albert Sans"/>
                  <a:ea typeface="Albert Sans"/>
                  <a:cs typeface="Albert Sans"/>
                  <a:sym typeface="Albert Sans"/>
                </a:rPr>
                <a:t>Move your pen or pencil to your other hand and sign your name again.</a:t>
              </a: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7483775" y="1512147"/>
            <a:ext cx="1188720" cy="2926080"/>
          </a:xfrm>
          <a:custGeom>
            <a:avLst/>
            <a:gdLst/>
            <a:ahLst/>
            <a:cxnLst/>
            <a:rect l="l" t="t" r="r" b="b"/>
            <a:pathLst>
              <a:path w="1188720" h="2926080">
                <a:moveTo>
                  <a:pt x="0" y="0"/>
                </a:moveTo>
                <a:lnTo>
                  <a:pt x="1188720" y="0"/>
                </a:lnTo>
                <a:lnTo>
                  <a:pt x="1188720"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15" name="Freeform 15"/>
          <p:cNvSpPr/>
          <p:nvPr/>
        </p:nvSpPr>
        <p:spPr>
          <a:xfrm>
            <a:off x="5378027" y="4438227"/>
            <a:ext cx="3901440" cy="843686"/>
          </a:xfrm>
          <a:custGeom>
            <a:avLst/>
            <a:gdLst/>
            <a:ahLst/>
            <a:cxnLst/>
            <a:rect l="l" t="t" r="r" b="b"/>
            <a:pathLst>
              <a:path w="3901440" h="843686">
                <a:moveTo>
                  <a:pt x="0" y="0"/>
                </a:moveTo>
                <a:lnTo>
                  <a:pt x="3901440" y="0"/>
                </a:lnTo>
                <a:lnTo>
                  <a:pt x="3901440" y="843687"/>
                </a:lnTo>
                <a:lnTo>
                  <a:pt x="0" y="843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0240" y="6664960"/>
            <a:ext cx="3405294" cy="391161"/>
            <a:chOff x="0" y="0"/>
            <a:chExt cx="4540392" cy="521547"/>
          </a:xfrm>
        </p:grpSpPr>
        <p:sp>
          <p:nvSpPr>
            <p:cNvPr id="3" name="Freeform 3"/>
            <p:cNvSpPr/>
            <p:nvPr/>
          </p:nvSpPr>
          <p:spPr>
            <a:xfrm>
              <a:off x="0" y="0"/>
              <a:ext cx="4540392" cy="521547"/>
            </a:xfrm>
            <a:custGeom>
              <a:avLst/>
              <a:gdLst/>
              <a:ahLst/>
              <a:cxnLst/>
              <a:rect l="l" t="t" r="r" b="b"/>
              <a:pathLst>
                <a:path w="4540392" h="521547">
                  <a:moveTo>
                    <a:pt x="0" y="0"/>
                  </a:moveTo>
                  <a:lnTo>
                    <a:pt x="4540392" y="0"/>
                  </a:lnTo>
                  <a:lnTo>
                    <a:pt x="4540392" y="521547"/>
                  </a:lnTo>
                  <a:lnTo>
                    <a:pt x="0" y="521547"/>
                  </a:lnTo>
                  <a:close/>
                </a:path>
              </a:pathLst>
            </a:custGeom>
            <a:solidFill>
              <a:srgbClr val="000000">
                <a:alpha val="0"/>
              </a:srgbClr>
            </a:solidFill>
          </p:spPr>
          <p:txBody>
            <a:bodyPr/>
            <a:lstStyle/>
            <a:p>
              <a:endParaRPr lang="en-PH"/>
            </a:p>
          </p:txBody>
        </p:sp>
        <p:sp>
          <p:nvSpPr>
            <p:cNvPr id="4" name="TextBox 4"/>
            <p:cNvSpPr txBox="1"/>
            <p:nvPr/>
          </p:nvSpPr>
          <p:spPr>
            <a:xfrm>
              <a:off x="0" y="-28575"/>
              <a:ext cx="4540392" cy="550122"/>
            </a:xfrm>
            <a:prstGeom prst="rect">
              <a:avLst/>
            </a:prstGeom>
          </p:spPr>
          <p:txBody>
            <a:bodyPr lIns="0" tIns="0" rIns="0" bIns="0" rtlCol="0" anchor="t"/>
            <a:lstStyle/>
            <a:p>
              <a:pPr algn="l">
                <a:lnSpc>
                  <a:spcPts val="1280"/>
                </a:lnSpc>
              </a:pPr>
              <a:r>
                <a:rPr lang="en-US" sz="1066">
                  <a:solidFill>
                    <a:srgbClr val="000000"/>
                  </a:solidFill>
                  <a:latin typeface="Arial"/>
                  <a:ea typeface="Arial"/>
                  <a:cs typeface="Arial"/>
                  <a:sym typeface="Arial"/>
                </a:rPr>
                <a:t>©2003 Discovery Learning, Inc.  All Rights Reserved.</a:t>
              </a:r>
            </a:p>
          </p:txBody>
        </p:sp>
      </p:grpSp>
      <p:grpSp>
        <p:nvGrpSpPr>
          <p:cNvPr id="5" name="Group 5"/>
          <p:cNvGrpSpPr/>
          <p:nvPr/>
        </p:nvGrpSpPr>
        <p:grpSpPr>
          <a:xfrm>
            <a:off x="1574644" y="2383896"/>
            <a:ext cx="6593996" cy="819890"/>
            <a:chOff x="-13755" y="-95249"/>
            <a:chExt cx="8791995" cy="1093187"/>
          </a:xfrm>
        </p:grpSpPr>
        <p:sp>
          <p:nvSpPr>
            <p:cNvPr id="6" name="Freeform 6"/>
            <p:cNvSpPr/>
            <p:nvPr/>
          </p:nvSpPr>
          <p:spPr>
            <a:xfrm>
              <a:off x="0" y="0"/>
              <a:ext cx="8778240" cy="997938"/>
            </a:xfrm>
            <a:custGeom>
              <a:avLst/>
              <a:gdLst/>
              <a:ahLst/>
              <a:cxnLst/>
              <a:rect l="l" t="t" r="r" b="b"/>
              <a:pathLst>
                <a:path w="8778240" h="997938">
                  <a:moveTo>
                    <a:pt x="0" y="0"/>
                  </a:moveTo>
                  <a:lnTo>
                    <a:pt x="8778240" y="0"/>
                  </a:lnTo>
                  <a:lnTo>
                    <a:pt x="8778240" y="997938"/>
                  </a:lnTo>
                  <a:lnTo>
                    <a:pt x="0" y="997938"/>
                  </a:lnTo>
                  <a:close/>
                </a:path>
              </a:pathLst>
            </a:custGeom>
            <a:solidFill>
              <a:srgbClr val="000000">
                <a:alpha val="0"/>
              </a:srgbClr>
            </a:solidFill>
          </p:spPr>
          <p:txBody>
            <a:bodyPr/>
            <a:lstStyle/>
            <a:p>
              <a:endParaRPr lang="en-PH"/>
            </a:p>
          </p:txBody>
        </p:sp>
        <p:sp>
          <p:nvSpPr>
            <p:cNvPr id="7" name="TextBox 7"/>
            <p:cNvSpPr txBox="1"/>
            <p:nvPr/>
          </p:nvSpPr>
          <p:spPr>
            <a:xfrm>
              <a:off x="-13755" y="-95249"/>
              <a:ext cx="8778240" cy="1093187"/>
            </a:xfrm>
            <a:prstGeom prst="rect">
              <a:avLst/>
            </a:prstGeom>
          </p:spPr>
          <p:txBody>
            <a:bodyPr lIns="0" tIns="0" rIns="0" bIns="0" rtlCol="0" anchor="t"/>
            <a:lstStyle/>
            <a:p>
              <a:pPr>
                <a:lnSpc>
                  <a:spcPts val="5120"/>
                </a:lnSpc>
              </a:pPr>
              <a:r>
                <a:rPr lang="en-US" sz="4250" b="1" dirty="0">
                  <a:solidFill>
                    <a:srgbClr val="0D314C"/>
                  </a:solidFill>
                  <a:latin typeface="Arial Bold"/>
                  <a:ea typeface="Arial Bold"/>
                  <a:cs typeface="Arial Bold"/>
                  <a:sym typeface="Arial Bold"/>
                </a:rPr>
                <a:t>Change Processing Style</a:t>
              </a:r>
              <a:endParaRPr lang="en-US" dirty="0"/>
            </a:p>
          </p:txBody>
        </p:sp>
      </p:grpSp>
      <p:grpSp>
        <p:nvGrpSpPr>
          <p:cNvPr id="8" name="Group 8"/>
          <p:cNvGrpSpPr/>
          <p:nvPr/>
        </p:nvGrpSpPr>
        <p:grpSpPr>
          <a:xfrm>
            <a:off x="927947" y="3488267"/>
            <a:ext cx="7897707" cy="94827"/>
            <a:chOff x="0" y="0"/>
            <a:chExt cx="10530276" cy="126436"/>
          </a:xfrm>
        </p:grpSpPr>
        <p:sp>
          <p:nvSpPr>
            <p:cNvPr id="9" name="Freeform 9"/>
            <p:cNvSpPr/>
            <p:nvPr/>
          </p:nvSpPr>
          <p:spPr>
            <a:xfrm>
              <a:off x="9017" y="9017"/>
              <a:ext cx="10512171" cy="108331"/>
            </a:xfrm>
            <a:custGeom>
              <a:avLst/>
              <a:gdLst/>
              <a:ahLst/>
              <a:cxnLst/>
              <a:rect l="l" t="t" r="r" b="b"/>
              <a:pathLst>
                <a:path w="10512171" h="108331">
                  <a:moveTo>
                    <a:pt x="0" y="0"/>
                  </a:moveTo>
                  <a:lnTo>
                    <a:pt x="10512171" y="0"/>
                  </a:lnTo>
                  <a:lnTo>
                    <a:pt x="10512171" y="108331"/>
                  </a:lnTo>
                  <a:lnTo>
                    <a:pt x="0" y="108331"/>
                  </a:lnTo>
                  <a:close/>
                </a:path>
              </a:pathLst>
            </a:custGeom>
            <a:solidFill>
              <a:srgbClr val="FFC000"/>
            </a:solidFill>
          </p:spPr>
          <p:txBody>
            <a:bodyPr/>
            <a:lstStyle/>
            <a:p>
              <a:endParaRPr lang="en-PH"/>
            </a:p>
          </p:txBody>
        </p:sp>
        <p:sp>
          <p:nvSpPr>
            <p:cNvPr id="10" name="Freeform 10"/>
            <p:cNvSpPr/>
            <p:nvPr/>
          </p:nvSpPr>
          <p:spPr>
            <a:xfrm>
              <a:off x="0" y="0"/>
              <a:ext cx="10530205" cy="126492"/>
            </a:xfrm>
            <a:custGeom>
              <a:avLst/>
              <a:gdLst/>
              <a:ahLst/>
              <a:cxnLst/>
              <a:rect l="l" t="t" r="r" b="b"/>
              <a:pathLst>
                <a:path w="10530205" h="126492">
                  <a:moveTo>
                    <a:pt x="9017" y="0"/>
                  </a:moveTo>
                  <a:lnTo>
                    <a:pt x="10521188" y="0"/>
                  </a:lnTo>
                  <a:cubicBezTo>
                    <a:pt x="10526141" y="0"/>
                    <a:pt x="10530205" y="4064"/>
                    <a:pt x="10530205" y="9017"/>
                  </a:cubicBezTo>
                  <a:lnTo>
                    <a:pt x="10530205" y="117348"/>
                  </a:lnTo>
                  <a:cubicBezTo>
                    <a:pt x="10530205" y="122301"/>
                    <a:pt x="10526141" y="126365"/>
                    <a:pt x="10521188" y="126365"/>
                  </a:cubicBezTo>
                  <a:lnTo>
                    <a:pt x="9017" y="126365"/>
                  </a:lnTo>
                  <a:cubicBezTo>
                    <a:pt x="4064" y="126492"/>
                    <a:pt x="0" y="122428"/>
                    <a:pt x="0" y="117348"/>
                  </a:cubicBezTo>
                  <a:lnTo>
                    <a:pt x="0" y="9017"/>
                  </a:lnTo>
                  <a:cubicBezTo>
                    <a:pt x="0" y="4064"/>
                    <a:pt x="4064" y="0"/>
                    <a:pt x="9017" y="0"/>
                  </a:cubicBezTo>
                  <a:moveTo>
                    <a:pt x="9017" y="18034"/>
                  </a:moveTo>
                  <a:lnTo>
                    <a:pt x="9017" y="9017"/>
                  </a:lnTo>
                  <a:lnTo>
                    <a:pt x="18034" y="9017"/>
                  </a:lnTo>
                  <a:lnTo>
                    <a:pt x="18034" y="117348"/>
                  </a:lnTo>
                  <a:lnTo>
                    <a:pt x="9017" y="117348"/>
                  </a:lnTo>
                  <a:lnTo>
                    <a:pt x="9017" y="108331"/>
                  </a:lnTo>
                  <a:lnTo>
                    <a:pt x="10521188" y="108331"/>
                  </a:lnTo>
                  <a:lnTo>
                    <a:pt x="10521188" y="117348"/>
                  </a:lnTo>
                  <a:lnTo>
                    <a:pt x="10512171" y="117348"/>
                  </a:lnTo>
                  <a:lnTo>
                    <a:pt x="10512171" y="9017"/>
                  </a:lnTo>
                  <a:lnTo>
                    <a:pt x="10521188" y="9017"/>
                  </a:lnTo>
                  <a:lnTo>
                    <a:pt x="10521188" y="18034"/>
                  </a:lnTo>
                  <a:lnTo>
                    <a:pt x="9017" y="18034"/>
                  </a:lnTo>
                  <a:close/>
                </a:path>
              </a:pathLst>
            </a:custGeom>
            <a:solidFill>
              <a:srgbClr val="FFC000"/>
            </a:solidFill>
          </p:spPr>
          <p:txBody>
            <a:bodyPr/>
            <a:lstStyle/>
            <a:p>
              <a:endParaRPr lang="en-PH"/>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4213512" y="4140161"/>
            <a:ext cx="1326576" cy="1328236"/>
          </a:xfrm>
          <a:custGeom>
            <a:avLst/>
            <a:gdLst/>
            <a:ahLst/>
            <a:cxnLst/>
            <a:rect l="l" t="t" r="r" b="b"/>
            <a:pathLst>
              <a:path w="1326576" h="1328236">
                <a:moveTo>
                  <a:pt x="0" y="0"/>
                </a:moveTo>
                <a:lnTo>
                  <a:pt x="1326576" y="0"/>
                </a:lnTo>
                <a:lnTo>
                  <a:pt x="1326576" y="1328235"/>
                </a:lnTo>
                <a:lnTo>
                  <a:pt x="0" y="1328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Tree>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300480" y="233680"/>
            <a:ext cx="7420187" cy="875284"/>
            <a:chOff x="0" y="0"/>
            <a:chExt cx="9893582" cy="1167045"/>
          </a:xfrm>
        </p:grpSpPr>
        <p:sp>
          <p:nvSpPr>
            <p:cNvPr id="6" name="Freeform 6"/>
            <p:cNvSpPr/>
            <p:nvPr/>
          </p:nvSpPr>
          <p:spPr>
            <a:xfrm>
              <a:off x="0" y="0"/>
              <a:ext cx="9893582" cy="1167045"/>
            </a:xfrm>
            <a:custGeom>
              <a:avLst/>
              <a:gdLst/>
              <a:ahLst/>
              <a:cxnLst/>
              <a:rect l="l" t="t" r="r" b="b"/>
              <a:pathLst>
                <a:path w="9893582" h="1167045">
                  <a:moveTo>
                    <a:pt x="0" y="0"/>
                  </a:moveTo>
                  <a:lnTo>
                    <a:pt x="9893582" y="0"/>
                  </a:lnTo>
                  <a:lnTo>
                    <a:pt x="9893582" y="1167045"/>
                  </a:lnTo>
                  <a:lnTo>
                    <a:pt x="0" y="1167045"/>
                  </a:lnTo>
                  <a:close/>
                </a:path>
              </a:pathLst>
            </a:custGeom>
            <a:solidFill>
              <a:srgbClr val="000000">
                <a:alpha val="0"/>
              </a:srgbClr>
            </a:solidFill>
          </p:spPr>
          <p:txBody>
            <a:bodyPr/>
            <a:lstStyle/>
            <a:p>
              <a:endParaRPr lang="en-PH"/>
            </a:p>
          </p:txBody>
        </p:sp>
        <p:sp>
          <p:nvSpPr>
            <p:cNvPr id="7" name="TextBox 7"/>
            <p:cNvSpPr txBox="1"/>
            <p:nvPr/>
          </p:nvSpPr>
          <p:spPr>
            <a:xfrm>
              <a:off x="0" y="-9525"/>
              <a:ext cx="9893582" cy="1176570"/>
            </a:xfrm>
            <a:prstGeom prst="rect">
              <a:avLst/>
            </a:prstGeom>
          </p:spPr>
          <p:txBody>
            <a:bodyPr lIns="0" tIns="0" rIns="0" bIns="0" rtlCol="0" anchor="t"/>
            <a:lstStyle/>
            <a:p>
              <a:pPr algn="ctr">
                <a:lnSpc>
                  <a:spcPts val="5120"/>
                </a:lnSpc>
              </a:pPr>
              <a:r>
                <a:rPr lang="en-US" sz="4250" b="1" dirty="0">
                  <a:solidFill>
                    <a:srgbClr val="0D314C"/>
                  </a:solidFill>
                  <a:latin typeface="Albert Sans Bold"/>
                  <a:ea typeface="Albert Sans Bold"/>
                  <a:cs typeface="Albert Sans Bold"/>
                  <a:sym typeface="Albert Sans Bold"/>
                </a:rPr>
                <a:t>CPS CONTINUUM</a:t>
              </a:r>
            </a:p>
          </p:txBody>
        </p:sp>
      </p:grpSp>
      <p:grpSp>
        <p:nvGrpSpPr>
          <p:cNvPr id="9" name="Group 9"/>
          <p:cNvGrpSpPr/>
          <p:nvPr/>
        </p:nvGrpSpPr>
        <p:grpSpPr>
          <a:xfrm>
            <a:off x="0" y="6025464"/>
            <a:ext cx="9753600" cy="1289736"/>
            <a:chOff x="0" y="0"/>
            <a:chExt cx="3612444" cy="477680"/>
          </a:xfrm>
        </p:grpSpPr>
        <p:sp>
          <p:nvSpPr>
            <p:cNvPr id="10" name="Freeform 10"/>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1" name="TextBox 11"/>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TextBox 7">
            <a:extLst>
              <a:ext uri="{FF2B5EF4-FFF2-40B4-BE49-F238E27FC236}">
                <a16:creationId xmlns:a16="http://schemas.microsoft.com/office/drawing/2014/main" id="{ABB7B997-83A2-8EB9-D005-E97C0BCD57D8}"/>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5 Change Style Report</a:t>
            </a:r>
          </a:p>
        </p:txBody>
      </p:sp>
      <p:grpSp>
        <p:nvGrpSpPr>
          <p:cNvPr id="13" name="Group 12">
            <a:extLst>
              <a:ext uri="{FF2B5EF4-FFF2-40B4-BE49-F238E27FC236}">
                <a16:creationId xmlns:a16="http://schemas.microsoft.com/office/drawing/2014/main" id="{CC2818C0-05F0-9022-21AA-222E21E35543}"/>
              </a:ext>
            </a:extLst>
          </p:cNvPr>
          <p:cNvGrpSpPr/>
          <p:nvPr/>
        </p:nvGrpSpPr>
        <p:grpSpPr>
          <a:xfrm>
            <a:off x="1639305" y="2667000"/>
            <a:ext cx="6474945" cy="1730651"/>
            <a:chOff x="1447800" y="2697948"/>
            <a:chExt cx="6474945" cy="1730651"/>
          </a:xfrm>
        </p:grpSpPr>
        <p:sp>
          <p:nvSpPr>
            <p:cNvPr id="15" name="Rectangle 14">
              <a:extLst>
                <a:ext uri="{FF2B5EF4-FFF2-40B4-BE49-F238E27FC236}">
                  <a16:creationId xmlns:a16="http://schemas.microsoft.com/office/drawing/2014/main" id="{D6CA4EFA-0812-1769-2D5A-74F31CA366CE}"/>
                </a:ext>
              </a:extLst>
            </p:cNvPr>
            <p:cNvSpPr/>
            <p:nvPr/>
          </p:nvSpPr>
          <p:spPr>
            <a:xfrm>
              <a:off x="5562600" y="2746587"/>
              <a:ext cx="2360145"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0D314C"/>
                  </a:solidFill>
                  <a:latin typeface="Albert Sans Bold"/>
                </a:rPr>
                <a:t>Guardian</a:t>
              </a:r>
              <a:endParaRPr lang="en-US" dirty="0"/>
            </a:p>
          </p:txBody>
        </p:sp>
        <p:sp>
          <p:nvSpPr>
            <p:cNvPr id="17" name="Rectangle 16">
              <a:extLst>
                <a:ext uri="{FF2B5EF4-FFF2-40B4-BE49-F238E27FC236}">
                  <a16:creationId xmlns:a16="http://schemas.microsoft.com/office/drawing/2014/main" id="{30771B9C-184E-AA0E-AD69-59A88C286CC2}"/>
                </a:ext>
              </a:extLst>
            </p:cNvPr>
            <p:cNvSpPr/>
            <p:nvPr/>
          </p:nvSpPr>
          <p:spPr>
            <a:xfrm>
              <a:off x="3489173" y="2736458"/>
              <a:ext cx="2605518"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Bridge Builder</a:t>
              </a:r>
              <a:endParaRPr lang="en-US" dirty="0"/>
            </a:p>
          </p:txBody>
        </p:sp>
        <p:sp>
          <p:nvSpPr>
            <p:cNvPr id="19" name="Rectangle 18">
              <a:extLst>
                <a:ext uri="{FF2B5EF4-FFF2-40B4-BE49-F238E27FC236}">
                  <a16:creationId xmlns:a16="http://schemas.microsoft.com/office/drawing/2014/main" id="{3AD80A87-C4AE-72E6-844F-B34FA42D6684}"/>
                </a:ext>
              </a:extLst>
            </p:cNvPr>
            <p:cNvSpPr/>
            <p:nvPr/>
          </p:nvSpPr>
          <p:spPr>
            <a:xfrm>
              <a:off x="1447800" y="2697948"/>
              <a:ext cx="2421488" cy="352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Trailblazer</a:t>
              </a:r>
              <a:endParaRPr lang="en-US" dirty="0"/>
            </a:p>
          </p:txBody>
        </p:sp>
        <p:pic>
          <p:nvPicPr>
            <p:cNvPr id="12" name="Picture 11" descr="A blue rectangular with black lines and a black cross&#10;&#10;AI-generated content may be incorrect.">
              <a:extLst>
                <a:ext uri="{FF2B5EF4-FFF2-40B4-BE49-F238E27FC236}">
                  <a16:creationId xmlns:a16="http://schemas.microsoft.com/office/drawing/2014/main" id="{E2A4368F-E661-ABC4-5A8F-8888EF84F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3201673"/>
              <a:ext cx="6111770" cy="1226926"/>
            </a:xfrm>
            <a:prstGeom prst="rect">
              <a:avLst/>
            </a:prstGeom>
          </p:spPr>
        </p:pic>
      </p:grpSp>
    </p:spTree>
  </p:cSld>
  <p:clrMapOvr>
    <a:masterClrMapping/>
  </p:clrMapOvr>
  <p:transition>
    <p:fade/>
  </p:transition>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4222" y="911138"/>
            <a:ext cx="4745156" cy="1568027"/>
            <a:chOff x="0" y="0"/>
            <a:chExt cx="6326875" cy="2090702"/>
          </a:xfrm>
        </p:grpSpPr>
        <p:sp>
          <p:nvSpPr>
            <p:cNvPr id="3" name="Freeform 3"/>
            <p:cNvSpPr/>
            <p:nvPr/>
          </p:nvSpPr>
          <p:spPr>
            <a:xfrm>
              <a:off x="0" y="0"/>
              <a:ext cx="6326875" cy="2090702"/>
            </a:xfrm>
            <a:custGeom>
              <a:avLst/>
              <a:gdLst/>
              <a:ahLst/>
              <a:cxnLst/>
              <a:rect l="l" t="t" r="r" b="b"/>
              <a:pathLst>
                <a:path w="6326875" h="2090702">
                  <a:moveTo>
                    <a:pt x="0" y="0"/>
                  </a:moveTo>
                  <a:lnTo>
                    <a:pt x="6326875" y="0"/>
                  </a:lnTo>
                  <a:lnTo>
                    <a:pt x="6326875" y="2090702"/>
                  </a:lnTo>
                  <a:lnTo>
                    <a:pt x="0" y="2090702"/>
                  </a:lnTo>
                  <a:close/>
                </a:path>
              </a:pathLst>
            </a:custGeom>
            <a:solidFill>
              <a:srgbClr val="000000">
                <a:alpha val="0"/>
              </a:srgbClr>
            </a:solidFill>
          </p:spPr>
          <p:txBody>
            <a:bodyPr/>
            <a:lstStyle/>
            <a:p>
              <a:endParaRPr lang="en-PH"/>
            </a:p>
          </p:txBody>
        </p:sp>
        <p:sp>
          <p:nvSpPr>
            <p:cNvPr id="4" name="TextBox 4"/>
            <p:cNvSpPr txBox="1"/>
            <p:nvPr/>
          </p:nvSpPr>
          <p:spPr>
            <a:xfrm>
              <a:off x="0" y="-9525"/>
              <a:ext cx="6326875" cy="2100227"/>
            </a:xfrm>
            <a:prstGeom prst="rect">
              <a:avLst/>
            </a:prstGeom>
          </p:spPr>
          <p:txBody>
            <a:bodyPr lIns="0" tIns="0" rIns="0" bIns="0" rtlCol="0" anchor="ctr"/>
            <a:lstStyle/>
            <a:p>
              <a:pPr algn="ctr">
                <a:lnSpc>
                  <a:spcPts val="5631"/>
                </a:lnSpc>
              </a:pPr>
              <a:r>
                <a:rPr lang="en-US" sz="4693" b="1">
                  <a:solidFill>
                    <a:srgbClr val="000000"/>
                  </a:solidFill>
                  <a:latin typeface="Albert Sans Bold"/>
                  <a:ea typeface="Albert Sans Bold"/>
                  <a:cs typeface="Albert Sans Bold"/>
                  <a:sym typeface="Albert Sans Bold"/>
                </a:rPr>
                <a:t>What you need:</a:t>
              </a:r>
            </a:p>
          </p:txBody>
        </p:sp>
      </p:grpSp>
      <p:grpSp>
        <p:nvGrpSpPr>
          <p:cNvPr id="5" name="Group 5"/>
          <p:cNvGrpSpPr/>
          <p:nvPr/>
        </p:nvGrpSpPr>
        <p:grpSpPr>
          <a:xfrm>
            <a:off x="1463040" y="5151058"/>
            <a:ext cx="6827520" cy="1271060"/>
            <a:chOff x="0" y="0"/>
            <a:chExt cx="9103360" cy="1694746"/>
          </a:xfrm>
        </p:grpSpPr>
        <p:sp>
          <p:nvSpPr>
            <p:cNvPr id="6" name="Freeform 6"/>
            <p:cNvSpPr/>
            <p:nvPr/>
          </p:nvSpPr>
          <p:spPr>
            <a:xfrm>
              <a:off x="0" y="0"/>
              <a:ext cx="9103360" cy="1694746"/>
            </a:xfrm>
            <a:custGeom>
              <a:avLst/>
              <a:gdLst/>
              <a:ahLst/>
              <a:cxnLst/>
              <a:rect l="l" t="t" r="r" b="b"/>
              <a:pathLst>
                <a:path w="9103360" h="1694746">
                  <a:moveTo>
                    <a:pt x="0" y="0"/>
                  </a:moveTo>
                  <a:lnTo>
                    <a:pt x="9103360" y="0"/>
                  </a:lnTo>
                  <a:lnTo>
                    <a:pt x="9103360" y="1694746"/>
                  </a:lnTo>
                  <a:lnTo>
                    <a:pt x="0" y="1694746"/>
                  </a:lnTo>
                  <a:close/>
                </a:path>
              </a:pathLst>
            </a:custGeom>
            <a:solidFill>
              <a:srgbClr val="000000">
                <a:alpha val="0"/>
              </a:srgbClr>
            </a:solidFill>
          </p:spPr>
          <p:txBody>
            <a:bodyPr/>
            <a:lstStyle/>
            <a:p>
              <a:endParaRPr lang="en-PH" dirty="0"/>
            </a:p>
          </p:txBody>
        </p:sp>
        <p:sp>
          <p:nvSpPr>
            <p:cNvPr id="7" name="TextBox 7"/>
            <p:cNvSpPr txBox="1"/>
            <p:nvPr/>
          </p:nvSpPr>
          <p:spPr>
            <a:xfrm>
              <a:off x="0" y="-66675"/>
              <a:ext cx="9103360" cy="1761421"/>
            </a:xfrm>
            <a:prstGeom prst="rect">
              <a:avLst/>
            </a:prstGeom>
          </p:spPr>
          <p:txBody>
            <a:bodyPr lIns="0" tIns="0" rIns="0" bIns="0" rtlCol="0" anchor="t"/>
            <a:lstStyle/>
            <a:p>
              <a:pPr algn="ctr">
                <a:lnSpc>
                  <a:spcPts val="4095"/>
                </a:lnSpc>
              </a:pPr>
              <a:r>
                <a:rPr lang="en-US" sz="3413" dirty="0">
                  <a:solidFill>
                    <a:srgbClr val="002060"/>
                  </a:solidFill>
                  <a:latin typeface="Calibri (MS)"/>
                  <a:ea typeface="Calibri (MS)"/>
                  <a:cs typeface="Calibri (MS)"/>
                  <a:sym typeface="Calibri (MS)"/>
                </a:rPr>
                <a:t>Your participant guide:</a:t>
              </a:r>
            </a:p>
            <a:p>
              <a:pPr algn="ctr">
                <a:lnSpc>
                  <a:spcPts val="4095"/>
                </a:lnSpc>
              </a:pPr>
              <a:r>
                <a:rPr lang="en-US" sz="3413" dirty="0">
                  <a:solidFill>
                    <a:srgbClr val="002060"/>
                  </a:solidFill>
                  <a:latin typeface="Calibri (MS)"/>
                  <a:ea typeface="Calibri (MS)"/>
                  <a:cs typeface="Calibri (MS)"/>
                  <a:sym typeface="Calibri (MS)"/>
                </a:rPr>
                <a:t>Print it and follow along</a:t>
              </a:r>
            </a:p>
          </p:txBody>
        </p:sp>
      </p:grpSp>
      <p:sp>
        <p:nvSpPr>
          <p:cNvPr id="8" name="Freeform 8"/>
          <p:cNvSpPr/>
          <p:nvPr/>
        </p:nvSpPr>
        <p:spPr>
          <a:xfrm>
            <a:off x="3804620" y="2493768"/>
            <a:ext cx="2144360" cy="2327664"/>
          </a:xfrm>
          <a:custGeom>
            <a:avLst/>
            <a:gdLst/>
            <a:ahLst/>
            <a:cxnLst/>
            <a:rect l="l" t="t" r="r" b="b"/>
            <a:pathLst>
              <a:path w="2144360" h="2327664">
                <a:moveTo>
                  <a:pt x="0" y="0"/>
                </a:moveTo>
                <a:lnTo>
                  <a:pt x="2144360" y="0"/>
                </a:lnTo>
                <a:lnTo>
                  <a:pt x="2144360" y="2327664"/>
                </a:lnTo>
                <a:lnTo>
                  <a:pt x="0" y="2327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179275" y="0"/>
            <a:ext cx="5391309" cy="2307817"/>
            <a:chOff x="0" y="0"/>
            <a:chExt cx="7188412" cy="3077089"/>
          </a:xfrm>
        </p:grpSpPr>
        <p:sp>
          <p:nvSpPr>
            <p:cNvPr id="3" name="Freeform 3"/>
            <p:cNvSpPr/>
            <p:nvPr/>
          </p:nvSpPr>
          <p:spPr>
            <a:xfrm>
              <a:off x="0" y="0"/>
              <a:ext cx="7188412" cy="2547113"/>
            </a:xfrm>
            <a:custGeom>
              <a:avLst/>
              <a:gdLst/>
              <a:ahLst/>
              <a:cxnLst/>
              <a:rect l="l" t="t" r="r" b="b"/>
              <a:pathLst>
                <a:path w="7188412" h="2547113">
                  <a:moveTo>
                    <a:pt x="0" y="0"/>
                  </a:moveTo>
                  <a:lnTo>
                    <a:pt x="7188412" y="0"/>
                  </a:lnTo>
                  <a:lnTo>
                    <a:pt x="7188412" y="2547113"/>
                  </a:lnTo>
                  <a:lnTo>
                    <a:pt x="0" y="2547113"/>
                  </a:lnTo>
                  <a:close/>
                </a:path>
              </a:pathLst>
            </a:custGeom>
            <a:solidFill>
              <a:srgbClr val="000000">
                <a:alpha val="0"/>
              </a:srgbClr>
            </a:solidFill>
          </p:spPr>
          <p:txBody>
            <a:bodyPr/>
            <a:lstStyle/>
            <a:p>
              <a:endParaRPr lang="en-PH"/>
            </a:p>
          </p:txBody>
        </p:sp>
        <p:sp>
          <p:nvSpPr>
            <p:cNvPr id="4" name="TextBox 4"/>
            <p:cNvSpPr txBox="1"/>
            <p:nvPr/>
          </p:nvSpPr>
          <p:spPr>
            <a:xfrm>
              <a:off x="0" y="587127"/>
              <a:ext cx="7188412" cy="2489962"/>
            </a:xfrm>
            <a:prstGeom prst="rect">
              <a:avLst/>
            </a:prstGeom>
          </p:spPr>
          <p:txBody>
            <a:bodyPr lIns="0" tIns="0" rIns="0" bIns="0" rtlCol="0" anchor="b"/>
            <a:lstStyle/>
            <a:p>
              <a:pPr algn="ctr">
                <a:lnSpc>
                  <a:spcPts val="5702"/>
                </a:lnSpc>
              </a:pPr>
              <a:r>
                <a:rPr lang="en-US" sz="5280" b="1" dirty="0">
                  <a:solidFill>
                    <a:srgbClr val="0D314C"/>
                  </a:solidFill>
                  <a:latin typeface="Albert Sans Bold"/>
                  <a:ea typeface="Albert Sans Bold"/>
                  <a:cs typeface="Albert Sans Bold"/>
                  <a:sym typeface="Albert Sans Bold"/>
                </a:rPr>
                <a:t>Take the Survey!</a:t>
              </a:r>
            </a:p>
          </p:txBody>
        </p:sp>
      </p:grpSp>
      <p:grpSp>
        <p:nvGrpSpPr>
          <p:cNvPr id="5" name="Group 5"/>
          <p:cNvGrpSpPr/>
          <p:nvPr/>
        </p:nvGrpSpPr>
        <p:grpSpPr>
          <a:xfrm>
            <a:off x="2181777" y="1967348"/>
            <a:ext cx="5392548" cy="545663"/>
            <a:chOff x="0" y="0"/>
            <a:chExt cx="7190064" cy="727551"/>
          </a:xfrm>
        </p:grpSpPr>
        <p:sp>
          <p:nvSpPr>
            <p:cNvPr id="6" name="Freeform 6"/>
            <p:cNvSpPr/>
            <p:nvPr/>
          </p:nvSpPr>
          <p:spPr>
            <a:xfrm>
              <a:off x="0" y="0"/>
              <a:ext cx="7190064" cy="727551"/>
            </a:xfrm>
            <a:custGeom>
              <a:avLst/>
              <a:gdLst/>
              <a:ahLst/>
              <a:cxnLst/>
              <a:rect l="l" t="t" r="r" b="b"/>
              <a:pathLst>
                <a:path w="7190064" h="727551">
                  <a:moveTo>
                    <a:pt x="0" y="0"/>
                  </a:moveTo>
                  <a:lnTo>
                    <a:pt x="7190064" y="0"/>
                  </a:lnTo>
                  <a:lnTo>
                    <a:pt x="7190064" y="727551"/>
                  </a:lnTo>
                  <a:lnTo>
                    <a:pt x="0" y="727551"/>
                  </a:lnTo>
                  <a:close/>
                </a:path>
              </a:pathLst>
            </a:custGeom>
            <a:solidFill>
              <a:srgbClr val="000000">
                <a:alpha val="0"/>
              </a:srgbClr>
            </a:solidFill>
          </p:spPr>
          <p:txBody>
            <a:bodyPr/>
            <a:lstStyle/>
            <a:p>
              <a:endParaRPr lang="en-PH"/>
            </a:p>
          </p:txBody>
        </p:sp>
        <p:sp>
          <p:nvSpPr>
            <p:cNvPr id="7" name="TextBox 7"/>
            <p:cNvSpPr txBox="1"/>
            <p:nvPr/>
          </p:nvSpPr>
          <p:spPr>
            <a:xfrm>
              <a:off x="0" y="19050"/>
              <a:ext cx="7190064" cy="708501"/>
            </a:xfrm>
            <a:prstGeom prst="rect">
              <a:avLst/>
            </a:prstGeom>
          </p:spPr>
          <p:txBody>
            <a:bodyPr lIns="0" tIns="0" rIns="0" bIns="0" rtlCol="0" anchor="b"/>
            <a:lstStyle/>
            <a:p>
              <a:pPr algn="ctr">
                <a:lnSpc>
                  <a:spcPts val="2419"/>
                </a:lnSpc>
              </a:pPr>
              <a:endParaRPr lang="en-US" sz="2240" dirty="0">
                <a:solidFill>
                  <a:srgbClr val="0D314C"/>
                </a:solidFill>
                <a:latin typeface="Albert Sans"/>
                <a:ea typeface="Albert Sans"/>
                <a:cs typeface="Albert Sans"/>
                <a:sym typeface="Albert Sans"/>
              </a:endParaRPr>
            </a:p>
          </p:txBody>
        </p:sp>
      </p:grpSp>
      <p:sp>
        <p:nvSpPr>
          <p:cNvPr id="8" name="Freeform 8"/>
          <p:cNvSpPr/>
          <p:nvPr/>
        </p:nvSpPr>
        <p:spPr>
          <a:xfrm>
            <a:off x="3137226" y="2785988"/>
            <a:ext cx="3481651" cy="2794025"/>
          </a:xfrm>
          <a:custGeom>
            <a:avLst/>
            <a:gdLst/>
            <a:ahLst/>
            <a:cxnLst/>
            <a:rect l="l" t="t" r="r" b="b"/>
            <a:pathLst>
              <a:path w="3481651" h="2794025">
                <a:moveTo>
                  <a:pt x="0" y="0"/>
                </a:moveTo>
                <a:lnTo>
                  <a:pt x="3481651" y="0"/>
                </a:lnTo>
                <a:lnTo>
                  <a:pt x="3481651" y="2794025"/>
                </a:lnTo>
                <a:lnTo>
                  <a:pt x="0" y="2794025"/>
                </a:lnTo>
                <a:lnTo>
                  <a:pt x="0" y="0"/>
                </a:lnTo>
                <a:close/>
              </a:path>
            </a:pathLst>
          </a:custGeom>
          <a:blipFill>
            <a:blip r:embed="rId2"/>
            <a:stretch>
              <a:fillRect/>
            </a:stretch>
          </a:blipFill>
        </p:spPr>
        <p:txBody>
          <a:bodyPr/>
          <a:lstStyle/>
          <a:p>
            <a:endParaRPr lang="en-PH"/>
          </a:p>
        </p:txBody>
      </p:sp>
      <p:grpSp>
        <p:nvGrpSpPr>
          <p:cNvPr id="9" name="Group 9"/>
          <p:cNvGrpSpPr/>
          <p:nvPr/>
        </p:nvGrpSpPr>
        <p:grpSpPr>
          <a:xfrm>
            <a:off x="0" y="6025464"/>
            <a:ext cx="9753600" cy="1289736"/>
            <a:chOff x="0" y="0"/>
            <a:chExt cx="3612444" cy="477680"/>
          </a:xfrm>
        </p:grpSpPr>
        <p:sp>
          <p:nvSpPr>
            <p:cNvPr id="10" name="Freeform 10"/>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1" name="TextBox 11"/>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a:xfrm>
          <a:off x="0" y="0"/>
          <a:ext cx="0" cy="0"/>
          <a:chOff x="0" y="0"/>
          <a:chExt cx="0" cy="0"/>
        </a:xfrm>
      </p:grpSpPr>
      <p:pic>
        <p:nvPicPr>
          <p:cNvPr id="3" name="Picture 2" descr="A qr code on a white background&#10;&#10;AI-generated content may be incorrect.">
            <a:extLst>
              <a:ext uri="{FF2B5EF4-FFF2-40B4-BE49-F238E27FC236}">
                <a16:creationId xmlns:a16="http://schemas.microsoft.com/office/drawing/2014/main" id="{888062E6-C1EE-26E3-8C1A-1FAE487E77D4}"/>
              </a:ext>
            </a:extLst>
          </p:cNvPr>
          <p:cNvPicPr>
            <a:picLocks noChangeAspect="1"/>
          </p:cNvPicPr>
          <p:nvPr/>
        </p:nvPicPr>
        <p:blipFill>
          <a:blip r:embed="rId3"/>
          <a:stretch>
            <a:fillRect/>
          </a:stretch>
        </p:blipFill>
        <p:spPr>
          <a:xfrm>
            <a:off x="2917135" y="1827403"/>
            <a:ext cx="3919736" cy="3919736"/>
          </a:xfrm>
          <a:prstGeom prst="rect">
            <a:avLst/>
          </a:prstGeom>
        </p:spPr>
      </p:pic>
      <p:sp>
        <p:nvSpPr>
          <p:cNvPr id="4" name="TextBox 3">
            <a:extLst>
              <a:ext uri="{FF2B5EF4-FFF2-40B4-BE49-F238E27FC236}">
                <a16:creationId xmlns:a16="http://schemas.microsoft.com/office/drawing/2014/main" id="{BE508F73-90D7-1818-A9D5-6EB42D47B0CD}"/>
              </a:ext>
            </a:extLst>
          </p:cNvPr>
          <p:cNvSpPr txBox="1"/>
          <p:nvPr/>
        </p:nvSpPr>
        <p:spPr>
          <a:xfrm>
            <a:off x="2192503" y="646531"/>
            <a:ext cx="53726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Albert Sans"/>
              </a:rPr>
              <a:t>SCAN THE QR CODE TO TAKE THE CHANGE STYLE ASSESSMENT</a:t>
            </a:r>
            <a:endParaRPr lang="en-US" dirty="0">
              <a:solidFill>
                <a:schemeClr val="bg1"/>
              </a:solidFill>
              <a:ea typeface="Calibri"/>
              <a:cs typeface="Calibri"/>
            </a:endParaRPr>
          </a:p>
        </p:txBody>
      </p:sp>
    </p:spTree>
  </p:cSld>
  <p:clrMapOvr>
    <a:masterClrMapping/>
  </p:clrMapOvr>
  <p:transition>
    <p:fade/>
  </p:transition>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2ECA8-FF4F-2FE2-1192-604D9F5BEE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8789887-7C69-055C-8C5A-ED13F5E78211}"/>
              </a:ext>
            </a:extLst>
          </p:cNvPr>
          <p:cNvGrpSpPr/>
          <p:nvPr/>
        </p:nvGrpSpPr>
        <p:grpSpPr>
          <a:xfrm>
            <a:off x="2179275" y="0"/>
            <a:ext cx="5391309" cy="1910335"/>
            <a:chOff x="0" y="0"/>
            <a:chExt cx="7188412" cy="2547113"/>
          </a:xfrm>
        </p:grpSpPr>
        <p:sp>
          <p:nvSpPr>
            <p:cNvPr id="3" name="Freeform 3">
              <a:extLst>
                <a:ext uri="{FF2B5EF4-FFF2-40B4-BE49-F238E27FC236}">
                  <a16:creationId xmlns:a16="http://schemas.microsoft.com/office/drawing/2014/main" id="{8F9F2045-C419-5D70-447F-D2090CE1CA5F}"/>
                </a:ext>
              </a:extLst>
            </p:cNvPr>
            <p:cNvSpPr/>
            <p:nvPr/>
          </p:nvSpPr>
          <p:spPr>
            <a:xfrm>
              <a:off x="0" y="0"/>
              <a:ext cx="7188412" cy="2547113"/>
            </a:xfrm>
            <a:custGeom>
              <a:avLst/>
              <a:gdLst/>
              <a:ahLst/>
              <a:cxnLst/>
              <a:rect l="l" t="t" r="r" b="b"/>
              <a:pathLst>
                <a:path w="7188412" h="2547113">
                  <a:moveTo>
                    <a:pt x="0" y="0"/>
                  </a:moveTo>
                  <a:lnTo>
                    <a:pt x="7188412" y="0"/>
                  </a:lnTo>
                  <a:lnTo>
                    <a:pt x="7188412" y="2547113"/>
                  </a:lnTo>
                  <a:lnTo>
                    <a:pt x="0" y="2547113"/>
                  </a:lnTo>
                  <a:close/>
                </a:path>
              </a:pathLst>
            </a:custGeom>
            <a:solidFill>
              <a:srgbClr val="000000">
                <a:alpha val="0"/>
              </a:srgbClr>
            </a:solidFill>
          </p:spPr>
          <p:txBody>
            <a:bodyPr/>
            <a:lstStyle/>
            <a:p>
              <a:endParaRPr lang="en-PH"/>
            </a:p>
          </p:txBody>
        </p:sp>
        <p:sp>
          <p:nvSpPr>
            <p:cNvPr id="4" name="TextBox 4">
              <a:extLst>
                <a:ext uri="{FF2B5EF4-FFF2-40B4-BE49-F238E27FC236}">
                  <a16:creationId xmlns:a16="http://schemas.microsoft.com/office/drawing/2014/main" id="{D86BDF0A-E5D6-43A9-3FC3-9C690336A649}"/>
                </a:ext>
              </a:extLst>
            </p:cNvPr>
            <p:cNvSpPr txBox="1"/>
            <p:nvPr/>
          </p:nvSpPr>
          <p:spPr>
            <a:xfrm>
              <a:off x="0" y="57150"/>
              <a:ext cx="7188412" cy="2489963"/>
            </a:xfrm>
            <a:prstGeom prst="rect">
              <a:avLst/>
            </a:prstGeom>
          </p:spPr>
          <p:txBody>
            <a:bodyPr lIns="0" tIns="0" rIns="0" bIns="0" rtlCol="0" anchor="b"/>
            <a:lstStyle/>
            <a:p>
              <a:pPr algn="ctr">
                <a:lnSpc>
                  <a:spcPts val="5702"/>
                </a:lnSpc>
              </a:pPr>
              <a:r>
                <a:rPr lang="en-US" sz="5250" b="1" dirty="0">
                  <a:solidFill>
                    <a:srgbClr val="0D314C"/>
                  </a:solidFill>
                  <a:latin typeface="Albert Sans Bold"/>
                  <a:ea typeface="Albert Sans Bold"/>
                  <a:cs typeface="Albert Sans Bold"/>
                  <a:sym typeface="Albert Sans Bold"/>
                </a:rPr>
                <a:t>Open your Survey Results!</a:t>
              </a:r>
            </a:p>
          </p:txBody>
        </p:sp>
      </p:grpSp>
      <p:sp>
        <p:nvSpPr>
          <p:cNvPr id="6" name="Freeform 6">
            <a:extLst>
              <a:ext uri="{FF2B5EF4-FFF2-40B4-BE49-F238E27FC236}">
                <a16:creationId xmlns:a16="http://schemas.microsoft.com/office/drawing/2014/main" id="{09B499A2-3B74-8FD4-EC99-83A93433C719}"/>
              </a:ext>
            </a:extLst>
          </p:cNvPr>
          <p:cNvSpPr/>
          <p:nvPr/>
        </p:nvSpPr>
        <p:spPr>
          <a:xfrm>
            <a:off x="2181777" y="1967348"/>
            <a:ext cx="5392548" cy="545663"/>
          </a:xfrm>
          <a:custGeom>
            <a:avLst/>
            <a:gdLst/>
            <a:ahLst/>
            <a:cxnLst/>
            <a:rect l="l" t="t" r="r" b="b"/>
            <a:pathLst>
              <a:path w="7190064" h="727551">
                <a:moveTo>
                  <a:pt x="0" y="0"/>
                </a:moveTo>
                <a:lnTo>
                  <a:pt x="7190064" y="0"/>
                </a:lnTo>
                <a:lnTo>
                  <a:pt x="7190064" y="727551"/>
                </a:lnTo>
                <a:lnTo>
                  <a:pt x="0" y="727551"/>
                </a:lnTo>
                <a:close/>
              </a:path>
            </a:pathLst>
          </a:custGeom>
          <a:solidFill>
            <a:srgbClr val="000000">
              <a:alpha val="0"/>
            </a:srgbClr>
          </a:solidFill>
        </p:spPr>
        <p:txBody>
          <a:bodyPr/>
          <a:lstStyle/>
          <a:p>
            <a:endParaRPr lang="en-PH"/>
          </a:p>
        </p:txBody>
      </p:sp>
      <p:sp>
        <p:nvSpPr>
          <p:cNvPr id="8" name="Freeform 8">
            <a:extLst>
              <a:ext uri="{FF2B5EF4-FFF2-40B4-BE49-F238E27FC236}">
                <a16:creationId xmlns:a16="http://schemas.microsoft.com/office/drawing/2014/main" id="{9C049396-F41C-2A42-AB4A-B4831D1869CD}"/>
              </a:ext>
            </a:extLst>
          </p:cNvPr>
          <p:cNvSpPr/>
          <p:nvPr/>
        </p:nvSpPr>
        <p:spPr>
          <a:xfrm>
            <a:off x="3137226" y="2785988"/>
            <a:ext cx="3481651" cy="2794025"/>
          </a:xfrm>
          <a:custGeom>
            <a:avLst/>
            <a:gdLst/>
            <a:ahLst/>
            <a:cxnLst/>
            <a:rect l="l" t="t" r="r" b="b"/>
            <a:pathLst>
              <a:path w="3481651" h="2794025">
                <a:moveTo>
                  <a:pt x="0" y="0"/>
                </a:moveTo>
                <a:lnTo>
                  <a:pt x="3481651" y="0"/>
                </a:lnTo>
                <a:lnTo>
                  <a:pt x="3481651" y="2794025"/>
                </a:lnTo>
                <a:lnTo>
                  <a:pt x="0" y="2794025"/>
                </a:lnTo>
                <a:lnTo>
                  <a:pt x="0" y="0"/>
                </a:lnTo>
                <a:close/>
              </a:path>
            </a:pathLst>
          </a:custGeom>
          <a:blipFill>
            <a:blip r:embed="rId2"/>
            <a:stretch>
              <a:fillRect/>
            </a:stretch>
          </a:blipFill>
        </p:spPr>
        <p:txBody>
          <a:bodyPr/>
          <a:lstStyle/>
          <a:p>
            <a:endParaRPr lang="en-PH"/>
          </a:p>
        </p:txBody>
      </p:sp>
      <p:grpSp>
        <p:nvGrpSpPr>
          <p:cNvPr id="9" name="Group 9">
            <a:extLst>
              <a:ext uri="{FF2B5EF4-FFF2-40B4-BE49-F238E27FC236}">
                <a16:creationId xmlns:a16="http://schemas.microsoft.com/office/drawing/2014/main" id="{C56B5A4D-99A9-17A1-500C-BD7293638130}"/>
              </a:ext>
            </a:extLst>
          </p:cNvPr>
          <p:cNvGrpSpPr/>
          <p:nvPr/>
        </p:nvGrpSpPr>
        <p:grpSpPr>
          <a:xfrm>
            <a:off x="0" y="6025464"/>
            <a:ext cx="9753600" cy="1289736"/>
            <a:chOff x="0" y="0"/>
            <a:chExt cx="3612444" cy="477680"/>
          </a:xfrm>
        </p:grpSpPr>
        <p:sp>
          <p:nvSpPr>
            <p:cNvPr id="10" name="Freeform 10">
              <a:extLst>
                <a:ext uri="{FF2B5EF4-FFF2-40B4-BE49-F238E27FC236}">
                  <a16:creationId xmlns:a16="http://schemas.microsoft.com/office/drawing/2014/main" id="{679B2A3F-8969-E8D8-0D89-8743E71A4237}"/>
                </a:ext>
              </a:extLst>
            </p:cNvPr>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1" name="TextBox 11">
              <a:extLst>
                <a:ext uri="{FF2B5EF4-FFF2-40B4-BE49-F238E27FC236}">
                  <a16:creationId xmlns:a16="http://schemas.microsoft.com/office/drawing/2014/main" id="{3C104686-793E-8C75-3029-96B29D0A5B13}"/>
                </a:ext>
              </a:extLst>
            </p:cNvPr>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extLst>
      <p:ext uri="{BB962C8B-B14F-4D97-AF65-F5344CB8AC3E}">
        <p14:creationId xmlns:p14="http://schemas.microsoft.com/office/powerpoint/2010/main" val="32853349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239347" y="2026921"/>
            <a:ext cx="3112347" cy="3921760"/>
            <a:chOff x="0" y="0"/>
            <a:chExt cx="4149796" cy="5229013"/>
          </a:xfrm>
        </p:grpSpPr>
        <p:sp>
          <p:nvSpPr>
            <p:cNvPr id="6" name="Freeform 6"/>
            <p:cNvSpPr/>
            <p:nvPr/>
          </p:nvSpPr>
          <p:spPr>
            <a:xfrm>
              <a:off x="0" y="0"/>
              <a:ext cx="4149796" cy="5229013"/>
            </a:xfrm>
            <a:custGeom>
              <a:avLst/>
              <a:gdLst/>
              <a:ahLst/>
              <a:cxnLst/>
              <a:rect l="l" t="t" r="r" b="b"/>
              <a:pathLst>
                <a:path w="4149796" h="5229013">
                  <a:moveTo>
                    <a:pt x="0" y="0"/>
                  </a:moveTo>
                  <a:lnTo>
                    <a:pt x="4149796" y="0"/>
                  </a:lnTo>
                  <a:lnTo>
                    <a:pt x="4149796" y="5229013"/>
                  </a:lnTo>
                  <a:lnTo>
                    <a:pt x="0" y="5229013"/>
                  </a:lnTo>
                  <a:close/>
                </a:path>
              </a:pathLst>
            </a:custGeom>
            <a:solidFill>
              <a:srgbClr val="000000">
                <a:alpha val="0"/>
              </a:srgbClr>
            </a:solidFill>
          </p:spPr>
          <p:txBody>
            <a:bodyPr/>
            <a:lstStyle/>
            <a:p>
              <a:endParaRPr lang="en-PH"/>
            </a:p>
          </p:txBody>
        </p:sp>
        <p:sp>
          <p:nvSpPr>
            <p:cNvPr id="7" name="TextBox 7"/>
            <p:cNvSpPr txBox="1"/>
            <p:nvPr/>
          </p:nvSpPr>
          <p:spPr>
            <a:xfrm>
              <a:off x="0" y="0"/>
              <a:ext cx="4149796" cy="5229013"/>
            </a:xfrm>
            <a:prstGeom prst="rect">
              <a:avLst/>
            </a:prstGeom>
          </p:spPr>
          <p:txBody>
            <a:bodyPr lIns="0" tIns="0" rIns="0" bIns="0" rtlCol="0" anchor="t"/>
            <a:lstStyle/>
            <a:p>
              <a:pPr algn="ctr">
                <a:lnSpc>
                  <a:spcPts val="3583"/>
                </a:lnSpc>
              </a:pPr>
              <a:r>
                <a:rPr lang="en-US" sz="2950" b="1" dirty="0">
                  <a:solidFill>
                    <a:srgbClr val="0D314C"/>
                  </a:solidFill>
                  <a:latin typeface="Albert Sans Bold"/>
                  <a:ea typeface="Albert Sans Bold"/>
                  <a:cs typeface="Albert Sans Bold"/>
                  <a:sym typeface="Albert Sans Bold"/>
                </a:rPr>
                <a:t>BRIDGE BUILDER</a:t>
              </a:r>
              <a:endParaRPr lang="en-US" sz="2950" b="1" dirty="0">
                <a:solidFill>
                  <a:srgbClr val="0D314C"/>
                </a:solidFill>
                <a:latin typeface="Albert Sans Bold"/>
                <a:ea typeface="Albert Sans Bold"/>
                <a:cs typeface="Albert Sans Bold"/>
              </a:endParaRPr>
            </a:p>
            <a:p>
              <a:pPr algn="ctr">
                <a:lnSpc>
                  <a:spcPts val="3583"/>
                </a:lnSpc>
              </a:pPr>
              <a:r>
                <a:rPr lang="en-US" sz="2950" i="1" dirty="0">
                  <a:solidFill>
                    <a:srgbClr val="000000"/>
                  </a:solidFill>
                  <a:latin typeface="Albert Sans Italics"/>
                  <a:ea typeface="Albert Sans Italics"/>
                  <a:cs typeface="Albert Sans Italics"/>
                  <a:sym typeface="Albert Sans Italics"/>
                </a:rPr>
                <a:t>Explore</a:t>
              </a:r>
              <a:r>
                <a:rPr lang="en-US" sz="2950" dirty="0">
                  <a:solidFill>
                    <a:srgbClr val="000000"/>
                  </a:solidFill>
                  <a:latin typeface="Albert Sans"/>
                  <a:ea typeface="Albert Sans"/>
                  <a:cs typeface="Albert Sans"/>
                  <a:sym typeface="Albert Sans"/>
                </a:rPr>
                <a:t> the structure</a:t>
              </a:r>
              <a:endParaRPr lang="en-US" sz="2950" dirty="0">
                <a:solidFill>
                  <a:srgbClr val="000000"/>
                </a:solidFill>
                <a:latin typeface="Albert Sans"/>
                <a:ea typeface="Albert Sans"/>
                <a:cs typeface="Albert Sans"/>
              </a:endParaRPr>
            </a:p>
            <a:p>
              <a:pPr algn="ctr">
                <a:lnSpc>
                  <a:spcPts val="3583"/>
                </a:lnSpc>
              </a:pPr>
              <a:r>
                <a:rPr lang="en-US" sz="2950" dirty="0">
                  <a:solidFill>
                    <a:srgbClr val="000000"/>
                  </a:solidFill>
                  <a:latin typeface="Albert Sans"/>
                  <a:ea typeface="Albert Sans"/>
                  <a:cs typeface="Albert Sans"/>
                  <a:sym typeface="Albert Sans"/>
                </a:rPr>
                <a:t>Prefer change that is </a:t>
              </a:r>
              <a:endParaRPr lang="en-US" sz="2950" dirty="0">
                <a:solidFill>
                  <a:srgbClr val="000000"/>
                </a:solidFill>
                <a:latin typeface="Albert Sans"/>
                <a:ea typeface="Albert Sans"/>
                <a:cs typeface="Albert Sans"/>
              </a:endParaRPr>
            </a:p>
            <a:p>
              <a:pPr algn="ctr">
                <a:lnSpc>
                  <a:spcPts val="3583"/>
                </a:lnSpc>
              </a:pPr>
              <a:r>
                <a:rPr lang="en-US" sz="2950" dirty="0">
                  <a:solidFill>
                    <a:srgbClr val="000000"/>
                  </a:solidFill>
                  <a:latin typeface="Albert Sans"/>
                  <a:ea typeface="Albert Sans"/>
                  <a:cs typeface="Albert Sans"/>
                  <a:sym typeface="Albert Sans"/>
                </a:rPr>
                <a:t>functional</a:t>
              </a:r>
              <a:endParaRPr lang="en-US" sz="2950" dirty="0">
                <a:solidFill>
                  <a:srgbClr val="000000"/>
                </a:solidFill>
                <a:latin typeface="Albert Sans"/>
                <a:ea typeface="Albert Sans"/>
                <a:cs typeface="Albert Sans"/>
              </a:endParaRPr>
            </a:p>
            <a:p>
              <a:pPr algn="ctr">
                <a:lnSpc>
                  <a:spcPts val="3583"/>
                </a:lnSpc>
              </a:pPr>
              <a:endParaRPr lang="en-US" sz="2986">
                <a:solidFill>
                  <a:srgbClr val="000000"/>
                </a:solidFill>
                <a:latin typeface="Albert Sans"/>
                <a:ea typeface="Albert Sans"/>
                <a:cs typeface="Albert Sans"/>
                <a:sym typeface="Albert Sans"/>
              </a:endParaRPr>
            </a:p>
          </p:txBody>
        </p:sp>
      </p:grpSp>
      <p:grpSp>
        <p:nvGrpSpPr>
          <p:cNvPr id="8" name="Group 8"/>
          <p:cNvGrpSpPr/>
          <p:nvPr/>
        </p:nvGrpSpPr>
        <p:grpSpPr>
          <a:xfrm>
            <a:off x="231987" y="2026921"/>
            <a:ext cx="3031067" cy="4331547"/>
            <a:chOff x="0" y="0"/>
            <a:chExt cx="4041422" cy="5775396"/>
          </a:xfrm>
        </p:grpSpPr>
        <p:sp>
          <p:nvSpPr>
            <p:cNvPr id="9" name="Freeform 9"/>
            <p:cNvSpPr/>
            <p:nvPr/>
          </p:nvSpPr>
          <p:spPr>
            <a:xfrm>
              <a:off x="0" y="0"/>
              <a:ext cx="4041422" cy="5775396"/>
            </a:xfrm>
            <a:custGeom>
              <a:avLst/>
              <a:gdLst/>
              <a:ahLst/>
              <a:cxnLst/>
              <a:rect l="l" t="t" r="r" b="b"/>
              <a:pathLst>
                <a:path w="4041422" h="5775396">
                  <a:moveTo>
                    <a:pt x="0" y="0"/>
                  </a:moveTo>
                  <a:lnTo>
                    <a:pt x="4041422" y="0"/>
                  </a:lnTo>
                  <a:lnTo>
                    <a:pt x="4041422" y="5775396"/>
                  </a:lnTo>
                  <a:lnTo>
                    <a:pt x="0" y="5775396"/>
                  </a:lnTo>
                  <a:close/>
                </a:path>
              </a:pathLst>
            </a:custGeom>
            <a:solidFill>
              <a:srgbClr val="000000">
                <a:alpha val="0"/>
              </a:srgbClr>
            </a:solidFill>
          </p:spPr>
          <p:txBody>
            <a:bodyPr/>
            <a:lstStyle/>
            <a:p>
              <a:endParaRPr lang="en-PH"/>
            </a:p>
          </p:txBody>
        </p:sp>
        <p:sp>
          <p:nvSpPr>
            <p:cNvPr id="10" name="TextBox 10"/>
            <p:cNvSpPr txBox="1"/>
            <p:nvPr/>
          </p:nvSpPr>
          <p:spPr>
            <a:xfrm>
              <a:off x="0" y="0"/>
              <a:ext cx="4041422" cy="5775396"/>
            </a:xfrm>
            <a:prstGeom prst="rect">
              <a:avLst/>
            </a:prstGeom>
          </p:spPr>
          <p:txBody>
            <a:bodyPr lIns="0" tIns="0" rIns="0" bIns="0" rtlCol="0" anchor="t"/>
            <a:lstStyle/>
            <a:p>
              <a:pPr algn="ctr">
                <a:lnSpc>
                  <a:spcPts val="3583"/>
                </a:lnSpc>
              </a:pPr>
              <a:r>
                <a:rPr lang="en-US" sz="2950" b="1" dirty="0">
                  <a:solidFill>
                    <a:srgbClr val="0D314C"/>
                  </a:solidFill>
                  <a:latin typeface="Albert Sans Bold"/>
                  <a:sym typeface="Albert Sans Bold"/>
                </a:rPr>
                <a:t>GUARDIAN</a:t>
              </a:r>
              <a:endParaRPr lang="en-US" dirty="0"/>
            </a:p>
            <a:p>
              <a:pPr algn="ctr">
                <a:lnSpc>
                  <a:spcPts val="3583"/>
                </a:lnSpc>
              </a:pPr>
              <a:r>
                <a:rPr lang="en-US" sz="2950" i="1" dirty="0">
                  <a:solidFill>
                    <a:srgbClr val="000000"/>
                  </a:solidFill>
                  <a:latin typeface="Albert Sans Italics"/>
                  <a:ea typeface="Albert Sans Italics"/>
                  <a:cs typeface="Albert Sans Italics"/>
                  <a:sym typeface="Albert Sans Italics"/>
                </a:rPr>
                <a:t>Accept </a:t>
              </a:r>
              <a:r>
                <a:rPr lang="en-US" sz="2950" dirty="0">
                  <a:solidFill>
                    <a:srgbClr val="000000"/>
                  </a:solidFill>
                  <a:latin typeface="Albert Sans"/>
                  <a:ea typeface="Albert Sans"/>
                  <a:cs typeface="Albert Sans"/>
                  <a:sym typeface="Albert Sans"/>
                </a:rPr>
                <a:t>the structure</a:t>
              </a:r>
              <a:endParaRPr lang="en-US" sz="2950" dirty="0">
                <a:solidFill>
                  <a:srgbClr val="000000"/>
                </a:solidFill>
                <a:latin typeface="Albert Sans"/>
                <a:ea typeface="Albert Sans"/>
                <a:cs typeface="Albert Sans"/>
              </a:endParaRPr>
            </a:p>
            <a:p>
              <a:pPr algn="ctr">
                <a:lnSpc>
                  <a:spcPts val="3583"/>
                </a:lnSpc>
              </a:pPr>
              <a:r>
                <a:rPr lang="en-US" sz="2950" dirty="0">
                  <a:solidFill>
                    <a:srgbClr val="000000"/>
                  </a:solidFill>
                  <a:latin typeface="Albert Sans"/>
                  <a:ea typeface="Albert Sans"/>
                  <a:cs typeface="Albert Sans"/>
                  <a:sym typeface="Albert Sans"/>
                </a:rPr>
                <a:t>Prefer change that is incremental</a:t>
              </a:r>
              <a:endParaRPr lang="en-US" sz="2950" dirty="0">
                <a:solidFill>
                  <a:srgbClr val="000000"/>
                </a:solidFill>
                <a:latin typeface="Albert Sans"/>
                <a:ea typeface="Albert Sans"/>
                <a:cs typeface="Albert Sans"/>
              </a:endParaRPr>
            </a:p>
            <a:p>
              <a:pPr algn="ctr">
                <a:lnSpc>
                  <a:spcPts val="3583"/>
                </a:lnSpc>
              </a:pPr>
              <a:endParaRPr lang="en-US" sz="2986">
                <a:solidFill>
                  <a:srgbClr val="000000"/>
                </a:solidFill>
                <a:latin typeface="Albert Sans"/>
                <a:ea typeface="Albert Sans"/>
                <a:cs typeface="Albert Sans"/>
                <a:sym typeface="Albert Sans"/>
              </a:endParaRPr>
            </a:p>
          </p:txBody>
        </p:sp>
      </p:grpSp>
      <p:grpSp>
        <p:nvGrpSpPr>
          <p:cNvPr id="11" name="Group 11"/>
          <p:cNvGrpSpPr/>
          <p:nvPr/>
        </p:nvGrpSpPr>
        <p:grpSpPr>
          <a:xfrm>
            <a:off x="6409267" y="2026921"/>
            <a:ext cx="3100494" cy="4331547"/>
            <a:chOff x="0" y="0"/>
            <a:chExt cx="4133991" cy="5775396"/>
          </a:xfrm>
        </p:grpSpPr>
        <p:sp>
          <p:nvSpPr>
            <p:cNvPr id="12" name="Freeform 12"/>
            <p:cNvSpPr/>
            <p:nvPr/>
          </p:nvSpPr>
          <p:spPr>
            <a:xfrm>
              <a:off x="0" y="0"/>
              <a:ext cx="4133991" cy="5775396"/>
            </a:xfrm>
            <a:custGeom>
              <a:avLst/>
              <a:gdLst/>
              <a:ahLst/>
              <a:cxnLst/>
              <a:rect l="l" t="t" r="r" b="b"/>
              <a:pathLst>
                <a:path w="4133991" h="5775396">
                  <a:moveTo>
                    <a:pt x="0" y="0"/>
                  </a:moveTo>
                  <a:lnTo>
                    <a:pt x="4133991" y="0"/>
                  </a:lnTo>
                  <a:lnTo>
                    <a:pt x="4133991" y="5775396"/>
                  </a:lnTo>
                  <a:lnTo>
                    <a:pt x="0" y="5775396"/>
                  </a:lnTo>
                  <a:close/>
                </a:path>
              </a:pathLst>
            </a:custGeom>
            <a:solidFill>
              <a:srgbClr val="000000">
                <a:alpha val="0"/>
              </a:srgbClr>
            </a:solidFill>
          </p:spPr>
          <p:txBody>
            <a:bodyPr/>
            <a:lstStyle/>
            <a:p>
              <a:endParaRPr lang="en-PH"/>
            </a:p>
          </p:txBody>
        </p:sp>
        <p:sp>
          <p:nvSpPr>
            <p:cNvPr id="13" name="TextBox 13"/>
            <p:cNvSpPr txBox="1"/>
            <p:nvPr/>
          </p:nvSpPr>
          <p:spPr>
            <a:xfrm>
              <a:off x="0" y="0"/>
              <a:ext cx="4133990" cy="5775396"/>
            </a:xfrm>
            <a:prstGeom prst="rect">
              <a:avLst/>
            </a:prstGeom>
          </p:spPr>
          <p:txBody>
            <a:bodyPr lIns="0" tIns="0" rIns="0" bIns="0" rtlCol="0" anchor="t"/>
            <a:lstStyle/>
            <a:p>
              <a:pPr algn="ctr">
                <a:lnSpc>
                  <a:spcPts val="3583"/>
                </a:lnSpc>
              </a:pPr>
              <a:r>
                <a:rPr lang="en-US" sz="2950" b="1" dirty="0">
                  <a:solidFill>
                    <a:srgbClr val="0D314C"/>
                  </a:solidFill>
                  <a:latin typeface="Albert Sans Bold"/>
                  <a:ea typeface="Albert Sans Bold"/>
                  <a:cs typeface="Albert Sans Bold"/>
                  <a:sym typeface="Albert Sans Bold"/>
                </a:rPr>
                <a:t>TRAILBLAZER</a:t>
              </a:r>
              <a:endParaRPr lang="en-US" sz="2986" b="1" dirty="0">
                <a:solidFill>
                  <a:srgbClr val="0D314C"/>
                </a:solidFill>
                <a:latin typeface="Albert Sans Bold"/>
                <a:ea typeface="Albert Sans Bold"/>
                <a:cs typeface="Albert Sans Bold"/>
                <a:sym typeface="Albert Sans Bold"/>
              </a:endParaRPr>
            </a:p>
            <a:p>
              <a:pPr algn="ctr">
                <a:lnSpc>
                  <a:spcPts val="3583"/>
                </a:lnSpc>
              </a:pPr>
              <a:r>
                <a:rPr lang="en-US" sz="2950" i="1" dirty="0">
                  <a:solidFill>
                    <a:srgbClr val="000000"/>
                  </a:solidFill>
                  <a:latin typeface="Albert Sans Italics"/>
                  <a:ea typeface="Albert Sans Italics"/>
                  <a:cs typeface="Albert Sans Italics"/>
                  <a:sym typeface="Albert Sans Italics"/>
                </a:rPr>
                <a:t>Challenge </a:t>
              </a:r>
              <a:r>
                <a:rPr lang="en-US" sz="2950" dirty="0">
                  <a:solidFill>
                    <a:srgbClr val="000000"/>
                  </a:solidFill>
                  <a:latin typeface="Albert Sans"/>
                  <a:ea typeface="Albert Sans"/>
                  <a:cs typeface="Albert Sans"/>
                  <a:sym typeface="Albert Sans"/>
                </a:rPr>
                <a:t>the structure</a:t>
              </a:r>
              <a:endParaRPr lang="en-US" sz="2950" dirty="0">
                <a:solidFill>
                  <a:srgbClr val="000000"/>
                </a:solidFill>
                <a:latin typeface="Albert Sans"/>
                <a:ea typeface="Albert Sans"/>
                <a:cs typeface="Albert Sans"/>
              </a:endParaRPr>
            </a:p>
            <a:p>
              <a:pPr algn="ctr">
                <a:lnSpc>
                  <a:spcPts val="3583"/>
                </a:lnSpc>
              </a:pPr>
              <a:r>
                <a:rPr lang="en-US" sz="2950" dirty="0">
                  <a:solidFill>
                    <a:srgbClr val="000000"/>
                  </a:solidFill>
                  <a:latin typeface="Albert Sans"/>
                  <a:ea typeface="Albert Sans"/>
                  <a:cs typeface="Albert Sans"/>
                  <a:sym typeface="Albert Sans"/>
                </a:rPr>
                <a:t>Prefer change that is expansive</a:t>
              </a:r>
              <a:endParaRPr lang="en-US" sz="2950" dirty="0">
                <a:solidFill>
                  <a:srgbClr val="000000"/>
                </a:solidFill>
                <a:latin typeface="Albert Sans"/>
                <a:ea typeface="Albert Sans"/>
                <a:cs typeface="Albert Sans"/>
              </a:endParaRPr>
            </a:p>
            <a:p>
              <a:pPr algn="ctr">
                <a:lnSpc>
                  <a:spcPts val="3583"/>
                </a:lnSpc>
              </a:pPr>
              <a:endParaRPr lang="en-US" sz="2986">
                <a:solidFill>
                  <a:srgbClr val="000000"/>
                </a:solidFill>
                <a:latin typeface="Albert Sans"/>
                <a:ea typeface="Albert Sans"/>
                <a:cs typeface="Albert Sans"/>
                <a:sym typeface="Albert Sans"/>
              </a:endParaRPr>
            </a:p>
          </p:txBody>
        </p:sp>
      </p:grpSp>
      <p:grpSp>
        <p:nvGrpSpPr>
          <p:cNvPr id="14" name="Group 14"/>
          <p:cNvGrpSpPr/>
          <p:nvPr/>
        </p:nvGrpSpPr>
        <p:grpSpPr>
          <a:xfrm>
            <a:off x="496641" y="-239617"/>
            <a:ext cx="8778240" cy="1219200"/>
            <a:chOff x="0" y="0"/>
            <a:chExt cx="11704320" cy="1625600"/>
          </a:xfrm>
        </p:grpSpPr>
        <p:sp>
          <p:nvSpPr>
            <p:cNvPr id="15" name="Freeform 15"/>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16" name="TextBox 16"/>
            <p:cNvSpPr txBox="1"/>
            <p:nvPr/>
          </p:nvSpPr>
          <p:spPr>
            <a:xfrm>
              <a:off x="0" y="-9525"/>
              <a:ext cx="11704320" cy="1635125"/>
            </a:xfrm>
            <a:prstGeom prst="rect">
              <a:avLst/>
            </a:prstGeom>
          </p:spPr>
          <p:txBody>
            <a:bodyPr lIns="0" tIns="0" rIns="0" bIns="0" rtlCol="0" anchor="b"/>
            <a:lstStyle/>
            <a:p>
              <a:pPr algn="ctr">
                <a:lnSpc>
                  <a:spcPts val="4608"/>
                </a:lnSpc>
              </a:pPr>
              <a:r>
                <a:rPr lang="en-US" sz="3840" b="1">
                  <a:solidFill>
                    <a:srgbClr val="0D314C"/>
                  </a:solidFill>
                  <a:latin typeface="Albert Sans Bold"/>
                  <a:ea typeface="Albert Sans Bold"/>
                  <a:cs typeface="Albert Sans Bold"/>
                  <a:sym typeface="Albert Sans Bold"/>
                </a:rPr>
                <a:t>CHANGE STYLE PREFERENCE</a:t>
              </a:r>
            </a:p>
          </p:txBody>
        </p:sp>
      </p:grpSp>
      <p:sp>
        <p:nvSpPr>
          <p:cNvPr id="17" name="Freeform 17"/>
          <p:cNvSpPr/>
          <p:nvPr/>
        </p:nvSpPr>
        <p:spPr>
          <a:xfrm>
            <a:off x="3362486" y="4932656"/>
            <a:ext cx="3028628" cy="2487261"/>
          </a:xfrm>
          <a:custGeom>
            <a:avLst/>
            <a:gdLst/>
            <a:ahLst/>
            <a:cxnLst/>
            <a:rect l="l" t="t" r="r" b="b"/>
            <a:pathLst>
              <a:path w="3028628" h="2487261">
                <a:moveTo>
                  <a:pt x="0" y="0"/>
                </a:moveTo>
                <a:lnTo>
                  <a:pt x="3028628" y="0"/>
                </a:lnTo>
                <a:lnTo>
                  <a:pt x="3028628" y="2487261"/>
                </a:lnTo>
                <a:lnTo>
                  <a:pt x="0" y="2487261"/>
                </a:lnTo>
                <a:lnTo>
                  <a:pt x="0" y="0"/>
                </a:lnTo>
                <a:close/>
              </a:path>
            </a:pathLst>
          </a:custGeom>
          <a:blipFill>
            <a:blip r:embed="rId3"/>
            <a:stretch>
              <a:fillRect/>
            </a:stretch>
          </a:blipFill>
        </p:spPr>
        <p:txBody>
          <a:bodyPr/>
          <a:lstStyle/>
          <a:p>
            <a:endParaRPr lang="en-PH"/>
          </a:p>
        </p:txBody>
      </p:sp>
      <p:sp>
        <p:nvSpPr>
          <p:cNvPr id="23" name="TextBox 7">
            <a:extLst>
              <a:ext uri="{FF2B5EF4-FFF2-40B4-BE49-F238E27FC236}">
                <a16:creationId xmlns:a16="http://schemas.microsoft.com/office/drawing/2014/main" id="{27BB4375-9588-F827-8FA9-8DDBAB80C510}"/>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8- 10 Change Style Report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00C2D-8D7A-EFD6-BA43-32D0D3A4ED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46B934-FCA6-0B50-1AE5-BD1784CA2E9B}"/>
              </a:ext>
            </a:extLst>
          </p:cNvPr>
          <p:cNvGrpSpPr/>
          <p:nvPr/>
        </p:nvGrpSpPr>
        <p:grpSpPr>
          <a:xfrm>
            <a:off x="474133" y="1286933"/>
            <a:ext cx="8805333" cy="108373"/>
            <a:chOff x="0" y="0"/>
            <a:chExt cx="11740444" cy="144498"/>
          </a:xfrm>
        </p:grpSpPr>
        <p:sp>
          <p:nvSpPr>
            <p:cNvPr id="3" name="Freeform 3">
              <a:extLst>
                <a:ext uri="{FF2B5EF4-FFF2-40B4-BE49-F238E27FC236}">
                  <a16:creationId xmlns:a16="http://schemas.microsoft.com/office/drawing/2014/main" id="{B7E4C025-0CA7-E312-0D25-AF3AA3DE3DEF}"/>
                </a:ext>
              </a:extLst>
            </p:cNvPr>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a:extLst>
                <a:ext uri="{FF2B5EF4-FFF2-40B4-BE49-F238E27FC236}">
                  <a16:creationId xmlns:a16="http://schemas.microsoft.com/office/drawing/2014/main" id="{C2E5870D-39D0-69A5-FAA0-913442710B5D}"/>
                </a:ext>
              </a:extLst>
            </p:cNvPr>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a:extLst>
              <a:ext uri="{FF2B5EF4-FFF2-40B4-BE49-F238E27FC236}">
                <a16:creationId xmlns:a16="http://schemas.microsoft.com/office/drawing/2014/main" id="{C9D28A88-EFD8-86A0-550C-70A14483F612}"/>
              </a:ext>
            </a:extLst>
          </p:cNvPr>
          <p:cNvGrpSpPr/>
          <p:nvPr/>
        </p:nvGrpSpPr>
        <p:grpSpPr>
          <a:xfrm>
            <a:off x="644314" y="338595"/>
            <a:ext cx="8464973" cy="785851"/>
            <a:chOff x="0" y="0"/>
            <a:chExt cx="11286630" cy="1047801"/>
          </a:xfrm>
        </p:grpSpPr>
        <p:sp>
          <p:nvSpPr>
            <p:cNvPr id="6" name="Freeform 6">
              <a:extLst>
                <a:ext uri="{FF2B5EF4-FFF2-40B4-BE49-F238E27FC236}">
                  <a16:creationId xmlns:a16="http://schemas.microsoft.com/office/drawing/2014/main" id="{DE54F844-ADDC-ED60-806D-DA9FAA50E52B}"/>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a:p>
          </p:txBody>
        </p:sp>
        <p:sp>
          <p:nvSpPr>
            <p:cNvPr id="7" name="TextBox 7">
              <a:extLst>
                <a:ext uri="{FF2B5EF4-FFF2-40B4-BE49-F238E27FC236}">
                  <a16:creationId xmlns:a16="http://schemas.microsoft.com/office/drawing/2014/main" id="{A95067E7-5B22-6BCE-C394-E76BDA93F61E}"/>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3840" b="1" dirty="0">
                  <a:solidFill>
                    <a:srgbClr val="0D314C"/>
                  </a:solidFill>
                  <a:latin typeface="Albert Sans Bold"/>
                  <a:ea typeface="Albert Sans Bold"/>
                  <a:cs typeface="Albert Sans Bold"/>
                  <a:sym typeface="Albert Sans Bold"/>
                </a:rPr>
                <a:t>Place yourself on the continuum</a:t>
              </a:r>
            </a:p>
          </p:txBody>
        </p:sp>
      </p:grpSp>
      <p:grpSp>
        <p:nvGrpSpPr>
          <p:cNvPr id="12" name="Group 5">
            <a:extLst>
              <a:ext uri="{FF2B5EF4-FFF2-40B4-BE49-F238E27FC236}">
                <a16:creationId xmlns:a16="http://schemas.microsoft.com/office/drawing/2014/main" id="{64BDCE78-96FA-B964-C726-4A0B39B8EBDC}"/>
              </a:ext>
            </a:extLst>
          </p:cNvPr>
          <p:cNvGrpSpPr/>
          <p:nvPr/>
        </p:nvGrpSpPr>
        <p:grpSpPr>
          <a:xfrm>
            <a:off x="622172" y="646924"/>
            <a:ext cx="8464973" cy="785851"/>
            <a:chOff x="0" y="0"/>
            <a:chExt cx="11286630" cy="1047801"/>
          </a:xfrm>
        </p:grpSpPr>
        <p:sp>
          <p:nvSpPr>
            <p:cNvPr id="13" name="Freeform 6">
              <a:extLst>
                <a:ext uri="{FF2B5EF4-FFF2-40B4-BE49-F238E27FC236}">
                  <a16:creationId xmlns:a16="http://schemas.microsoft.com/office/drawing/2014/main" id="{16D3D4B9-7D8B-847F-4977-14A8E47864EB}"/>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4" name="TextBox 7">
              <a:extLst>
                <a:ext uri="{FF2B5EF4-FFF2-40B4-BE49-F238E27FC236}">
                  <a16:creationId xmlns:a16="http://schemas.microsoft.com/office/drawing/2014/main" id="{DD168FEC-2E47-2BE9-C48B-0DE7712DE3CC}"/>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5 – Change Style Report</a:t>
              </a:r>
            </a:p>
          </p:txBody>
        </p:sp>
      </p:grpSp>
      <p:grpSp>
        <p:nvGrpSpPr>
          <p:cNvPr id="19" name="Group 18">
            <a:extLst>
              <a:ext uri="{FF2B5EF4-FFF2-40B4-BE49-F238E27FC236}">
                <a16:creationId xmlns:a16="http://schemas.microsoft.com/office/drawing/2014/main" id="{BE51323E-4E3F-57E0-8342-F10F04E6EEC3}"/>
              </a:ext>
            </a:extLst>
          </p:cNvPr>
          <p:cNvGrpSpPr/>
          <p:nvPr/>
        </p:nvGrpSpPr>
        <p:grpSpPr>
          <a:xfrm>
            <a:off x="1639305" y="2667000"/>
            <a:ext cx="6474945" cy="1730651"/>
            <a:chOff x="1447800" y="2697948"/>
            <a:chExt cx="6474945" cy="1730651"/>
          </a:xfrm>
        </p:grpSpPr>
        <p:sp>
          <p:nvSpPr>
            <p:cNvPr id="20" name="Rectangle 19">
              <a:extLst>
                <a:ext uri="{FF2B5EF4-FFF2-40B4-BE49-F238E27FC236}">
                  <a16:creationId xmlns:a16="http://schemas.microsoft.com/office/drawing/2014/main" id="{987E02F4-474F-6726-29F6-9A14A3B423FE}"/>
                </a:ext>
              </a:extLst>
            </p:cNvPr>
            <p:cNvSpPr/>
            <p:nvPr/>
          </p:nvSpPr>
          <p:spPr>
            <a:xfrm>
              <a:off x="5562600" y="2746587"/>
              <a:ext cx="2360145"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0D314C"/>
                  </a:solidFill>
                  <a:latin typeface="Albert Sans Bold"/>
                </a:rPr>
                <a:t>Guardian</a:t>
              </a:r>
              <a:endParaRPr lang="en-US" dirty="0"/>
            </a:p>
          </p:txBody>
        </p:sp>
        <p:sp>
          <p:nvSpPr>
            <p:cNvPr id="21" name="Rectangle 20">
              <a:extLst>
                <a:ext uri="{FF2B5EF4-FFF2-40B4-BE49-F238E27FC236}">
                  <a16:creationId xmlns:a16="http://schemas.microsoft.com/office/drawing/2014/main" id="{B8E6B977-9CB8-3B2F-43A6-3B8CD5ECA267}"/>
                </a:ext>
              </a:extLst>
            </p:cNvPr>
            <p:cNvSpPr/>
            <p:nvPr/>
          </p:nvSpPr>
          <p:spPr>
            <a:xfrm>
              <a:off x="3489173" y="2736458"/>
              <a:ext cx="2605518"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Bridge Builder</a:t>
              </a:r>
              <a:endParaRPr lang="en-US" dirty="0"/>
            </a:p>
          </p:txBody>
        </p:sp>
        <p:sp>
          <p:nvSpPr>
            <p:cNvPr id="22" name="Rectangle 21">
              <a:extLst>
                <a:ext uri="{FF2B5EF4-FFF2-40B4-BE49-F238E27FC236}">
                  <a16:creationId xmlns:a16="http://schemas.microsoft.com/office/drawing/2014/main" id="{87B49D14-840B-E6A8-74BA-F57EA9F3C1C3}"/>
                </a:ext>
              </a:extLst>
            </p:cNvPr>
            <p:cNvSpPr/>
            <p:nvPr/>
          </p:nvSpPr>
          <p:spPr>
            <a:xfrm>
              <a:off x="1447800" y="2697948"/>
              <a:ext cx="2421488" cy="352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Trailblazer</a:t>
              </a:r>
              <a:endParaRPr lang="en-US" dirty="0"/>
            </a:p>
          </p:txBody>
        </p:sp>
        <p:pic>
          <p:nvPicPr>
            <p:cNvPr id="23" name="Picture 22" descr="A blue rectangular with black lines and a black cross&#10;&#10;AI-generated content may be incorrect.">
              <a:extLst>
                <a:ext uri="{FF2B5EF4-FFF2-40B4-BE49-F238E27FC236}">
                  <a16:creationId xmlns:a16="http://schemas.microsoft.com/office/drawing/2014/main" id="{095318A6-E52E-36CE-EE78-3D59F9CD4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201673"/>
              <a:ext cx="6111770" cy="1226926"/>
            </a:xfrm>
            <a:prstGeom prst="rect">
              <a:avLst/>
            </a:prstGeom>
          </p:spPr>
        </p:pic>
      </p:grpSp>
    </p:spTree>
    <p:extLst>
      <p:ext uri="{BB962C8B-B14F-4D97-AF65-F5344CB8AC3E}">
        <p14:creationId xmlns:p14="http://schemas.microsoft.com/office/powerpoint/2010/main" val="27756083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650240" y="121920"/>
            <a:ext cx="8290560" cy="1219200"/>
            <a:chOff x="0" y="0"/>
            <a:chExt cx="11054080" cy="1625600"/>
          </a:xfrm>
        </p:grpSpPr>
        <p:sp>
          <p:nvSpPr>
            <p:cNvPr id="6" name="Freeform 6"/>
            <p:cNvSpPr/>
            <p:nvPr/>
          </p:nvSpPr>
          <p:spPr>
            <a:xfrm>
              <a:off x="0" y="0"/>
              <a:ext cx="11054080" cy="1625600"/>
            </a:xfrm>
            <a:custGeom>
              <a:avLst/>
              <a:gdLst/>
              <a:ahLst/>
              <a:cxnLst/>
              <a:rect l="l" t="t" r="r" b="b"/>
              <a:pathLst>
                <a:path w="11054080" h="1625600">
                  <a:moveTo>
                    <a:pt x="0" y="0"/>
                  </a:moveTo>
                  <a:lnTo>
                    <a:pt x="11054080" y="0"/>
                  </a:lnTo>
                  <a:lnTo>
                    <a:pt x="11054080"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0" y="-9525"/>
              <a:ext cx="11054080" cy="1635125"/>
            </a:xfrm>
            <a:prstGeom prst="rect">
              <a:avLst/>
            </a:prstGeom>
          </p:spPr>
          <p:txBody>
            <a:bodyPr lIns="0" tIns="0" rIns="0" bIns="0" rtlCol="0" anchor="ctr"/>
            <a:lstStyle/>
            <a:p>
              <a:pPr algn="ctr">
                <a:lnSpc>
                  <a:spcPts val="4608"/>
                </a:lnSpc>
              </a:pPr>
              <a:r>
                <a:rPr lang="en-US" sz="3840" b="1" dirty="0">
                  <a:solidFill>
                    <a:srgbClr val="0D314C"/>
                  </a:solidFill>
                  <a:latin typeface="Albert Sans Bold"/>
                  <a:ea typeface="Albert Sans Bold"/>
                  <a:cs typeface="Albert Sans Bold"/>
                  <a:sym typeface="Albert Sans Bold"/>
                </a:rPr>
                <a:t>CHARACTERISTICS</a:t>
              </a:r>
            </a:p>
          </p:txBody>
        </p:sp>
      </p:grpSp>
      <p:grpSp>
        <p:nvGrpSpPr>
          <p:cNvPr id="8" name="Group 8"/>
          <p:cNvGrpSpPr/>
          <p:nvPr/>
        </p:nvGrpSpPr>
        <p:grpSpPr>
          <a:xfrm>
            <a:off x="474133" y="1676125"/>
            <a:ext cx="5600342" cy="4068521"/>
            <a:chOff x="0" y="0"/>
            <a:chExt cx="7467122" cy="5424695"/>
          </a:xfrm>
        </p:grpSpPr>
        <p:sp>
          <p:nvSpPr>
            <p:cNvPr id="9" name="Freeform 9"/>
            <p:cNvSpPr/>
            <p:nvPr/>
          </p:nvSpPr>
          <p:spPr>
            <a:xfrm>
              <a:off x="0" y="0"/>
              <a:ext cx="7467122" cy="5424695"/>
            </a:xfrm>
            <a:custGeom>
              <a:avLst/>
              <a:gdLst/>
              <a:ahLst/>
              <a:cxnLst/>
              <a:rect l="l" t="t" r="r" b="b"/>
              <a:pathLst>
                <a:path w="7467122" h="5424695">
                  <a:moveTo>
                    <a:pt x="0" y="0"/>
                  </a:moveTo>
                  <a:lnTo>
                    <a:pt x="7467122" y="0"/>
                  </a:lnTo>
                  <a:lnTo>
                    <a:pt x="7467122" y="5424695"/>
                  </a:lnTo>
                  <a:lnTo>
                    <a:pt x="0" y="5424695"/>
                  </a:lnTo>
                  <a:close/>
                </a:path>
              </a:pathLst>
            </a:custGeom>
            <a:solidFill>
              <a:srgbClr val="000000">
                <a:alpha val="0"/>
              </a:srgbClr>
            </a:solidFill>
          </p:spPr>
          <p:txBody>
            <a:bodyPr/>
            <a:lstStyle/>
            <a:p>
              <a:endParaRPr lang="en-PH"/>
            </a:p>
          </p:txBody>
        </p:sp>
        <p:sp>
          <p:nvSpPr>
            <p:cNvPr id="10" name="TextBox 10"/>
            <p:cNvSpPr txBox="1"/>
            <p:nvPr/>
          </p:nvSpPr>
          <p:spPr>
            <a:xfrm>
              <a:off x="0" y="0"/>
              <a:ext cx="7467122" cy="5424695"/>
            </a:xfrm>
            <a:prstGeom prst="rect">
              <a:avLst/>
            </a:prstGeom>
          </p:spPr>
          <p:txBody>
            <a:bodyPr lIns="0" tIns="0" rIns="0" bIns="0" rtlCol="0" anchor="t"/>
            <a:lstStyle/>
            <a:p>
              <a:pPr algn="l">
                <a:lnSpc>
                  <a:spcPts val="3071"/>
                </a:lnSpc>
              </a:pPr>
              <a:r>
                <a:rPr lang="en-US" sz="2550" b="1" dirty="0">
                  <a:solidFill>
                    <a:srgbClr val="0D314C"/>
                  </a:solidFill>
                  <a:latin typeface="Albert Sans Bold"/>
                  <a:ea typeface="Albert Sans Bold"/>
                  <a:cs typeface="Albert Sans Bold"/>
                  <a:sym typeface="Albert Sans Bold"/>
                </a:rPr>
                <a:t>When facing change GUARDIANS</a:t>
              </a:r>
              <a:endParaRPr lang="en-US" sz="2559" b="1" dirty="0">
                <a:solidFill>
                  <a:srgbClr val="0D314C"/>
                </a:solidFill>
                <a:latin typeface="Albert Sans Bold"/>
                <a:ea typeface="Albert Sans Bold"/>
                <a:cs typeface="Albert Sans Bold"/>
                <a:sym typeface="Albert Sans Bold"/>
              </a:endParaRPr>
            </a:p>
            <a:p>
              <a:pPr algn="l">
                <a:lnSpc>
                  <a:spcPts val="2560"/>
                </a:lnSpc>
              </a:pPr>
              <a:endParaRPr lang="en-US" sz="2559" b="1" dirty="0">
                <a:solidFill>
                  <a:srgbClr val="0D314C"/>
                </a:solidFill>
                <a:latin typeface="Albert Sans Bold"/>
                <a:ea typeface="Albert Sans Bold"/>
                <a:cs typeface="Albert Sans Bold"/>
                <a:sym typeface="Albert Sans Bold"/>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Generally appear deliberate, disciplined, and organized                  </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Prefer change that maintains current structure</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May operate from conventional assumptions</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Enjoy predictability</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May appear cautious and inflexible</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May focus on  details and the routine</a:t>
              </a:r>
              <a:endParaRPr lang="en-US" sz="2100" dirty="0">
                <a:solidFill>
                  <a:srgbClr val="000000"/>
                </a:solidFill>
                <a:latin typeface="Albert Sans"/>
                <a:ea typeface="Albert Sans"/>
                <a:cs typeface="Albert Sans"/>
              </a:endParaRPr>
            </a:p>
            <a:p>
              <a:pPr marL="274320" lvl="1" indent="-137160" algn="l">
                <a:lnSpc>
                  <a:spcPts val="2560"/>
                </a:lnSpc>
                <a:buFont typeface="Arial"/>
                <a:buChar char="•"/>
              </a:pPr>
              <a:r>
                <a:rPr lang="en-US" sz="2100" dirty="0">
                  <a:solidFill>
                    <a:srgbClr val="000000"/>
                  </a:solidFill>
                  <a:latin typeface="Albert Sans"/>
                  <a:ea typeface="Albert Sans"/>
                  <a:cs typeface="Albert Sans"/>
                  <a:sym typeface="Albert Sans"/>
                </a:rPr>
                <a:t>Honor tradition and established practice</a:t>
              </a:r>
              <a:endParaRPr lang="en-US" sz="2100" dirty="0">
                <a:solidFill>
                  <a:srgbClr val="000000"/>
                </a:solidFill>
                <a:latin typeface="Albert Sans"/>
                <a:ea typeface="Albert Sans"/>
                <a:cs typeface="Albert Sans"/>
              </a:endParaRP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6579279" y="2361487"/>
            <a:ext cx="2595471" cy="2592227"/>
          </a:xfrm>
          <a:custGeom>
            <a:avLst/>
            <a:gdLst/>
            <a:ahLst/>
            <a:cxnLst/>
            <a:rect l="l" t="t" r="r" b="b"/>
            <a:pathLst>
              <a:path w="2595471" h="2592227">
                <a:moveTo>
                  <a:pt x="0" y="0"/>
                </a:moveTo>
                <a:lnTo>
                  <a:pt x="2595471" y="0"/>
                </a:lnTo>
                <a:lnTo>
                  <a:pt x="2595471" y="2592226"/>
                </a:lnTo>
                <a:lnTo>
                  <a:pt x="0" y="259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8" name="Group 5">
            <a:extLst>
              <a:ext uri="{FF2B5EF4-FFF2-40B4-BE49-F238E27FC236}">
                <a16:creationId xmlns:a16="http://schemas.microsoft.com/office/drawing/2014/main" id="{A00F4CC7-7C35-60FB-5B62-EA0164E113BF}"/>
              </a:ext>
            </a:extLst>
          </p:cNvPr>
          <p:cNvGrpSpPr/>
          <p:nvPr/>
        </p:nvGrpSpPr>
        <p:grpSpPr>
          <a:xfrm>
            <a:off x="622172" y="646924"/>
            <a:ext cx="8464973" cy="785851"/>
            <a:chOff x="0" y="0"/>
            <a:chExt cx="11286630" cy="1047801"/>
          </a:xfrm>
        </p:grpSpPr>
        <p:sp>
          <p:nvSpPr>
            <p:cNvPr id="19" name="Freeform 6">
              <a:extLst>
                <a:ext uri="{FF2B5EF4-FFF2-40B4-BE49-F238E27FC236}">
                  <a16:creationId xmlns:a16="http://schemas.microsoft.com/office/drawing/2014/main" id="{BE87790D-CF66-B37F-CE50-10C0B3548560}"/>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20" name="TextBox 7">
              <a:extLst>
                <a:ext uri="{FF2B5EF4-FFF2-40B4-BE49-F238E27FC236}">
                  <a16:creationId xmlns:a16="http://schemas.microsoft.com/office/drawing/2014/main" id="{A11B2E9F-CE74-64D1-031C-228D44B1B79D}"/>
                </a:ext>
              </a:extLst>
            </p:cNvPr>
            <p:cNvSpPr txBox="1"/>
            <p:nvPr/>
          </p:nvSpPr>
          <p:spPr>
            <a:xfrm>
              <a:off x="0" y="-9525"/>
              <a:ext cx="11286630" cy="1057326"/>
            </a:xfrm>
            <a:prstGeom prst="rect">
              <a:avLst/>
            </a:prstGeom>
          </p:spPr>
          <p:txBody>
            <a:bodyPr lIns="0" tIns="0" rIns="0" bIns="0" rtlCol="0" anchor="t"/>
            <a:lstStyle/>
            <a:p>
              <a:pPr algn="ctr">
                <a:lnSpc>
                  <a:spcPts val="4608"/>
                </a:lnSpc>
              </a:pPr>
              <a:endParaRPr lang="en-US" sz="900" b="1" dirty="0">
                <a:solidFill>
                  <a:srgbClr val="0D314C"/>
                </a:solidFill>
                <a:latin typeface="Albert Sans Bold"/>
                <a:ea typeface="Albert Sans Bold"/>
                <a:cs typeface="Albert Sans Bold"/>
              </a:endParaRPr>
            </a:p>
          </p:txBody>
        </p:sp>
      </p:grpSp>
      <p:sp>
        <p:nvSpPr>
          <p:cNvPr id="21" name="TextBox 7">
            <a:extLst>
              <a:ext uri="{FF2B5EF4-FFF2-40B4-BE49-F238E27FC236}">
                <a16:creationId xmlns:a16="http://schemas.microsoft.com/office/drawing/2014/main" id="{A0B82ADA-A872-D0EB-A0EE-2553BBA0140C}"/>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8- 10 Change Style Report</a:t>
            </a:r>
          </a:p>
        </p:txBody>
      </p:sp>
    </p:spTree>
  </p:cSld>
  <p:clrMapOvr>
    <a:masterClrMapping/>
  </p:clrMapOvr>
  <p:transition>
    <p:fade/>
  </p:transition>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1885656"/>
            <a:ext cx="6258560" cy="3932834"/>
            <a:chOff x="0" y="0"/>
            <a:chExt cx="8344747" cy="5243779"/>
          </a:xfrm>
        </p:grpSpPr>
        <p:sp>
          <p:nvSpPr>
            <p:cNvPr id="6" name="Freeform 6"/>
            <p:cNvSpPr/>
            <p:nvPr/>
          </p:nvSpPr>
          <p:spPr>
            <a:xfrm>
              <a:off x="0" y="0"/>
              <a:ext cx="8344746" cy="5243779"/>
            </a:xfrm>
            <a:custGeom>
              <a:avLst/>
              <a:gdLst/>
              <a:ahLst/>
              <a:cxnLst/>
              <a:rect l="l" t="t" r="r" b="b"/>
              <a:pathLst>
                <a:path w="8344746" h="5243779">
                  <a:moveTo>
                    <a:pt x="0" y="0"/>
                  </a:moveTo>
                  <a:lnTo>
                    <a:pt x="8344746" y="0"/>
                  </a:lnTo>
                  <a:lnTo>
                    <a:pt x="8344746" y="5243779"/>
                  </a:lnTo>
                  <a:lnTo>
                    <a:pt x="0" y="5243779"/>
                  </a:lnTo>
                  <a:close/>
                </a:path>
              </a:pathLst>
            </a:custGeom>
            <a:solidFill>
              <a:srgbClr val="000000">
                <a:alpha val="0"/>
              </a:srgbClr>
            </a:solidFill>
          </p:spPr>
          <p:txBody>
            <a:bodyPr/>
            <a:lstStyle/>
            <a:p>
              <a:endParaRPr lang="en-PH"/>
            </a:p>
          </p:txBody>
        </p:sp>
        <p:sp>
          <p:nvSpPr>
            <p:cNvPr id="7" name="TextBox 7"/>
            <p:cNvSpPr txBox="1"/>
            <p:nvPr/>
          </p:nvSpPr>
          <p:spPr>
            <a:xfrm>
              <a:off x="0" y="28575"/>
              <a:ext cx="8344747" cy="5215204"/>
            </a:xfrm>
            <a:prstGeom prst="rect">
              <a:avLst/>
            </a:prstGeom>
          </p:spPr>
          <p:txBody>
            <a:bodyPr lIns="0" tIns="0" rIns="0" bIns="0" rtlCol="0" anchor="t"/>
            <a:lstStyle/>
            <a:p>
              <a:pPr algn="l">
                <a:lnSpc>
                  <a:spcPts val="2764"/>
                </a:lnSpc>
              </a:pPr>
              <a:r>
                <a:rPr lang="en-US" sz="2550" b="1" dirty="0">
                  <a:solidFill>
                    <a:srgbClr val="0D314C"/>
                  </a:solidFill>
                  <a:latin typeface="Albert Sans Bold"/>
                  <a:ea typeface="Albert Sans Bold"/>
                  <a:cs typeface="Albert Sans Bold"/>
                  <a:sym typeface="Albert Sans Bold"/>
                </a:rPr>
                <a:t>When facing change TRAILBLAZERS</a:t>
              </a:r>
              <a:endParaRPr lang="en-US" sz="2559" b="1" dirty="0">
                <a:solidFill>
                  <a:srgbClr val="0D314C"/>
                </a:solidFill>
                <a:latin typeface="Albert Sans Bold"/>
                <a:ea typeface="Albert Sans Bold"/>
                <a:cs typeface="Albert Sans Bold"/>
                <a:sym typeface="Albert Sans Bold"/>
              </a:endParaRPr>
            </a:p>
            <a:p>
              <a:pPr algn="l">
                <a:lnSpc>
                  <a:spcPts val="2304"/>
                </a:lnSpc>
              </a:pPr>
              <a:endParaRPr lang="en-US" sz="2559" b="1" dirty="0">
                <a:solidFill>
                  <a:srgbClr val="0D314C"/>
                </a:solidFill>
                <a:latin typeface="Albert Sans Bold"/>
                <a:ea typeface="Albert Sans Bold"/>
                <a:cs typeface="Albert Sans Bold"/>
                <a:sym typeface="Albert Sans Bold"/>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May appear unorganized, undisciplined, unconventional and spontaneous</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Prefer change that challenges current structure</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Will likely challenge accepted assumptions</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Enjoy risk and uncertainty</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May be impractical and miss important details</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May appear as visionary and systemic in their thinking</a:t>
              </a:r>
              <a:endParaRPr lang="en-US" sz="2100" dirty="0">
                <a:solidFill>
                  <a:srgbClr val="000000"/>
                </a:solidFill>
                <a:latin typeface="Albert Sans"/>
                <a:ea typeface="Albert Sans"/>
                <a:cs typeface="Albert Sans"/>
              </a:endParaRPr>
            </a:p>
            <a:p>
              <a:pPr marL="274320" lvl="1" indent="-137160" algn="l">
                <a:lnSpc>
                  <a:spcPts val="2304"/>
                </a:lnSpc>
                <a:buFont typeface="Arial"/>
                <a:buChar char="•"/>
              </a:pPr>
              <a:r>
                <a:rPr lang="en-US" sz="2100" dirty="0">
                  <a:solidFill>
                    <a:srgbClr val="000000"/>
                  </a:solidFill>
                  <a:latin typeface="Albert Sans"/>
                  <a:ea typeface="Albert Sans"/>
                  <a:cs typeface="Albert Sans"/>
                  <a:sym typeface="Albert Sans"/>
                </a:rPr>
                <a:t>Can treat accepted policies and procedures with little regard</a:t>
              </a:r>
              <a:endParaRPr lang="en-US" sz="2100" dirty="0">
                <a:solidFill>
                  <a:srgbClr val="000000"/>
                </a:solidFill>
                <a:latin typeface="Albert Sans"/>
                <a:ea typeface="Albert Sans"/>
                <a:cs typeface="Albert Sans"/>
              </a:endParaRPr>
            </a:p>
            <a:p>
              <a:pPr marL="274320" lvl="1" indent="-137160" algn="l">
                <a:lnSpc>
                  <a:spcPts val="2304"/>
                </a:lnSpc>
              </a:pPr>
              <a:endParaRPr lang="en-US" sz="2133" dirty="0">
                <a:solidFill>
                  <a:srgbClr val="000000"/>
                </a:solidFill>
                <a:latin typeface="Albert Sans"/>
                <a:ea typeface="Albert Sans"/>
                <a:cs typeface="Albert Sans"/>
              </a:endParaRPr>
            </a:p>
          </p:txBody>
        </p:sp>
      </p:grpSp>
      <p:grpSp>
        <p:nvGrpSpPr>
          <p:cNvPr id="8" name="Group 8"/>
          <p:cNvGrpSpPr/>
          <p:nvPr/>
        </p:nvGrpSpPr>
        <p:grpSpPr>
          <a:xfrm>
            <a:off x="650240" y="121920"/>
            <a:ext cx="8290560" cy="1219200"/>
            <a:chOff x="0" y="0"/>
            <a:chExt cx="11054080" cy="1625600"/>
          </a:xfrm>
        </p:grpSpPr>
        <p:sp>
          <p:nvSpPr>
            <p:cNvPr id="9" name="Freeform 9"/>
            <p:cNvSpPr/>
            <p:nvPr/>
          </p:nvSpPr>
          <p:spPr>
            <a:xfrm>
              <a:off x="0" y="0"/>
              <a:ext cx="11054080" cy="1625600"/>
            </a:xfrm>
            <a:custGeom>
              <a:avLst/>
              <a:gdLst/>
              <a:ahLst/>
              <a:cxnLst/>
              <a:rect l="l" t="t" r="r" b="b"/>
              <a:pathLst>
                <a:path w="11054080" h="1625600">
                  <a:moveTo>
                    <a:pt x="0" y="0"/>
                  </a:moveTo>
                  <a:lnTo>
                    <a:pt x="11054080" y="0"/>
                  </a:lnTo>
                  <a:lnTo>
                    <a:pt x="11054080" y="1625600"/>
                  </a:lnTo>
                  <a:lnTo>
                    <a:pt x="0" y="1625600"/>
                  </a:lnTo>
                  <a:close/>
                </a:path>
              </a:pathLst>
            </a:custGeom>
            <a:solidFill>
              <a:srgbClr val="000000">
                <a:alpha val="0"/>
              </a:srgbClr>
            </a:solidFill>
          </p:spPr>
          <p:txBody>
            <a:bodyPr/>
            <a:lstStyle/>
            <a:p>
              <a:endParaRPr lang="en-PH"/>
            </a:p>
          </p:txBody>
        </p:sp>
        <p:sp>
          <p:nvSpPr>
            <p:cNvPr id="10" name="TextBox 10"/>
            <p:cNvSpPr txBox="1"/>
            <p:nvPr/>
          </p:nvSpPr>
          <p:spPr>
            <a:xfrm>
              <a:off x="0" y="-9525"/>
              <a:ext cx="11054080" cy="1635125"/>
            </a:xfrm>
            <a:prstGeom prst="rect">
              <a:avLst/>
            </a:prstGeom>
          </p:spPr>
          <p:txBody>
            <a:bodyPr lIns="0" tIns="0" rIns="0" bIns="0" rtlCol="0" anchor="ctr"/>
            <a:lstStyle/>
            <a:p>
              <a:pPr algn="ctr">
                <a:lnSpc>
                  <a:spcPts val="4608"/>
                </a:lnSpc>
              </a:pPr>
              <a:r>
                <a:rPr lang="en-US" sz="3840" b="1">
                  <a:solidFill>
                    <a:srgbClr val="0D314C"/>
                  </a:solidFill>
                  <a:latin typeface="Albert Sans Bold"/>
                  <a:ea typeface="Albert Sans Bold"/>
                  <a:cs typeface="Albert Sans Bold"/>
                  <a:sym typeface="Albert Sans Bold"/>
                </a:rPr>
                <a:t>CHARACTERISTICS</a:t>
              </a:r>
            </a:p>
          </p:txBody>
        </p:sp>
      </p:grpSp>
      <p:sp>
        <p:nvSpPr>
          <p:cNvPr id="11" name="Freeform 11"/>
          <p:cNvSpPr/>
          <p:nvPr/>
        </p:nvSpPr>
        <p:spPr>
          <a:xfrm>
            <a:off x="7086600" y="3099383"/>
            <a:ext cx="2388413" cy="2926080"/>
          </a:xfrm>
          <a:custGeom>
            <a:avLst/>
            <a:gdLst/>
            <a:ahLst/>
            <a:cxnLst/>
            <a:rect l="l" t="t" r="r" b="b"/>
            <a:pathLst>
              <a:path w="2388413" h="2926080">
                <a:moveTo>
                  <a:pt x="0" y="0"/>
                </a:moveTo>
                <a:lnTo>
                  <a:pt x="2388413" y="0"/>
                </a:lnTo>
                <a:lnTo>
                  <a:pt x="2388413"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grpSp>
        <p:nvGrpSpPr>
          <p:cNvPr id="15" name="Group 5">
            <a:extLst>
              <a:ext uri="{FF2B5EF4-FFF2-40B4-BE49-F238E27FC236}">
                <a16:creationId xmlns:a16="http://schemas.microsoft.com/office/drawing/2014/main" id="{BC4DEC9F-57F4-381C-CBCB-1F95D501A72C}"/>
              </a:ext>
            </a:extLst>
          </p:cNvPr>
          <p:cNvGrpSpPr/>
          <p:nvPr/>
        </p:nvGrpSpPr>
        <p:grpSpPr>
          <a:xfrm>
            <a:off x="622172" y="646924"/>
            <a:ext cx="8464973" cy="785851"/>
            <a:chOff x="0" y="0"/>
            <a:chExt cx="11286630" cy="1047801"/>
          </a:xfrm>
        </p:grpSpPr>
        <p:sp>
          <p:nvSpPr>
            <p:cNvPr id="16" name="Freeform 6">
              <a:extLst>
                <a:ext uri="{FF2B5EF4-FFF2-40B4-BE49-F238E27FC236}">
                  <a16:creationId xmlns:a16="http://schemas.microsoft.com/office/drawing/2014/main" id="{659DB088-8CAD-1162-53E7-EA5A4BFD4E2E}"/>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7" name="TextBox 7">
              <a:extLst>
                <a:ext uri="{FF2B5EF4-FFF2-40B4-BE49-F238E27FC236}">
                  <a16:creationId xmlns:a16="http://schemas.microsoft.com/office/drawing/2014/main" id="{CCCE52CA-F2B7-3C47-C57F-FD1590ECC5BE}"/>
                </a:ext>
              </a:extLst>
            </p:cNvPr>
            <p:cNvSpPr txBox="1"/>
            <p:nvPr/>
          </p:nvSpPr>
          <p:spPr>
            <a:xfrm>
              <a:off x="0" y="-9525"/>
              <a:ext cx="11286630" cy="1057326"/>
            </a:xfrm>
            <a:prstGeom prst="rect">
              <a:avLst/>
            </a:prstGeom>
          </p:spPr>
          <p:txBody>
            <a:bodyPr lIns="0" tIns="0" rIns="0" bIns="0" rtlCol="0" anchor="t"/>
            <a:lstStyle/>
            <a:p>
              <a:pPr algn="ctr">
                <a:lnSpc>
                  <a:spcPts val="4608"/>
                </a:lnSpc>
              </a:pPr>
              <a:endParaRPr lang="en-US" sz="900" b="1" dirty="0">
                <a:solidFill>
                  <a:srgbClr val="0D314C"/>
                </a:solidFill>
                <a:latin typeface="Albert Sans Bold"/>
                <a:ea typeface="Albert Sans Bold"/>
                <a:cs typeface="Albert Sans Bold"/>
              </a:endParaRPr>
            </a:p>
          </p:txBody>
        </p:sp>
      </p:grpSp>
      <p:sp>
        <p:nvSpPr>
          <p:cNvPr id="21" name="TextBox 7">
            <a:extLst>
              <a:ext uri="{FF2B5EF4-FFF2-40B4-BE49-F238E27FC236}">
                <a16:creationId xmlns:a16="http://schemas.microsoft.com/office/drawing/2014/main" id="{E019B1F8-C0DC-83C2-0455-5CBDFFA4F181}"/>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8- 10 Change Style Report</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1940729"/>
            <a:ext cx="6258560" cy="3539312"/>
            <a:chOff x="0" y="0"/>
            <a:chExt cx="8344747" cy="4719083"/>
          </a:xfrm>
        </p:grpSpPr>
        <p:sp>
          <p:nvSpPr>
            <p:cNvPr id="6" name="Freeform 6"/>
            <p:cNvSpPr/>
            <p:nvPr/>
          </p:nvSpPr>
          <p:spPr>
            <a:xfrm>
              <a:off x="0" y="0"/>
              <a:ext cx="8344746" cy="4719083"/>
            </a:xfrm>
            <a:custGeom>
              <a:avLst/>
              <a:gdLst/>
              <a:ahLst/>
              <a:cxnLst/>
              <a:rect l="l" t="t" r="r" b="b"/>
              <a:pathLst>
                <a:path w="8344746" h="4719083">
                  <a:moveTo>
                    <a:pt x="0" y="0"/>
                  </a:moveTo>
                  <a:lnTo>
                    <a:pt x="8344746" y="0"/>
                  </a:lnTo>
                  <a:lnTo>
                    <a:pt x="8344746" y="4719083"/>
                  </a:lnTo>
                  <a:lnTo>
                    <a:pt x="0" y="4719083"/>
                  </a:lnTo>
                  <a:close/>
                </a:path>
              </a:pathLst>
            </a:custGeom>
            <a:solidFill>
              <a:srgbClr val="000000">
                <a:alpha val="0"/>
              </a:srgbClr>
            </a:solidFill>
          </p:spPr>
          <p:txBody>
            <a:bodyPr/>
            <a:lstStyle/>
            <a:p>
              <a:endParaRPr lang="en-PH"/>
            </a:p>
          </p:txBody>
        </p:sp>
        <p:sp>
          <p:nvSpPr>
            <p:cNvPr id="7" name="TextBox 7"/>
            <p:cNvSpPr txBox="1"/>
            <p:nvPr/>
          </p:nvSpPr>
          <p:spPr>
            <a:xfrm>
              <a:off x="0" y="0"/>
              <a:ext cx="8344747" cy="4719083"/>
            </a:xfrm>
            <a:prstGeom prst="rect">
              <a:avLst/>
            </a:prstGeom>
          </p:spPr>
          <p:txBody>
            <a:bodyPr lIns="0" tIns="0" rIns="0" bIns="0" rtlCol="0" anchor="t"/>
            <a:lstStyle/>
            <a:p>
              <a:pPr>
                <a:lnSpc>
                  <a:spcPts val="2951"/>
                </a:lnSpc>
              </a:pPr>
              <a:r>
                <a:rPr lang="en-US" sz="2450" b="1" dirty="0">
                  <a:solidFill>
                    <a:srgbClr val="0D314C"/>
                  </a:solidFill>
                  <a:latin typeface="Albert Sans Bold"/>
                  <a:ea typeface="Albert Sans Bold"/>
                  <a:cs typeface="Albert Sans Bold"/>
                  <a:sym typeface="Albert Sans Bold"/>
                </a:rPr>
                <a:t>When facing change BRIDGE BUILDERS</a:t>
              </a:r>
              <a:endParaRPr lang="en-US" sz="2460" b="1" dirty="0">
                <a:solidFill>
                  <a:srgbClr val="0D314C"/>
                </a:solidFill>
                <a:latin typeface="Albert Sans Bold"/>
                <a:ea typeface="Albert Sans Bold"/>
                <a:cs typeface="Albert Sans Bold"/>
                <a:sym typeface="Albert Sans Bold"/>
              </a:endParaRPr>
            </a:p>
            <a:p>
              <a:pPr algn="l">
                <a:lnSpc>
                  <a:spcPts val="2439"/>
                </a:lnSpc>
              </a:pPr>
              <a:endParaRPr lang="en-US" sz="2460" b="1">
                <a:solidFill>
                  <a:srgbClr val="0D314C"/>
                </a:solidFill>
                <a:latin typeface="Albert Sans Bold"/>
                <a:ea typeface="Albert Sans Bold"/>
                <a:cs typeface="Albert Sans Bold"/>
                <a:sym typeface="Albert Sans Bold"/>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May appear practical, agreeable, flexible</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Prefer change that emphasizes workable outcomes</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Are more focused on results than structure</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Operate as mediators and catalyst for understanding</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Are open to both sides of an argument</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May take more of a middle-of-the-road approach</a:t>
              </a:r>
              <a:endParaRPr lang="en-US" sz="2000" dirty="0">
                <a:solidFill>
                  <a:srgbClr val="0D314C"/>
                </a:solidFill>
                <a:latin typeface="Albert Sans"/>
                <a:ea typeface="Albert Sans"/>
                <a:cs typeface="Albert Sans"/>
              </a:endParaRPr>
            </a:p>
            <a:p>
              <a:pPr marL="261620" lvl="1" indent="-130810" algn="l">
                <a:lnSpc>
                  <a:spcPts val="2439"/>
                </a:lnSpc>
                <a:buFont typeface="Arial"/>
                <a:buChar char="•"/>
              </a:pPr>
              <a:r>
                <a:rPr lang="en-US" sz="2000" dirty="0">
                  <a:solidFill>
                    <a:srgbClr val="0D314C"/>
                  </a:solidFill>
                  <a:latin typeface="Albert Sans"/>
                  <a:ea typeface="Albert Sans"/>
                  <a:cs typeface="Albert Sans"/>
                  <a:sym typeface="Albert Sans"/>
                </a:rPr>
                <a:t>Appear more team-oriented</a:t>
              </a:r>
              <a:endParaRPr lang="en-US" sz="2000" dirty="0">
                <a:solidFill>
                  <a:srgbClr val="0D314C"/>
                </a:solidFill>
                <a:latin typeface="Albert Sans"/>
                <a:ea typeface="Albert Sans"/>
                <a:cs typeface="Albert Sans"/>
              </a:endParaRPr>
            </a:p>
          </p:txBody>
        </p:sp>
      </p:grpSp>
      <p:grpSp>
        <p:nvGrpSpPr>
          <p:cNvPr id="8" name="Group 8"/>
          <p:cNvGrpSpPr/>
          <p:nvPr/>
        </p:nvGrpSpPr>
        <p:grpSpPr>
          <a:xfrm>
            <a:off x="650240" y="121920"/>
            <a:ext cx="8290560" cy="1219200"/>
            <a:chOff x="0" y="0"/>
            <a:chExt cx="11054080" cy="1625600"/>
          </a:xfrm>
        </p:grpSpPr>
        <p:sp>
          <p:nvSpPr>
            <p:cNvPr id="9" name="Freeform 9"/>
            <p:cNvSpPr/>
            <p:nvPr/>
          </p:nvSpPr>
          <p:spPr>
            <a:xfrm>
              <a:off x="0" y="0"/>
              <a:ext cx="11054080" cy="1625600"/>
            </a:xfrm>
            <a:custGeom>
              <a:avLst/>
              <a:gdLst/>
              <a:ahLst/>
              <a:cxnLst/>
              <a:rect l="l" t="t" r="r" b="b"/>
              <a:pathLst>
                <a:path w="11054080" h="1625600">
                  <a:moveTo>
                    <a:pt x="0" y="0"/>
                  </a:moveTo>
                  <a:lnTo>
                    <a:pt x="11054080" y="0"/>
                  </a:lnTo>
                  <a:lnTo>
                    <a:pt x="11054080" y="1625600"/>
                  </a:lnTo>
                  <a:lnTo>
                    <a:pt x="0" y="1625600"/>
                  </a:lnTo>
                  <a:close/>
                </a:path>
              </a:pathLst>
            </a:custGeom>
            <a:solidFill>
              <a:srgbClr val="000000">
                <a:alpha val="0"/>
              </a:srgbClr>
            </a:solidFill>
          </p:spPr>
          <p:txBody>
            <a:bodyPr/>
            <a:lstStyle/>
            <a:p>
              <a:endParaRPr lang="en-PH"/>
            </a:p>
          </p:txBody>
        </p:sp>
        <p:sp>
          <p:nvSpPr>
            <p:cNvPr id="10" name="TextBox 10"/>
            <p:cNvSpPr txBox="1"/>
            <p:nvPr/>
          </p:nvSpPr>
          <p:spPr>
            <a:xfrm>
              <a:off x="0" y="-9525"/>
              <a:ext cx="11054080" cy="1635125"/>
            </a:xfrm>
            <a:prstGeom prst="rect">
              <a:avLst/>
            </a:prstGeom>
          </p:spPr>
          <p:txBody>
            <a:bodyPr lIns="0" tIns="0" rIns="0" bIns="0" rtlCol="0" anchor="ctr"/>
            <a:lstStyle/>
            <a:p>
              <a:pPr algn="ctr">
                <a:lnSpc>
                  <a:spcPts val="4608"/>
                </a:lnSpc>
              </a:pPr>
              <a:r>
                <a:rPr lang="en-US" sz="3840" b="1">
                  <a:solidFill>
                    <a:srgbClr val="0D314C"/>
                  </a:solidFill>
                  <a:latin typeface="Albert Sans Bold"/>
                  <a:ea typeface="Albert Sans Bold"/>
                  <a:cs typeface="Albert Sans Bold"/>
                  <a:sym typeface="Albert Sans Bold"/>
                </a:rPr>
                <a:t>CHARACTERISTICS</a:t>
              </a: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6613017" y="2379420"/>
            <a:ext cx="2546773" cy="2556360"/>
          </a:xfrm>
          <a:custGeom>
            <a:avLst/>
            <a:gdLst/>
            <a:ahLst/>
            <a:cxnLst/>
            <a:rect l="l" t="t" r="r" b="b"/>
            <a:pathLst>
              <a:path w="2546773" h="2556360">
                <a:moveTo>
                  <a:pt x="0" y="0"/>
                </a:moveTo>
                <a:lnTo>
                  <a:pt x="2546774" y="0"/>
                </a:lnTo>
                <a:lnTo>
                  <a:pt x="2546774" y="2556360"/>
                </a:lnTo>
                <a:lnTo>
                  <a:pt x="0" y="2556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5" name="Group 5">
            <a:extLst>
              <a:ext uri="{FF2B5EF4-FFF2-40B4-BE49-F238E27FC236}">
                <a16:creationId xmlns:a16="http://schemas.microsoft.com/office/drawing/2014/main" id="{E9141D68-3A32-A5A6-4C2A-DF74287C047D}"/>
              </a:ext>
            </a:extLst>
          </p:cNvPr>
          <p:cNvGrpSpPr/>
          <p:nvPr/>
        </p:nvGrpSpPr>
        <p:grpSpPr>
          <a:xfrm>
            <a:off x="622172" y="646924"/>
            <a:ext cx="8464973" cy="785851"/>
            <a:chOff x="0" y="0"/>
            <a:chExt cx="11286630" cy="1047801"/>
          </a:xfrm>
        </p:grpSpPr>
        <p:sp>
          <p:nvSpPr>
            <p:cNvPr id="16" name="Freeform 6">
              <a:extLst>
                <a:ext uri="{FF2B5EF4-FFF2-40B4-BE49-F238E27FC236}">
                  <a16:creationId xmlns:a16="http://schemas.microsoft.com/office/drawing/2014/main" id="{DABD2289-EB54-B391-8509-E2768A258131}"/>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a:p>
          </p:txBody>
        </p:sp>
        <p:sp>
          <p:nvSpPr>
            <p:cNvPr id="17" name="TextBox 7">
              <a:extLst>
                <a:ext uri="{FF2B5EF4-FFF2-40B4-BE49-F238E27FC236}">
                  <a16:creationId xmlns:a16="http://schemas.microsoft.com/office/drawing/2014/main" id="{8A17ACC3-D8E8-3F5C-125D-F5D0EC699ACD}"/>
                </a:ext>
              </a:extLst>
            </p:cNvPr>
            <p:cNvSpPr txBox="1"/>
            <p:nvPr/>
          </p:nvSpPr>
          <p:spPr>
            <a:xfrm>
              <a:off x="0" y="-9525"/>
              <a:ext cx="11286630" cy="1057326"/>
            </a:xfrm>
            <a:prstGeom prst="rect">
              <a:avLst/>
            </a:prstGeom>
          </p:spPr>
          <p:txBody>
            <a:bodyPr lIns="0" tIns="0" rIns="0" bIns="0" rtlCol="0" anchor="t"/>
            <a:lstStyle/>
            <a:p>
              <a:pPr algn="ctr">
                <a:lnSpc>
                  <a:spcPts val="4608"/>
                </a:lnSpc>
              </a:pPr>
              <a:endParaRPr lang="en-US" sz="900" b="1" dirty="0">
                <a:solidFill>
                  <a:srgbClr val="0D314C"/>
                </a:solidFill>
                <a:latin typeface="Albert Sans Bold"/>
                <a:ea typeface="Albert Sans Bold"/>
                <a:cs typeface="Albert Sans Bold"/>
              </a:endParaRPr>
            </a:p>
          </p:txBody>
        </p:sp>
      </p:grpSp>
      <p:sp>
        <p:nvSpPr>
          <p:cNvPr id="21" name="TextBox 7">
            <a:extLst>
              <a:ext uri="{FF2B5EF4-FFF2-40B4-BE49-F238E27FC236}">
                <a16:creationId xmlns:a16="http://schemas.microsoft.com/office/drawing/2014/main" id="{456A939C-D06E-6C60-98DB-84A9343395EC}"/>
              </a:ext>
            </a:extLst>
          </p:cNvPr>
          <p:cNvSpPr txBox="1"/>
          <p:nvPr/>
        </p:nvSpPr>
        <p:spPr>
          <a:xfrm>
            <a:off x="543393" y="729814"/>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8- 10 Change Style Report</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644314" y="387773"/>
            <a:ext cx="8464973" cy="785851"/>
            <a:chOff x="0" y="0"/>
            <a:chExt cx="11286630" cy="1047801"/>
          </a:xfrm>
        </p:grpSpPr>
        <p:sp>
          <p:nvSpPr>
            <p:cNvPr id="6" name="Freeform 6"/>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a:p>
          </p:txBody>
        </p:sp>
        <p:sp>
          <p:nvSpPr>
            <p:cNvPr id="7" name="TextBox 7"/>
            <p:cNvSpPr txBox="1"/>
            <p:nvPr/>
          </p:nvSpPr>
          <p:spPr>
            <a:xfrm>
              <a:off x="0" y="-9525"/>
              <a:ext cx="11286630" cy="1057326"/>
            </a:xfrm>
            <a:prstGeom prst="rect">
              <a:avLst/>
            </a:prstGeom>
          </p:spPr>
          <p:txBody>
            <a:bodyPr lIns="0" tIns="0" rIns="0" bIns="0" rtlCol="0" anchor="t"/>
            <a:lstStyle/>
            <a:p>
              <a:pPr algn="l">
                <a:lnSpc>
                  <a:spcPts val="4608"/>
                </a:lnSpc>
              </a:pPr>
              <a:r>
                <a:rPr lang="en-US" sz="3840" b="1">
                  <a:solidFill>
                    <a:srgbClr val="0D314C"/>
                  </a:solidFill>
                  <a:latin typeface="Albert Sans Bold"/>
                  <a:ea typeface="Albert Sans Bold"/>
                  <a:cs typeface="Albert Sans Bold"/>
                  <a:sym typeface="Albert Sans Bold"/>
                </a:rPr>
                <a:t>Review Your Style</a:t>
              </a:r>
            </a:p>
          </p:txBody>
        </p:sp>
      </p:grpSp>
      <p:grpSp>
        <p:nvGrpSpPr>
          <p:cNvPr id="9" name="Group 9"/>
          <p:cNvGrpSpPr/>
          <p:nvPr/>
        </p:nvGrpSpPr>
        <p:grpSpPr>
          <a:xfrm>
            <a:off x="806027" y="4673600"/>
            <a:ext cx="8453120" cy="1132841"/>
            <a:chOff x="0" y="0"/>
            <a:chExt cx="11270827" cy="1510454"/>
          </a:xfrm>
        </p:grpSpPr>
        <p:sp>
          <p:nvSpPr>
            <p:cNvPr id="10" name="Freeform 10"/>
            <p:cNvSpPr/>
            <p:nvPr/>
          </p:nvSpPr>
          <p:spPr>
            <a:xfrm>
              <a:off x="0" y="0"/>
              <a:ext cx="11270827" cy="1510454"/>
            </a:xfrm>
            <a:custGeom>
              <a:avLst/>
              <a:gdLst/>
              <a:ahLst/>
              <a:cxnLst/>
              <a:rect l="l" t="t" r="r" b="b"/>
              <a:pathLst>
                <a:path w="11270827" h="1510454">
                  <a:moveTo>
                    <a:pt x="0" y="0"/>
                  </a:moveTo>
                  <a:lnTo>
                    <a:pt x="11270827" y="0"/>
                  </a:lnTo>
                  <a:lnTo>
                    <a:pt x="11270827" y="1510454"/>
                  </a:lnTo>
                  <a:lnTo>
                    <a:pt x="0" y="1510454"/>
                  </a:lnTo>
                  <a:close/>
                </a:path>
              </a:pathLst>
            </a:custGeom>
            <a:solidFill>
              <a:srgbClr val="000000">
                <a:alpha val="0"/>
              </a:srgbClr>
            </a:solidFill>
          </p:spPr>
          <p:txBody>
            <a:bodyPr/>
            <a:lstStyle/>
            <a:p>
              <a:endParaRPr lang="en-PH"/>
            </a:p>
          </p:txBody>
        </p:sp>
        <p:sp>
          <p:nvSpPr>
            <p:cNvPr id="11" name="TextBox 11"/>
            <p:cNvSpPr txBox="1"/>
            <p:nvPr/>
          </p:nvSpPr>
          <p:spPr>
            <a:xfrm>
              <a:off x="0" y="0"/>
              <a:ext cx="11270827" cy="1510454"/>
            </a:xfrm>
            <a:prstGeom prst="rect">
              <a:avLst/>
            </a:prstGeom>
          </p:spPr>
          <p:txBody>
            <a:bodyPr lIns="0" tIns="0" rIns="0" bIns="0" rtlCol="0" anchor="t"/>
            <a:lstStyle/>
            <a:p>
              <a:pPr algn="l">
                <a:lnSpc>
                  <a:spcPts val="2560"/>
                </a:lnSpc>
              </a:pPr>
              <a:r>
                <a:rPr lang="en-US" sz="2100" b="1" dirty="0">
                  <a:solidFill>
                    <a:srgbClr val="0D314C"/>
                  </a:solidFill>
                  <a:latin typeface="Albert Sans Bold"/>
                  <a:ea typeface="Albert Sans Bold"/>
                  <a:cs typeface="Albert Sans Bold"/>
                  <a:sym typeface="Albert Sans Bold"/>
                </a:rPr>
                <a:t>Style Guide</a:t>
              </a:r>
            </a:p>
            <a:p>
              <a:pPr algn="l">
                <a:lnSpc>
                  <a:spcPts val="2560"/>
                </a:lnSpc>
              </a:pPr>
              <a:endParaRPr lang="en-US" sz="2133" b="1" dirty="0">
                <a:solidFill>
                  <a:srgbClr val="0D314C"/>
                </a:solidFill>
                <a:latin typeface="Albert Sans Bold"/>
                <a:ea typeface="Albert Sans Bold"/>
                <a:cs typeface="Albert Sans Bold"/>
                <a:sym typeface="Albert Sans Bold"/>
              </a:endParaRPr>
            </a:p>
            <a:p>
              <a:pPr>
                <a:lnSpc>
                  <a:spcPts val="2560"/>
                </a:lnSpc>
              </a:pPr>
              <a:r>
                <a:rPr lang="en-US" sz="2100" b="1" dirty="0">
                  <a:solidFill>
                    <a:srgbClr val="0D314C"/>
                  </a:solidFill>
                  <a:latin typeface="Albert Sans Bold"/>
                  <a:ea typeface="Albert Sans Bold"/>
                  <a:cs typeface="Albert Sans Bold"/>
                  <a:sym typeface="Albert Sans Bold"/>
                </a:rPr>
                <a:t>Trailblazer 10		 Bridge Builder 11		Guardian 12 </a:t>
              </a:r>
              <a:endParaRPr lang="en-US" sz="2100" b="1" dirty="0">
                <a:solidFill>
                  <a:srgbClr val="0D314C"/>
                </a:solidFill>
                <a:latin typeface="Albert Sans Bold"/>
                <a:ea typeface="Albert Sans Bold"/>
                <a:cs typeface="Albert Sans Bold"/>
              </a:endParaRPr>
            </a:p>
          </p:txBody>
        </p:sp>
      </p:gr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9" name="Rectangle 18">
            <a:extLst>
              <a:ext uri="{FF2B5EF4-FFF2-40B4-BE49-F238E27FC236}">
                <a16:creationId xmlns:a16="http://schemas.microsoft.com/office/drawing/2014/main" id="{27EC220D-7632-03A7-D27F-AC8A6D7BC505}"/>
              </a:ext>
            </a:extLst>
          </p:cNvPr>
          <p:cNvSpPr/>
          <p:nvPr/>
        </p:nvSpPr>
        <p:spPr>
          <a:xfrm>
            <a:off x="6410117" y="2747168"/>
            <a:ext cx="2421488" cy="352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grpSp>
        <p:nvGrpSpPr>
          <p:cNvPr id="20" name="Group 5">
            <a:extLst>
              <a:ext uri="{FF2B5EF4-FFF2-40B4-BE49-F238E27FC236}">
                <a16:creationId xmlns:a16="http://schemas.microsoft.com/office/drawing/2014/main" id="{35C730BC-780E-B313-8D9B-9D5D670B11F6}"/>
              </a:ext>
            </a:extLst>
          </p:cNvPr>
          <p:cNvGrpSpPr/>
          <p:nvPr/>
        </p:nvGrpSpPr>
        <p:grpSpPr>
          <a:xfrm>
            <a:off x="-2765328" y="617272"/>
            <a:ext cx="8464973" cy="792995"/>
            <a:chOff x="0" y="-9525"/>
            <a:chExt cx="11286630" cy="1057326"/>
          </a:xfrm>
        </p:grpSpPr>
        <p:sp>
          <p:nvSpPr>
            <p:cNvPr id="17" name="Freeform 6">
              <a:extLst>
                <a:ext uri="{FF2B5EF4-FFF2-40B4-BE49-F238E27FC236}">
                  <a16:creationId xmlns:a16="http://schemas.microsoft.com/office/drawing/2014/main" id="{CEAC8AFC-6C1C-1F4F-B59D-64E880E75B45}"/>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8" name="TextBox 7">
              <a:extLst>
                <a:ext uri="{FF2B5EF4-FFF2-40B4-BE49-F238E27FC236}">
                  <a16:creationId xmlns:a16="http://schemas.microsoft.com/office/drawing/2014/main" id="{E3056B1D-CA47-35D0-CF1F-CE1F0144C114}"/>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5 Change Style Report</a:t>
              </a:r>
            </a:p>
          </p:txBody>
        </p:sp>
      </p:grpSp>
      <p:grpSp>
        <p:nvGrpSpPr>
          <p:cNvPr id="23" name="Group 22">
            <a:extLst>
              <a:ext uri="{FF2B5EF4-FFF2-40B4-BE49-F238E27FC236}">
                <a16:creationId xmlns:a16="http://schemas.microsoft.com/office/drawing/2014/main" id="{1285EA71-B915-E234-8F3A-ECD5ED6E7D26}"/>
              </a:ext>
            </a:extLst>
          </p:cNvPr>
          <p:cNvGrpSpPr/>
          <p:nvPr/>
        </p:nvGrpSpPr>
        <p:grpSpPr>
          <a:xfrm>
            <a:off x="1639305" y="2396937"/>
            <a:ext cx="6474945" cy="1730651"/>
            <a:chOff x="1447800" y="2697948"/>
            <a:chExt cx="6474945" cy="1730651"/>
          </a:xfrm>
        </p:grpSpPr>
        <p:sp>
          <p:nvSpPr>
            <p:cNvPr id="15" name="Rectangle 14">
              <a:extLst>
                <a:ext uri="{FF2B5EF4-FFF2-40B4-BE49-F238E27FC236}">
                  <a16:creationId xmlns:a16="http://schemas.microsoft.com/office/drawing/2014/main" id="{BA4851F2-E572-C99D-1FEC-2B06AEE49169}"/>
                </a:ext>
              </a:extLst>
            </p:cNvPr>
            <p:cNvSpPr/>
            <p:nvPr/>
          </p:nvSpPr>
          <p:spPr>
            <a:xfrm>
              <a:off x="5562600" y="2746587"/>
              <a:ext cx="2360145"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0D314C"/>
                  </a:solidFill>
                  <a:latin typeface="Albert Sans Bold"/>
                </a:rPr>
                <a:t>Guardian</a:t>
              </a:r>
              <a:endParaRPr lang="en-US" dirty="0"/>
            </a:p>
          </p:txBody>
        </p:sp>
        <p:sp>
          <p:nvSpPr>
            <p:cNvPr id="16" name="Rectangle 15">
              <a:extLst>
                <a:ext uri="{FF2B5EF4-FFF2-40B4-BE49-F238E27FC236}">
                  <a16:creationId xmlns:a16="http://schemas.microsoft.com/office/drawing/2014/main" id="{DFE5F02F-0A3A-3EC5-8463-02C716991F00}"/>
                </a:ext>
              </a:extLst>
            </p:cNvPr>
            <p:cNvSpPr/>
            <p:nvPr/>
          </p:nvSpPr>
          <p:spPr>
            <a:xfrm>
              <a:off x="3489173" y="2736458"/>
              <a:ext cx="2605518" cy="336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Bridge Builder</a:t>
              </a:r>
              <a:endParaRPr lang="en-US" dirty="0"/>
            </a:p>
          </p:txBody>
        </p:sp>
        <p:sp>
          <p:nvSpPr>
            <p:cNvPr id="21" name="Rectangle 20">
              <a:extLst>
                <a:ext uri="{FF2B5EF4-FFF2-40B4-BE49-F238E27FC236}">
                  <a16:creationId xmlns:a16="http://schemas.microsoft.com/office/drawing/2014/main" id="{8D5B059E-4749-8979-570A-22ADF74A7666}"/>
                </a:ext>
              </a:extLst>
            </p:cNvPr>
            <p:cNvSpPr/>
            <p:nvPr/>
          </p:nvSpPr>
          <p:spPr>
            <a:xfrm>
              <a:off x="1447800" y="2697948"/>
              <a:ext cx="2421488" cy="352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0D314C"/>
                  </a:solidFill>
                  <a:latin typeface="Albert Sans Bold"/>
                </a:rPr>
                <a:t>Trailblazer</a:t>
              </a:r>
              <a:endParaRPr lang="en-US" dirty="0"/>
            </a:p>
          </p:txBody>
        </p:sp>
        <p:pic>
          <p:nvPicPr>
            <p:cNvPr id="22" name="Picture 21" descr="A blue rectangular with black lines and a black cross&#10;&#10;AI-generated content may be incorrect.">
              <a:extLst>
                <a:ext uri="{FF2B5EF4-FFF2-40B4-BE49-F238E27FC236}">
                  <a16:creationId xmlns:a16="http://schemas.microsoft.com/office/drawing/2014/main" id="{5003DB81-915B-6D40-1B71-2C1FEA14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201673"/>
              <a:ext cx="6111770" cy="1226926"/>
            </a:xfrm>
            <a:prstGeom prst="rect">
              <a:avLst/>
            </a:prstGeom>
          </p:spPr>
        </p:pic>
      </p:gr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62588"/>
            <a:ext cx="9753600" cy="3252613"/>
          </a:xfrm>
          <a:custGeom>
            <a:avLst/>
            <a:gdLst/>
            <a:ahLst/>
            <a:cxnLst/>
            <a:rect l="l" t="t" r="r" b="b"/>
            <a:pathLst>
              <a:path w="9753600" h="3252613">
                <a:moveTo>
                  <a:pt x="0" y="0"/>
                </a:moveTo>
                <a:lnTo>
                  <a:pt x="9753600" y="0"/>
                </a:lnTo>
                <a:lnTo>
                  <a:pt x="9753600" y="3252613"/>
                </a:lnTo>
                <a:lnTo>
                  <a:pt x="0" y="3252613"/>
                </a:lnTo>
                <a:lnTo>
                  <a:pt x="0" y="0"/>
                </a:lnTo>
                <a:close/>
              </a:path>
            </a:pathLst>
          </a:custGeom>
          <a:blipFill>
            <a:blip r:embed="rId2"/>
            <a:stretch>
              <a:fillRect t="-102815" r="-33332" b="-22085"/>
            </a:stretch>
          </a:blipFill>
        </p:spPr>
        <p:txBody>
          <a:bodyPr/>
          <a:lstStyle/>
          <a:p>
            <a:endParaRPr lang="en-PH"/>
          </a:p>
        </p:txBody>
      </p:sp>
      <p:grpSp>
        <p:nvGrpSpPr>
          <p:cNvPr id="3" name="Group 3"/>
          <p:cNvGrpSpPr/>
          <p:nvPr/>
        </p:nvGrpSpPr>
        <p:grpSpPr>
          <a:xfrm>
            <a:off x="327115" y="1504927"/>
            <a:ext cx="6359786" cy="3958336"/>
            <a:chOff x="0" y="0"/>
            <a:chExt cx="8479715" cy="5277781"/>
          </a:xfrm>
        </p:grpSpPr>
        <p:sp>
          <p:nvSpPr>
            <p:cNvPr id="4" name="Freeform 4"/>
            <p:cNvSpPr/>
            <p:nvPr/>
          </p:nvSpPr>
          <p:spPr>
            <a:xfrm>
              <a:off x="0" y="0"/>
              <a:ext cx="8479715" cy="5277781"/>
            </a:xfrm>
            <a:custGeom>
              <a:avLst/>
              <a:gdLst/>
              <a:ahLst/>
              <a:cxnLst/>
              <a:rect l="l" t="t" r="r" b="b"/>
              <a:pathLst>
                <a:path w="8479715" h="5277781">
                  <a:moveTo>
                    <a:pt x="0" y="0"/>
                  </a:moveTo>
                  <a:lnTo>
                    <a:pt x="8479715" y="0"/>
                  </a:lnTo>
                  <a:lnTo>
                    <a:pt x="8479715" y="5277781"/>
                  </a:lnTo>
                  <a:lnTo>
                    <a:pt x="0" y="5277781"/>
                  </a:lnTo>
                  <a:close/>
                </a:path>
              </a:pathLst>
            </a:custGeom>
            <a:solidFill>
              <a:srgbClr val="000000">
                <a:alpha val="0"/>
              </a:srgbClr>
            </a:solidFill>
          </p:spPr>
          <p:txBody>
            <a:bodyPr/>
            <a:lstStyle/>
            <a:p>
              <a:endParaRPr lang="en-PH"/>
            </a:p>
          </p:txBody>
        </p:sp>
        <p:sp>
          <p:nvSpPr>
            <p:cNvPr id="5" name="TextBox 5"/>
            <p:cNvSpPr txBox="1"/>
            <p:nvPr/>
          </p:nvSpPr>
          <p:spPr>
            <a:xfrm>
              <a:off x="0" y="28575"/>
              <a:ext cx="8479715" cy="5249206"/>
            </a:xfrm>
            <a:prstGeom prst="rect">
              <a:avLst/>
            </a:prstGeom>
          </p:spPr>
          <p:txBody>
            <a:bodyPr lIns="0" tIns="0" rIns="0" bIns="0" rtlCol="0" anchor="ctr"/>
            <a:lstStyle/>
            <a:p>
              <a:pPr algn="l">
                <a:lnSpc>
                  <a:spcPts val="2764"/>
                </a:lnSpc>
              </a:pPr>
              <a:r>
                <a:rPr lang="en-US" sz="2559" b="1">
                  <a:solidFill>
                    <a:srgbClr val="0D314C"/>
                  </a:solidFill>
                  <a:latin typeface="Albert Sans Bold"/>
                  <a:ea typeface="Albert Sans Bold"/>
                  <a:cs typeface="Albert Sans Bold"/>
                  <a:sym typeface="Albert Sans Bold"/>
                </a:rPr>
                <a:t>What do we  need to know about working effectively with you?</a:t>
              </a:r>
            </a:p>
            <a:p>
              <a:pPr algn="l">
                <a:lnSpc>
                  <a:spcPts val="2764"/>
                </a:lnSpc>
              </a:pPr>
              <a:endParaRPr lang="en-US" sz="2559" b="1">
                <a:solidFill>
                  <a:srgbClr val="0D314C"/>
                </a:solidFill>
                <a:latin typeface="Albert Sans Bold"/>
                <a:ea typeface="Albert Sans Bold"/>
                <a:cs typeface="Albert Sans Bold"/>
                <a:sym typeface="Albert Sans Bold"/>
              </a:endParaRPr>
            </a:p>
            <a:p>
              <a:pPr algn="l">
                <a:lnSpc>
                  <a:spcPts val="2764"/>
                </a:lnSpc>
              </a:pPr>
              <a:endParaRPr lang="en-US" sz="2559" b="1">
                <a:solidFill>
                  <a:srgbClr val="0D314C"/>
                </a:solidFill>
                <a:latin typeface="Albert Sans Bold"/>
                <a:ea typeface="Albert Sans Bold"/>
                <a:cs typeface="Albert Sans Bold"/>
                <a:sym typeface="Albert Sans Bold"/>
              </a:endParaRPr>
            </a:p>
            <a:p>
              <a:pPr algn="l">
                <a:lnSpc>
                  <a:spcPts val="2764"/>
                </a:lnSpc>
              </a:pPr>
              <a:r>
                <a:rPr lang="en-US" sz="2559" b="1">
                  <a:solidFill>
                    <a:srgbClr val="0D314C"/>
                  </a:solidFill>
                  <a:latin typeface="Albert Sans Bold"/>
                  <a:ea typeface="Albert Sans Bold"/>
                  <a:cs typeface="Albert Sans Bold"/>
                  <a:sym typeface="Albert Sans Bold"/>
                </a:rPr>
                <a:t>What frustrates you about working with other styles?</a:t>
              </a:r>
            </a:p>
            <a:p>
              <a:pPr algn="l">
                <a:lnSpc>
                  <a:spcPts val="2764"/>
                </a:lnSpc>
              </a:pPr>
              <a:endParaRPr lang="en-US" sz="2559" b="1">
                <a:solidFill>
                  <a:srgbClr val="0D314C"/>
                </a:solidFill>
                <a:latin typeface="Albert Sans Bold"/>
                <a:ea typeface="Albert Sans Bold"/>
                <a:cs typeface="Albert Sans Bold"/>
                <a:sym typeface="Albert Sans Bold"/>
              </a:endParaRPr>
            </a:p>
            <a:p>
              <a:pPr algn="l">
                <a:lnSpc>
                  <a:spcPts val="2764"/>
                </a:lnSpc>
              </a:pPr>
              <a:endParaRPr lang="en-US" sz="2559" b="1">
                <a:solidFill>
                  <a:srgbClr val="0D314C"/>
                </a:solidFill>
                <a:latin typeface="Albert Sans Bold"/>
                <a:ea typeface="Albert Sans Bold"/>
                <a:cs typeface="Albert Sans Bold"/>
                <a:sym typeface="Albert Sans Bold"/>
              </a:endParaRPr>
            </a:p>
            <a:p>
              <a:pPr algn="l">
                <a:lnSpc>
                  <a:spcPts val="2764"/>
                </a:lnSpc>
              </a:pPr>
              <a:r>
                <a:rPr lang="en-US" sz="2559" b="1">
                  <a:solidFill>
                    <a:srgbClr val="0D314C"/>
                  </a:solidFill>
                  <a:latin typeface="Albert Sans Bold"/>
                  <a:ea typeface="Albert Sans Bold"/>
                  <a:cs typeface="Albert Sans Bold"/>
                  <a:sym typeface="Albert Sans Bold"/>
                </a:rPr>
                <a:t>What tips would you offer to work together more effectively?</a:t>
              </a:r>
            </a:p>
            <a:p>
              <a:pPr algn="l">
                <a:lnSpc>
                  <a:spcPts val="2764"/>
                </a:lnSpc>
              </a:pPr>
              <a:endParaRPr lang="en-US" sz="2559" b="1">
                <a:solidFill>
                  <a:srgbClr val="0D314C"/>
                </a:solidFill>
                <a:latin typeface="Albert Sans Bold"/>
                <a:ea typeface="Albert Sans Bold"/>
                <a:cs typeface="Albert Sans Bold"/>
                <a:sym typeface="Albert Sans Bold"/>
              </a:endParaRPr>
            </a:p>
          </p:txBody>
        </p:sp>
      </p:grpSp>
      <p:grpSp>
        <p:nvGrpSpPr>
          <p:cNvPr id="6" name="Group 6"/>
          <p:cNvGrpSpPr/>
          <p:nvPr/>
        </p:nvGrpSpPr>
        <p:grpSpPr>
          <a:xfrm>
            <a:off x="431831" y="398595"/>
            <a:ext cx="4272345" cy="875284"/>
            <a:chOff x="0" y="0"/>
            <a:chExt cx="5696460" cy="1167045"/>
          </a:xfrm>
        </p:grpSpPr>
        <p:sp>
          <p:nvSpPr>
            <p:cNvPr id="7" name="Freeform 7"/>
            <p:cNvSpPr/>
            <p:nvPr/>
          </p:nvSpPr>
          <p:spPr>
            <a:xfrm>
              <a:off x="0" y="0"/>
              <a:ext cx="5696460" cy="1167045"/>
            </a:xfrm>
            <a:custGeom>
              <a:avLst/>
              <a:gdLst/>
              <a:ahLst/>
              <a:cxnLst/>
              <a:rect l="l" t="t" r="r" b="b"/>
              <a:pathLst>
                <a:path w="5696460" h="1167045">
                  <a:moveTo>
                    <a:pt x="0" y="0"/>
                  </a:moveTo>
                  <a:lnTo>
                    <a:pt x="5696460" y="0"/>
                  </a:lnTo>
                  <a:lnTo>
                    <a:pt x="5696460" y="1167045"/>
                  </a:lnTo>
                  <a:lnTo>
                    <a:pt x="0" y="1167045"/>
                  </a:lnTo>
                  <a:close/>
                </a:path>
              </a:pathLst>
            </a:custGeom>
            <a:solidFill>
              <a:srgbClr val="000000">
                <a:alpha val="0"/>
              </a:srgbClr>
            </a:solidFill>
          </p:spPr>
          <p:txBody>
            <a:bodyPr/>
            <a:lstStyle/>
            <a:p>
              <a:endParaRPr lang="en-PH"/>
            </a:p>
          </p:txBody>
        </p:sp>
        <p:sp>
          <p:nvSpPr>
            <p:cNvPr id="8" name="TextBox 8"/>
            <p:cNvSpPr txBox="1"/>
            <p:nvPr/>
          </p:nvSpPr>
          <p:spPr>
            <a:xfrm>
              <a:off x="0" y="-9525"/>
              <a:ext cx="5696460" cy="1176570"/>
            </a:xfrm>
            <a:prstGeom prst="rect">
              <a:avLst/>
            </a:prstGeom>
          </p:spPr>
          <p:txBody>
            <a:bodyPr lIns="0" tIns="0" rIns="0" bIns="0" rtlCol="0" anchor="t"/>
            <a:lstStyle/>
            <a:p>
              <a:pPr algn="l">
                <a:lnSpc>
                  <a:spcPts val="5120"/>
                </a:lnSpc>
              </a:pPr>
              <a:r>
                <a:rPr lang="en-US" sz="4266" b="1">
                  <a:solidFill>
                    <a:srgbClr val="0D314C"/>
                  </a:solidFill>
                  <a:latin typeface="Albert Sans Bold"/>
                  <a:ea typeface="Albert Sans Bold"/>
                  <a:cs typeface="Albert Sans Bold"/>
                  <a:sym typeface="Albert Sans Bold"/>
                </a:rPr>
                <a:t>For Reflection</a:t>
              </a:r>
            </a:p>
          </p:txBody>
        </p:sp>
      </p:grpSp>
      <p:grpSp>
        <p:nvGrpSpPr>
          <p:cNvPr id="9" name="Group 9"/>
          <p:cNvGrpSpPr/>
          <p:nvPr/>
        </p:nvGrpSpPr>
        <p:grpSpPr>
          <a:xfrm>
            <a:off x="0" y="6025464"/>
            <a:ext cx="9753600" cy="1289736"/>
            <a:chOff x="0" y="0"/>
            <a:chExt cx="3612444" cy="477680"/>
          </a:xfrm>
        </p:grpSpPr>
        <p:sp>
          <p:nvSpPr>
            <p:cNvPr id="10" name="Freeform 10"/>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1" name="TextBox 11"/>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2" name="Freeform 12"/>
          <p:cNvSpPr/>
          <p:nvPr/>
        </p:nvSpPr>
        <p:spPr>
          <a:xfrm>
            <a:off x="6686901" y="1923903"/>
            <a:ext cx="2770024" cy="2759637"/>
          </a:xfrm>
          <a:custGeom>
            <a:avLst/>
            <a:gdLst/>
            <a:ahLst/>
            <a:cxnLst/>
            <a:rect l="l" t="t" r="r" b="b"/>
            <a:pathLst>
              <a:path w="2770024" h="2759637">
                <a:moveTo>
                  <a:pt x="0" y="0"/>
                </a:moveTo>
                <a:lnTo>
                  <a:pt x="2770024" y="0"/>
                </a:lnTo>
                <a:lnTo>
                  <a:pt x="2770024" y="2759637"/>
                </a:lnTo>
                <a:lnTo>
                  <a:pt x="0" y="2759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314C"/>
        </a:solidFill>
        <a:effectLst/>
      </p:bgPr>
    </p:bg>
    <p:spTree>
      <p:nvGrpSpPr>
        <p:cNvPr id="1" name=""/>
        <p:cNvGrpSpPr/>
        <p:nvPr/>
      </p:nvGrpSpPr>
      <p:grpSpPr>
        <a:xfrm>
          <a:off x="0" y="0"/>
          <a:ext cx="0" cy="0"/>
          <a:chOff x="0" y="0"/>
          <a:chExt cx="0" cy="0"/>
        </a:xfrm>
      </p:grpSpPr>
      <p:grpSp>
        <p:nvGrpSpPr>
          <p:cNvPr id="2" name="Group 2"/>
          <p:cNvGrpSpPr/>
          <p:nvPr/>
        </p:nvGrpSpPr>
        <p:grpSpPr>
          <a:xfrm>
            <a:off x="487680" y="352785"/>
            <a:ext cx="8778240" cy="1219200"/>
            <a:chOff x="0" y="0"/>
            <a:chExt cx="11704320" cy="1625600"/>
          </a:xfrm>
        </p:grpSpPr>
        <p:sp>
          <p:nvSpPr>
            <p:cNvPr id="3"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4" name="TextBox 4"/>
            <p:cNvSpPr txBox="1"/>
            <p:nvPr/>
          </p:nvSpPr>
          <p:spPr>
            <a:xfrm>
              <a:off x="0" y="-9525"/>
              <a:ext cx="11704320" cy="1635125"/>
            </a:xfrm>
            <a:prstGeom prst="rect">
              <a:avLst/>
            </a:prstGeom>
          </p:spPr>
          <p:txBody>
            <a:bodyPr lIns="0" tIns="0" rIns="0" bIns="0" rtlCol="0" anchor="ctr"/>
            <a:lstStyle/>
            <a:p>
              <a:pPr algn="ctr">
                <a:lnSpc>
                  <a:spcPts val="5631"/>
                </a:lnSpc>
              </a:pPr>
              <a:r>
                <a:rPr lang="en-US" sz="4693" b="1">
                  <a:solidFill>
                    <a:srgbClr val="FFFFFF"/>
                  </a:solidFill>
                  <a:latin typeface="Albert Sans Bold"/>
                  <a:ea typeface="Albert Sans Bold"/>
                  <a:cs typeface="Albert Sans Bold"/>
                  <a:sym typeface="Albert Sans Bold"/>
                </a:rPr>
                <a:t>Session Objectives</a:t>
              </a:r>
            </a:p>
          </p:txBody>
        </p:sp>
      </p:grpSp>
      <p:grpSp>
        <p:nvGrpSpPr>
          <p:cNvPr id="5" name="Group 5"/>
          <p:cNvGrpSpPr/>
          <p:nvPr/>
        </p:nvGrpSpPr>
        <p:grpSpPr>
          <a:xfrm>
            <a:off x="3464622" y="1706880"/>
            <a:ext cx="5801298" cy="4827694"/>
            <a:chOff x="0" y="0"/>
            <a:chExt cx="7735064" cy="6436925"/>
          </a:xfrm>
        </p:grpSpPr>
        <p:sp>
          <p:nvSpPr>
            <p:cNvPr id="6" name="Freeform 6"/>
            <p:cNvSpPr/>
            <p:nvPr/>
          </p:nvSpPr>
          <p:spPr>
            <a:xfrm>
              <a:off x="0" y="0"/>
              <a:ext cx="7735064" cy="6436925"/>
            </a:xfrm>
            <a:custGeom>
              <a:avLst/>
              <a:gdLst/>
              <a:ahLst/>
              <a:cxnLst/>
              <a:rect l="l" t="t" r="r" b="b"/>
              <a:pathLst>
                <a:path w="7735064" h="6436925">
                  <a:moveTo>
                    <a:pt x="0" y="0"/>
                  </a:moveTo>
                  <a:lnTo>
                    <a:pt x="7735064" y="0"/>
                  </a:lnTo>
                  <a:lnTo>
                    <a:pt x="7735064" y="6436925"/>
                  </a:lnTo>
                  <a:lnTo>
                    <a:pt x="0" y="6436925"/>
                  </a:lnTo>
                  <a:close/>
                </a:path>
              </a:pathLst>
            </a:custGeom>
            <a:solidFill>
              <a:srgbClr val="000000">
                <a:alpha val="0"/>
              </a:srgbClr>
            </a:solidFill>
          </p:spPr>
          <p:txBody>
            <a:bodyPr/>
            <a:lstStyle/>
            <a:p>
              <a:endParaRPr lang="en-PH"/>
            </a:p>
          </p:txBody>
        </p:sp>
        <p:sp>
          <p:nvSpPr>
            <p:cNvPr id="7" name="TextBox 7"/>
            <p:cNvSpPr txBox="1"/>
            <p:nvPr/>
          </p:nvSpPr>
          <p:spPr>
            <a:xfrm>
              <a:off x="0" y="0"/>
              <a:ext cx="7735064" cy="6436925"/>
            </a:xfrm>
            <a:prstGeom prst="rect">
              <a:avLst/>
            </a:prstGeom>
          </p:spPr>
          <p:txBody>
            <a:bodyPr lIns="0" tIns="0" rIns="0" bIns="0" rtlCol="0" anchor="t"/>
            <a:lstStyle/>
            <a:p>
              <a:pPr marL="439273" lvl="1" indent="-219637" algn="l">
                <a:lnSpc>
                  <a:spcPts val="4095"/>
                </a:lnSpc>
                <a:buFont typeface="Arial"/>
                <a:buChar char="•"/>
              </a:pPr>
              <a:r>
                <a:rPr lang="en-US" sz="3413">
                  <a:solidFill>
                    <a:srgbClr val="FFFFFF"/>
                  </a:solidFill>
                  <a:latin typeface="Albert Sans"/>
                  <a:ea typeface="Albert Sans"/>
                  <a:cs typeface="Albert Sans"/>
                  <a:sym typeface="Albert Sans"/>
                </a:rPr>
                <a:t>Understand Change Styles</a:t>
              </a:r>
            </a:p>
            <a:p>
              <a:pPr marL="439273" lvl="1" indent="-219637" algn="l">
                <a:lnSpc>
                  <a:spcPts val="4095"/>
                </a:lnSpc>
                <a:buFont typeface="Arial"/>
                <a:buChar char="•"/>
              </a:pPr>
              <a:r>
                <a:rPr lang="en-US" sz="3413">
                  <a:solidFill>
                    <a:srgbClr val="FFFFFF"/>
                  </a:solidFill>
                  <a:latin typeface="Albert Sans"/>
                  <a:ea typeface="Albert Sans"/>
                  <a:cs typeface="Albert Sans"/>
                  <a:sym typeface="Albert Sans"/>
                </a:rPr>
                <a:t>Recognize how Styles work through change</a:t>
              </a:r>
            </a:p>
            <a:p>
              <a:pPr marL="439273" lvl="1" indent="-219637" algn="l">
                <a:lnSpc>
                  <a:spcPts val="4095"/>
                </a:lnSpc>
                <a:buFont typeface="Arial"/>
                <a:buChar char="•"/>
              </a:pPr>
              <a:r>
                <a:rPr lang="en-US" sz="3413">
                  <a:solidFill>
                    <a:srgbClr val="FFFFFF"/>
                  </a:solidFill>
                  <a:latin typeface="Albert Sans"/>
                  <a:ea typeface="Albert Sans"/>
                  <a:cs typeface="Albert Sans"/>
                  <a:sym typeface="Albert Sans"/>
                </a:rPr>
                <a:t>Recognize styles of others</a:t>
              </a:r>
            </a:p>
            <a:p>
              <a:pPr marL="439273" lvl="1" indent="-219637" algn="l">
                <a:lnSpc>
                  <a:spcPts val="4095"/>
                </a:lnSpc>
                <a:buFont typeface="Arial"/>
                <a:buChar char="•"/>
              </a:pPr>
              <a:r>
                <a:rPr lang="en-US" sz="3413">
                  <a:solidFill>
                    <a:srgbClr val="FFFFFF"/>
                  </a:solidFill>
                  <a:latin typeface="Albert Sans"/>
                  <a:ea typeface="Albert Sans"/>
                  <a:cs typeface="Albert Sans"/>
                  <a:sym typeface="Albert Sans"/>
                </a:rPr>
                <a:t>Explore how style affects Leadership</a:t>
              </a:r>
            </a:p>
            <a:p>
              <a:pPr marL="439273" lvl="1" indent="-219637" algn="l">
                <a:lnSpc>
                  <a:spcPts val="4095"/>
                </a:lnSpc>
                <a:buFont typeface="Arial"/>
                <a:buChar char="•"/>
              </a:pPr>
              <a:r>
                <a:rPr lang="en-US" sz="3413">
                  <a:solidFill>
                    <a:srgbClr val="FFFFFF"/>
                  </a:solidFill>
                  <a:latin typeface="Albert Sans"/>
                  <a:ea typeface="Albert Sans"/>
                  <a:cs typeface="Albert Sans"/>
                  <a:sym typeface="Albert Sans"/>
                </a:rPr>
                <a:t>Explore Leading others through change</a:t>
              </a:r>
            </a:p>
          </p:txBody>
        </p:sp>
      </p:grpSp>
      <p:sp>
        <p:nvSpPr>
          <p:cNvPr id="8" name="Freeform 8"/>
          <p:cNvSpPr/>
          <p:nvPr/>
        </p:nvSpPr>
        <p:spPr>
          <a:xfrm>
            <a:off x="373988" y="2874600"/>
            <a:ext cx="2492254" cy="2492254"/>
          </a:xfrm>
          <a:custGeom>
            <a:avLst/>
            <a:gdLst/>
            <a:ahLst/>
            <a:cxnLst/>
            <a:rect l="l" t="t" r="r" b="b"/>
            <a:pathLst>
              <a:path w="2492254" h="2492254">
                <a:moveTo>
                  <a:pt x="0" y="0"/>
                </a:moveTo>
                <a:lnTo>
                  <a:pt x="2492254" y="0"/>
                </a:lnTo>
                <a:lnTo>
                  <a:pt x="2492254" y="2492254"/>
                </a:lnTo>
                <a:lnTo>
                  <a:pt x="0" y="2492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31520" y="-162560"/>
            <a:ext cx="8290560" cy="1788160"/>
            <a:chOff x="0" y="0"/>
            <a:chExt cx="11054080" cy="2384213"/>
          </a:xfrm>
        </p:grpSpPr>
        <p:sp>
          <p:nvSpPr>
            <p:cNvPr id="6" name="Freeform 6"/>
            <p:cNvSpPr/>
            <p:nvPr/>
          </p:nvSpPr>
          <p:spPr>
            <a:xfrm>
              <a:off x="0" y="0"/>
              <a:ext cx="11054080" cy="2384213"/>
            </a:xfrm>
            <a:custGeom>
              <a:avLst/>
              <a:gdLst/>
              <a:ahLst/>
              <a:cxnLst/>
              <a:rect l="l" t="t" r="r" b="b"/>
              <a:pathLst>
                <a:path w="11054080" h="2384213">
                  <a:moveTo>
                    <a:pt x="0" y="0"/>
                  </a:moveTo>
                  <a:lnTo>
                    <a:pt x="11054080" y="0"/>
                  </a:lnTo>
                  <a:lnTo>
                    <a:pt x="11054080" y="2384213"/>
                  </a:lnTo>
                  <a:lnTo>
                    <a:pt x="0" y="2384213"/>
                  </a:lnTo>
                  <a:close/>
                </a:path>
              </a:pathLst>
            </a:custGeom>
            <a:solidFill>
              <a:srgbClr val="000000">
                <a:alpha val="0"/>
              </a:srgbClr>
            </a:solidFill>
          </p:spPr>
          <p:txBody>
            <a:bodyPr/>
            <a:lstStyle/>
            <a:p>
              <a:endParaRPr lang="en-PH"/>
            </a:p>
          </p:txBody>
        </p:sp>
        <p:sp>
          <p:nvSpPr>
            <p:cNvPr id="7" name="TextBox 7"/>
            <p:cNvSpPr txBox="1"/>
            <p:nvPr/>
          </p:nvSpPr>
          <p:spPr>
            <a:xfrm>
              <a:off x="0" y="-9525"/>
              <a:ext cx="11054080" cy="2393738"/>
            </a:xfrm>
            <a:prstGeom prst="rect">
              <a:avLst/>
            </a:prstGeom>
          </p:spPr>
          <p:txBody>
            <a:bodyPr lIns="0" tIns="0" rIns="0" bIns="0" rtlCol="0" anchor="ctr"/>
            <a:lstStyle/>
            <a:p>
              <a:pPr algn="ctr">
                <a:lnSpc>
                  <a:spcPts val="4608"/>
                </a:lnSpc>
              </a:pPr>
              <a:r>
                <a:rPr lang="en-US" sz="3840" b="1">
                  <a:solidFill>
                    <a:srgbClr val="0D314C"/>
                  </a:solidFill>
                  <a:latin typeface="Albert Sans Bold"/>
                  <a:ea typeface="Albert Sans Bold"/>
                  <a:cs typeface="Albert Sans Bold"/>
                  <a:sym typeface="Albert Sans Bold"/>
                </a:rPr>
                <a:t>PERCEPTIONS</a:t>
              </a:r>
            </a:p>
          </p:txBody>
        </p:sp>
      </p:grpSp>
      <p:grpSp>
        <p:nvGrpSpPr>
          <p:cNvPr id="8" name="Group 8"/>
          <p:cNvGrpSpPr/>
          <p:nvPr/>
        </p:nvGrpSpPr>
        <p:grpSpPr>
          <a:xfrm>
            <a:off x="474133" y="1501340"/>
            <a:ext cx="7972421" cy="4759935"/>
            <a:chOff x="0" y="0"/>
            <a:chExt cx="10629895" cy="6346580"/>
          </a:xfrm>
        </p:grpSpPr>
        <p:sp>
          <p:nvSpPr>
            <p:cNvPr id="9" name="Freeform 9"/>
            <p:cNvSpPr/>
            <p:nvPr/>
          </p:nvSpPr>
          <p:spPr>
            <a:xfrm>
              <a:off x="0" y="0"/>
              <a:ext cx="10629895" cy="6346580"/>
            </a:xfrm>
            <a:custGeom>
              <a:avLst/>
              <a:gdLst/>
              <a:ahLst/>
              <a:cxnLst/>
              <a:rect l="l" t="t" r="r" b="b"/>
              <a:pathLst>
                <a:path w="10629895" h="6346580">
                  <a:moveTo>
                    <a:pt x="0" y="0"/>
                  </a:moveTo>
                  <a:lnTo>
                    <a:pt x="10629895" y="0"/>
                  </a:lnTo>
                  <a:lnTo>
                    <a:pt x="10629895" y="6346580"/>
                  </a:lnTo>
                  <a:lnTo>
                    <a:pt x="0" y="6346580"/>
                  </a:lnTo>
                  <a:close/>
                </a:path>
              </a:pathLst>
            </a:custGeom>
            <a:solidFill>
              <a:srgbClr val="000000">
                <a:alpha val="0"/>
              </a:srgbClr>
            </a:solidFill>
          </p:spPr>
          <p:txBody>
            <a:bodyPr/>
            <a:lstStyle/>
            <a:p>
              <a:endParaRPr lang="en-PH"/>
            </a:p>
          </p:txBody>
        </p:sp>
        <p:sp>
          <p:nvSpPr>
            <p:cNvPr id="10" name="TextBox 10"/>
            <p:cNvSpPr txBox="1"/>
            <p:nvPr/>
          </p:nvSpPr>
          <p:spPr>
            <a:xfrm>
              <a:off x="0" y="0"/>
              <a:ext cx="10629895" cy="6346580"/>
            </a:xfrm>
            <a:prstGeom prst="rect">
              <a:avLst/>
            </a:prstGeom>
          </p:spPr>
          <p:txBody>
            <a:bodyPr lIns="0" tIns="0" rIns="0" bIns="0" rtlCol="0" anchor="t"/>
            <a:lstStyle/>
            <a:p>
              <a:pPr algn="just">
                <a:lnSpc>
                  <a:spcPts val="3496"/>
                </a:lnSpc>
              </a:pPr>
              <a:r>
                <a:rPr lang="en-US" sz="2900" b="1" dirty="0">
                  <a:solidFill>
                    <a:srgbClr val="0D314C"/>
                  </a:solidFill>
                  <a:latin typeface="Albert Sans Bold"/>
                  <a:ea typeface="Albert Sans Bold"/>
                  <a:cs typeface="Albert Sans Bold"/>
                  <a:sym typeface="Albert Sans Bold"/>
                </a:rPr>
                <a:t>TRAILBLAZERS see GUARDIANS as:</a:t>
              </a:r>
            </a:p>
            <a:p>
              <a:pPr algn="just">
                <a:lnSpc>
                  <a:spcPts val="1960"/>
                </a:lnSpc>
              </a:pPr>
              <a:endParaRPr lang="en-US" sz="2913" b="1" dirty="0">
                <a:solidFill>
                  <a:srgbClr val="0D314C"/>
                </a:solidFill>
                <a:latin typeface="Albert Sans Bold"/>
                <a:ea typeface="Albert Sans Bold"/>
                <a:cs typeface="Albert Sans Bold"/>
                <a:sym typeface="Albert Sans Bold"/>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Dogmatic</a:t>
              </a:r>
              <a:endParaRPr lang="en-US" sz="1600" dirty="0">
                <a:solidFill>
                  <a:srgbClr val="000000"/>
                </a:solidFill>
                <a:latin typeface="Albert Sans"/>
                <a:ea typeface="Albert Sans"/>
                <a:cs typeface="Albert Sans"/>
              </a:endParaRPr>
            </a:p>
            <a:p>
              <a:pPr marL="956945" lvl="3" indent="-238760" algn="just">
                <a:lnSpc>
                  <a:spcPts val="2548"/>
                </a:lnSpc>
              </a:pPr>
              <a:endParaRPr lang="en-US" sz="1633" dirty="0">
                <a:solidFill>
                  <a:srgbClr val="000000"/>
                </a:solidFill>
                <a:latin typeface="Albert Sans"/>
                <a:ea typeface="Albert Sans"/>
                <a:cs typeface="Albert Sans"/>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Bureaucratic</a:t>
              </a:r>
              <a:endParaRPr lang="en-US" sz="1600" dirty="0">
                <a:solidFill>
                  <a:srgbClr val="000000"/>
                </a:solidFill>
                <a:latin typeface="Albert Sans"/>
                <a:ea typeface="Albert Sans"/>
                <a:cs typeface="Albert Sans"/>
              </a:endParaRPr>
            </a:p>
            <a:p>
              <a:pPr marL="956945" lvl="3" indent="-238760" algn="just">
                <a:lnSpc>
                  <a:spcPts val="2548"/>
                </a:lnSpc>
              </a:pPr>
              <a:endParaRPr lang="en-US" sz="1633" dirty="0">
                <a:solidFill>
                  <a:srgbClr val="000000"/>
                </a:solidFill>
                <a:latin typeface="Albert Sans"/>
                <a:ea typeface="Albert Sans"/>
                <a:cs typeface="Albert Sans"/>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Yielding to authority</a:t>
              </a:r>
              <a:endParaRPr lang="en-US" sz="1600" dirty="0">
                <a:solidFill>
                  <a:srgbClr val="000000"/>
                </a:solidFill>
                <a:latin typeface="Albert Sans"/>
                <a:ea typeface="Albert Sans"/>
                <a:cs typeface="Albert Sans"/>
              </a:endParaRPr>
            </a:p>
            <a:p>
              <a:pPr marL="956945" lvl="3" indent="-238760" algn="just">
                <a:lnSpc>
                  <a:spcPts val="2548"/>
                </a:lnSpc>
              </a:pPr>
              <a:endParaRPr lang="en-US" sz="1633" dirty="0">
                <a:solidFill>
                  <a:srgbClr val="000000"/>
                </a:solidFill>
                <a:latin typeface="Albert Sans"/>
                <a:ea typeface="Albert Sans"/>
                <a:cs typeface="Albert Sans"/>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Having their head in the sand</a:t>
              </a:r>
              <a:endParaRPr lang="en-US" sz="1600" dirty="0">
                <a:solidFill>
                  <a:srgbClr val="000000"/>
                </a:solidFill>
                <a:latin typeface="Albert Sans"/>
                <a:ea typeface="Albert Sans"/>
                <a:cs typeface="Albert Sans"/>
              </a:endParaRPr>
            </a:p>
            <a:p>
              <a:pPr marL="956945" lvl="3" indent="-238760" algn="just">
                <a:lnSpc>
                  <a:spcPts val="2548"/>
                </a:lnSpc>
              </a:pPr>
              <a:endParaRPr lang="en-US" sz="1633" dirty="0">
                <a:solidFill>
                  <a:srgbClr val="000000"/>
                </a:solidFill>
                <a:latin typeface="Albert Sans"/>
                <a:ea typeface="Albert Sans"/>
                <a:cs typeface="Albert Sans"/>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Preferring  the status quo</a:t>
              </a:r>
              <a:endParaRPr lang="en-US" sz="1600" dirty="0">
                <a:solidFill>
                  <a:srgbClr val="000000"/>
                </a:solidFill>
                <a:latin typeface="Albert Sans"/>
                <a:ea typeface="Albert Sans"/>
                <a:cs typeface="Albert Sans"/>
              </a:endParaRPr>
            </a:p>
            <a:p>
              <a:pPr marL="956945" lvl="3" indent="-238760" algn="just">
                <a:lnSpc>
                  <a:spcPts val="2548"/>
                </a:lnSpc>
              </a:pPr>
              <a:endParaRPr lang="en-US" sz="1633" dirty="0">
                <a:solidFill>
                  <a:srgbClr val="000000"/>
                </a:solidFill>
                <a:latin typeface="Albert Sans"/>
                <a:ea typeface="Albert Sans"/>
                <a:cs typeface="Albert Sans"/>
              </a:endParaRPr>
            </a:p>
            <a:p>
              <a:pPr marL="956945" lvl="3" indent="-238760" algn="just">
                <a:lnSpc>
                  <a:spcPts val="2548"/>
                </a:lnSpc>
                <a:buFont typeface="Arial"/>
                <a:buChar char="￭"/>
              </a:pPr>
              <a:r>
                <a:rPr lang="en-US" sz="1600" dirty="0">
                  <a:solidFill>
                    <a:srgbClr val="000000"/>
                  </a:solidFill>
                  <a:latin typeface="Albert Sans"/>
                  <a:ea typeface="Albert Sans"/>
                  <a:cs typeface="Albert Sans"/>
                  <a:sym typeface="Albert Sans"/>
                </a:rPr>
                <a:t>Lacking new ideas</a:t>
              </a:r>
              <a:endParaRPr lang="en-US" sz="1600" dirty="0">
                <a:solidFill>
                  <a:srgbClr val="000000"/>
                </a:solidFill>
                <a:latin typeface="Albert Sans"/>
                <a:ea typeface="Albert Sans"/>
                <a:cs typeface="Albert Sans"/>
              </a:endParaRPr>
            </a:p>
            <a:p>
              <a:pPr marL="956945" lvl="3" indent="-238760" algn="just">
                <a:lnSpc>
                  <a:spcPts val="1960"/>
                </a:lnSpc>
              </a:pPr>
              <a:endParaRPr lang="en-US" sz="1633" dirty="0">
                <a:solidFill>
                  <a:srgbClr val="000000"/>
                </a:solidFill>
                <a:latin typeface="Albert Sans"/>
                <a:ea typeface="Albert Sans"/>
                <a:cs typeface="Albert Sans"/>
              </a:endParaRPr>
            </a:p>
            <a:p>
              <a:pPr marL="956945" lvl="3" indent="-238760" algn="just">
                <a:lnSpc>
                  <a:spcPts val="1960"/>
                </a:lnSpc>
              </a:pPr>
              <a:endParaRPr lang="en-US" sz="1633" dirty="0">
                <a:solidFill>
                  <a:srgbClr val="000000"/>
                </a:solidFill>
                <a:latin typeface="Albert Sans"/>
                <a:ea typeface="Albert Sans"/>
                <a:cs typeface="Albert Sans"/>
              </a:endParaRP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6337439" y="2682514"/>
            <a:ext cx="2942028" cy="2055742"/>
          </a:xfrm>
          <a:custGeom>
            <a:avLst/>
            <a:gdLst/>
            <a:ahLst/>
            <a:cxnLst/>
            <a:rect l="l" t="t" r="r" b="b"/>
            <a:pathLst>
              <a:path w="2942028" h="2055742">
                <a:moveTo>
                  <a:pt x="0" y="0"/>
                </a:moveTo>
                <a:lnTo>
                  <a:pt x="2942028" y="0"/>
                </a:lnTo>
                <a:lnTo>
                  <a:pt x="2942028" y="2055742"/>
                </a:lnTo>
                <a:lnTo>
                  <a:pt x="0" y="2055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5" name="Group 5">
            <a:extLst>
              <a:ext uri="{FF2B5EF4-FFF2-40B4-BE49-F238E27FC236}">
                <a16:creationId xmlns:a16="http://schemas.microsoft.com/office/drawing/2014/main" id="{6B5D0818-7A41-FB57-D07A-74E449C00659}"/>
              </a:ext>
            </a:extLst>
          </p:cNvPr>
          <p:cNvGrpSpPr/>
          <p:nvPr/>
        </p:nvGrpSpPr>
        <p:grpSpPr>
          <a:xfrm>
            <a:off x="622172" y="646924"/>
            <a:ext cx="8464973" cy="785851"/>
            <a:chOff x="0" y="0"/>
            <a:chExt cx="11286630" cy="1047801"/>
          </a:xfrm>
        </p:grpSpPr>
        <p:sp>
          <p:nvSpPr>
            <p:cNvPr id="16" name="Freeform 6">
              <a:extLst>
                <a:ext uri="{FF2B5EF4-FFF2-40B4-BE49-F238E27FC236}">
                  <a16:creationId xmlns:a16="http://schemas.microsoft.com/office/drawing/2014/main" id="{74E1A9D1-0B99-0A9A-D052-0F9B36260037}"/>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7" name="TextBox 7">
              <a:extLst>
                <a:ext uri="{FF2B5EF4-FFF2-40B4-BE49-F238E27FC236}">
                  <a16:creationId xmlns:a16="http://schemas.microsoft.com/office/drawing/2014/main" id="{F106BAFC-FA78-CD45-AF11-6967CD8C4FF9}"/>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11 Change Style Report</a:t>
              </a:r>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31520" y="-162560"/>
            <a:ext cx="8290560" cy="1788160"/>
            <a:chOff x="0" y="0"/>
            <a:chExt cx="11054080" cy="2384213"/>
          </a:xfrm>
        </p:grpSpPr>
        <p:sp>
          <p:nvSpPr>
            <p:cNvPr id="6" name="Freeform 6"/>
            <p:cNvSpPr/>
            <p:nvPr/>
          </p:nvSpPr>
          <p:spPr>
            <a:xfrm>
              <a:off x="0" y="0"/>
              <a:ext cx="11054080" cy="2384213"/>
            </a:xfrm>
            <a:custGeom>
              <a:avLst/>
              <a:gdLst/>
              <a:ahLst/>
              <a:cxnLst/>
              <a:rect l="l" t="t" r="r" b="b"/>
              <a:pathLst>
                <a:path w="11054080" h="2384213">
                  <a:moveTo>
                    <a:pt x="0" y="0"/>
                  </a:moveTo>
                  <a:lnTo>
                    <a:pt x="11054080" y="0"/>
                  </a:lnTo>
                  <a:lnTo>
                    <a:pt x="11054080" y="2384213"/>
                  </a:lnTo>
                  <a:lnTo>
                    <a:pt x="0" y="2384213"/>
                  </a:lnTo>
                  <a:close/>
                </a:path>
              </a:pathLst>
            </a:custGeom>
            <a:solidFill>
              <a:srgbClr val="000000">
                <a:alpha val="0"/>
              </a:srgbClr>
            </a:solidFill>
          </p:spPr>
          <p:txBody>
            <a:bodyPr/>
            <a:lstStyle/>
            <a:p>
              <a:endParaRPr lang="en-PH" dirty="0"/>
            </a:p>
          </p:txBody>
        </p:sp>
        <p:sp>
          <p:nvSpPr>
            <p:cNvPr id="7" name="TextBox 7"/>
            <p:cNvSpPr txBox="1"/>
            <p:nvPr/>
          </p:nvSpPr>
          <p:spPr>
            <a:xfrm>
              <a:off x="0" y="-9525"/>
              <a:ext cx="11054080" cy="2393738"/>
            </a:xfrm>
            <a:prstGeom prst="rect">
              <a:avLst/>
            </a:prstGeom>
          </p:spPr>
          <p:txBody>
            <a:bodyPr lIns="0" tIns="0" rIns="0" bIns="0" rtlCol="0" anchor="ctr"/>
            <a:lstStyle/>
            <a:p>
              <a:pPr algn="ctr">
                <a:lnSpc>
                  <a:spcPts val="4608"/>
                </a:lnSpc>
              </a:pPr>
              <a:r>
                <a:rPr lang="en-US" sz="3840" b="1" dirty="0">
                  <a:solidFill>
                    <a:srgbClr val="0D314C"/>
                  </a:solidFill>
                  <a:latin typeface="Albert Sans Bold"/>
                  <a:ea typeface="Albert Sans Bold"/>
                  <a:cs typeface="Albert Sans Bold"/>
                  <a:sym typeface="Albert Sans Bold"/>
                </a:rPr>
                <a:t>PERCEPTIONS</a:t>
              </a:r>
            </a:p>
          </p:txBody>
        </p:sp>
      </p:grpSp>
      <p:grpSp>
        <p:nvGrpSpPr>
          <p:cNvPr id="8" name="Group 8"/>
          <p:cNvGrpSpPr/>
          <p:nvPr/>
        </p:nvGrpSpPr>
        <p:grpSpPr>
          <a:xfrm>
            <a:off x="346562" y="1472479"/>
            <a:ext cx="8675518" cy="5388585"/>
            <a:chOff x="0" y="0"/>
            <a:chExt cx="11567357" cy="7184780"/>
          </a:xfrm>
        </p:grpSpPr>
        <p:sp>
          <p:nvSpPr>
            <p:cNvPr id="9" name="Freeform 9"/>
            <p:cNvSpPr/>
            <p:nvPr/>
          </p:nvSpPr>
          <p:spPr>
            <a:xfrm>
              <a:off x="0" y="0"/>
              <a:ext cx="11567358" cy="7184780"/>
            </a:xfrm>
            <a:custGeom>
              <a:avLst/>
              <a:gdLst/>
              <a:ahLst/>
              <a:cxnLst/>
              <a:rect l="l" t="t" r="r" b="b"/>
              <a:pathLst>
                <a:path w="11567358" h="7184780">
                  <a:moveTo>
                    <a:pt x="0" y="0"/>
                  </a:moveTo>
                  <a:lnTo>
                    <a:pt x="11567358" y="0"/>
                  </a:lnTo>
                  <a:lnTo>
                    <a:pt x="11567358" y="7184780"/>
                  </a:lnTo>
                  <a:lnTo>
                    <a:pt x="0" y="7184780"/>
                  </a:lnTo>
                  <a:close/>
                </a:path>
              </a:pathLst>
            </a:custGeom>
            <a:solidFill>
              <a:srgbClr val="000000">
                <a:alpha val="0"/>
              </a:srgbClr>
            </a:solidFill>
          </p:spPr>
          <p:txBody>
            <a:bodyPr/>
            <a:lstStyle/>
            <a:p>
              <a:endParaRPr lang="en-PH"/>
            </a:p>
          </p:txBody>
        </p:sp>
        <p:sp>
          <p:nvSpPr>
            <p:cNvPr id="10" name="TextBox 10"/>
            <p:cNvSpPr txBox="1"/>
            <p:nvPr/>
          </p:nvSpPr>
          <p:spPr>
            <a:xfrm>
              <a:off x="0" y="-9525"/>
              <a:ext cx="11567357" cy="7194305"/>
            </a:xfrm>
            <a:prstGeom prst="rect">
              <a:avLst/>
            </a:prstGeom>
          </p:spPr>
          <p:txBody>
            <a:bodyPr lIns="0" tIns="0" rIns="0" bIns="0" rtlCol="0" anchor="t"/>
            <a:lstStyle/>
            <a:p>
              <a:pPr algn="l">
                <a:lnSpc>
                  <a:spcPts val="3256"/>
                </a:lnSpc>
              </a:pPr>
              <a:r>
                <a:rPr lang="en-US" sz="2700" b="1" dirty="0">
                  <a:solidFill>
                    <a:srgbClr val="0D314C"/>
                  </a:solidFill>
                  <a:latin typeface="Albert Sans Bold"/>
                  <a:ea typeface="Albert Sans Bold"/>
                  <a:cs typeface="Albert Sans Bold"/>
                  <a:sym typeface="Albert Sans Bold"/>
                </a:rPr>
                <a:t>GUARDIANS see TRAILBLAZERS as:</a:t>
              </a:r>
            </a:p>
            <a:p>
              <a:pPr algn="l">
                <a:lnSpc>
                  <a:spcPts val="1720"/>
                </a:lnSpc>
              </a:pPr>
              <a:endParaRPr lang="en-US" sz="2713" b="1" dirty="0">
                <a:solidFill>
                  <a:srgbClr val="0D314C"/>
                </a:solidFill>
                <a:latin typeface="Albert Sans Bold"/>
                <a:ea typeface="Albert Sans Bold"/>
                <a:cs typeface="Albert Sans Bold"/>
                <a:sym typeface="Albert Sans Bold"/>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Divisive</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Impulsive</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Lacking appreciation of tested ways of getting things done</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Starting but not finishing projects</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Not interested in follow through</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Wanting change for the sake of change</a:t>
              </a:r>
              <a:endParaRPr lang="en-US" sz="1433" dirty="0">
                <a:solidFill>
                  <a:srgbClr val="000000"/>
                </a:solidFill>
                <a:latin typeface="Albert Sans"/>
                <a:ea typeface="Albert Sans"/>
                <a:cs typeface="Albert Sans"/>
              </a:endParaRPr>
            </a:p>
            <a:p>
              <a:pPr algn="l">
                <a:lnSpc>
                  <a:spcPts val="2236"/>
                </a:lnSpc>
              </a:pPr>
              <a:endParaRPr lang="en-US" sz="1433" dirty="0">
                <a:solidFill>
                  <a:srgbClr val="000000"/>
                </a:solidFill>
                <a:latin typeface="Albert Sans"/>
                <a:ea typeface="Albert Sans"/>
                <a:cs typeface="Albert Sans"/>
                <a:sym typeface="Albert Sans"/>
              </a:endParaRPr>
            </a:p>
            <a:p>
              <a:pPr marL="839470" lvl="3" indent="-209550" algn="l">
                <a:lnSpc>
                  <a:spcPts val="2236"/>
                </a:lnSpc>
                <a:buFont typeface="Arial"/>
                <a:buChar char="￭"/>
              </a:pPr>
              <a:r>
                <a:rPr lang="en-US" sz="1433" dirty="0">
                  <a:solidFill>
                    <a:srgbClr val="000000"/>
                  </a:solidFill>
                  <a:latin typeface="Albert Sans"/>
                  <a:ea typeface="Albert Sans"/>
                  <a:cs typeface="Albert Sans"/>
                  <a:sym typeface="Albert Sans"/>
                </a:rPr>
                <a:t>Not understanding how things get done</a:t>
              </a:r>
              <a:endParaRPr lang="en-US" sz="1433" dirty="0">
                <a:solidFill>
                  <a:srgbClr val="000000"/>
                </a:solidFill>
                <a:latin typeface="Albert Sans"/>
                <a:ea typeface="Albert Sans"/>
                <a:cs typeface="Albert Sans"/>
              </a:endParaRPr>
            </a:p>
            <a:p>
              <a:pPr marL="839470" lvl="3" indent="-209550" algn="l">
                <a:lnSpc>
                  <a:spcPts val="1720"/>
                </a:lnSpc>
              </a:pPr>
              <a:endParaRPr lang="en-US" sz="1433" dirty="0">
                <a:solidFill>
                  <a:srgbClr val="000000"/>
                </a:solidFill>
                <a:latin typeface="Albert Sans"/>
                <a:ea typeface="Albert Sans"/>
                <a:cs typeface="Albert Sans"/>
              </a:endParaRPr>
            </a:p>
            <a:p>
              <a:pPr marL="839470" lvl="3" indent="-209550" algn="l">
                <a:lnSpc>
                  <a:spcPts val="1720"/>
                </a:lnSpc>
              </a:pPr>
              <a:endParaRPr lang="en-US" sz="1433" dirty="0">
                <a:solidFill>
                  <a:srgbClr val="000000"/>
                </a:solidFill>
                <a:latin typeface="Albert Sans"/>
                <a:ea typeface="Albert Sans"/>
                <a:cs typeface="Albert Sans"/>
              </a:endParaRP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6337439" y="2682514"/>
            <a:ext cx="2942028" cy="2055742"/>
          </a:xfrm>
          <a:custGeom>
            <a:avLst/>
            <a:gdLst/>
            <a:ahLst/>
            <a:cxnLst/>
            <a:rect l="l" t="t" r="r" b="b"/>
            <a:pathLst>
              <a:path w="2942028" h="2055742">
                <a:moveTo>
                  <a:pt x="0" y="0"/>
                </a:moveTo>
                <a:lnTo>
                  <a:pt x="2942028" y="0"/>
                </a:lnTo>
                <a:lnTo>
                  <a:pt x="2942028" y="2055742"/>
                </a:lnTo>
                <a:lnTo>
                  <a:pt x="0" y="2055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7" name="Group 5">
            <a:extLst>
              <a:ext uri="{FF2B5EF4-FFF2-40B4-BE49-F238E27FC236}">
                <a16:creationId xmlns:a16="http://schemas.microsoft.com/office/drawing/2014/main" id="{A95D0442-6148-FC4D-7043-E2422A99E5AC}"/>
              </a:ext>
            </a:extLst>
          </p:cNvPr>
          <p:cNvGrpSpPr/>
          <p:nvPr/>
        </p:nvGrpSpPr>
        <p:grpSpPr>
          <a:xfrm>
            <a:off x="622172" y="646924"/>
            <a:ext cx="8464973" cy="785851"/>
            <a:chOff x="0" y="0"/>
            <a:chExt cx="11286630" cy="1047801"/>
          </a:xfrm>
        </p:grpSpPr>
        <p:sp>
          <p:nvSpPr>
            <p:cNvPr id="18" name="Freeform 6">
              <a:extLst>
                <a:ext uri="{FF2B5EF4-FFF2-40B4-BE49-F238E27FC236}">
                  <a16:creationId xmlns:a16="http://schemas.microsoft.com/office/drawing/2014/main" id="{CF8B9D2C-DD06-23D8-5B01-E6445D739137}"/>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9" name="TextBox 7">
              <a:extLst>
                <a:ext uri="{FF2B5EF4-FFF2-40B4-BE49-F238E27FC236}">
                  <a16:creationId xmlns:a16="http://schemas.microsoft.com/office/drawing/2014/main" id="{A1141EA6-4B72-8CE8-AE6B-53BDD5B9C015}"/>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11 Change Style Report</a:t>
              </a: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31520" y="-162560"/>
            <a:ext cx="8290560" cy="1788160"/>
            <a:chOff x="0" y="0"/>
            <a:chExt cx="11054080" cy="2384213"/>
          </a:xfrm>
        </p:grpSpPr>
        <p:sp>
          <p:nvSpPr>
            <p:cNvPr id="6" name="Freeform 6"/>
            <p:cNvSpPr/>
            <p:nvPr/>
          </p:nvSpPr>
          <p:spPr>
            <a:xfrm>
              <a:off x="0" y="0"/>
              <a:ext cx="11054080" cy="2384213"/>
            </a:xfrm>
            <a:custGeom>
              <a:avLst/>
              <a:gdLst/>
              <a:ahLst/>
              <a:cxnLst/>
              <a:rect l="l" t="t" r="r" b="b"/>
              <a:pathLst>
                <a:path w="11054080" h="2384213">
                  <a:moveTo>
                    <a:pt x="0" y="0"/>
                  </a:moveTo>
                  <a:lnTo>
                    <a:pt x="11054080" y="0"/>
                  </a:lnTo>
                  <a:lnTo>
                    <a:pt x="11054080" y="2384213"/>
                  </a:lnTo>
                  <a:lnTo>
                    <a:pt x="0" y="2384213"/>
                  </a:lnTo>
                  <a:close/>
                </a:path>
              </a:pathLst>
            </a:custGeom>
            <a:solidFill>
              <a:srgbClr val="000000">
                <a:alpha val="0"/>
              </a:srgbClr>
            </a:solidFill>
          </p:spPr>
          <p:txBody>
            <a:bodyPr/>
            <a:lstStyle/>
            <a:p>
              <a:endParaRPr lang="en-PH"/>
            </a:p>
          </p:txBody>
        </p:sp>
        <p:sp>
          <p:nvSpPr>
            <p:cNvPr id="7" name="TextBox 7"/>
            <p:cNvSpPr txBox="1"/>
            <p:nvPr/>
          </p:nvSpPr>
          <p:spPr>
            <a:xfrm>
              <a:off x="0" y="-9525"/>
              <a:ext cx="11054080" cy="2393738"/>
            </a:xfrm>
            <a:prstGeom prst="rect">
              <a:avLst/>
            </a:prstGeom>
          </p:spPr>
          <p:txBody>
            <a:bodyPr lIns="0" tIns="0" rIns="0" bIns="0" rtlCol="0" anchor="ctr"/>
            <a:lstStyle/>
            <a:p>
              <a:pPr algn="ctr">
                <a:lnSpc>
                  <a:spcPts val="4608"/>
                </a:lnSpc>
              </a:pPr>
              <a:r>
                <a:rPr lang="en-US" sz="3840" b="1">
                  <a:solidFill>
                    <a:srgbClr val="0D314C"/>
                  </a:solidFill>
                  <a:latin typeface="Albert Sans Bold"/>
                  <a:ea typeface="Albert Sans Bold"/>
                  <a:cs typeface="Albert Sans Bold"/>
                  <a:sym typeface="Albert Sans Bold"/>
                </a:rPr>
                <a:t>PERCEPTIONS</a:t>
              </a:r>
            </a:p>
          </p:txBody>
        </p:sp>
      </p:grpSp>
      <p:grpSp>
        <p:nvGrpSpPr>
          <p:cNvPr id="8" name="Group 8"/>
          <p:cNvGrpSpPr/>
          <p:nvPr/>
        </p:nvGrpSpPr>
        <p:grpSpPr>
          <a:xfrm>
            <a:off x="474133" y="1388163"/>
            <a:ext cx="8675519" cy="5680336"/>
            <a:chOff x="0" y="-9525"/>
            <a:chExt cx="11567358" cy="7573783"/>
          </a:xfrm>
        </p:grpSpPr>
        <p:sp>
          <p:nvSpPr>
            <p:cNvPr id="9" name="Freeform 9"/>
            <p:cNvSpPr/>
            <p:nvPr/>
          </p:nvSpPr>
          <p:spPr>
            <a:xfrm>
              <a:off x="0" y="0"/>
              <a:ext cx="11567358" cy="7564256"/>
            </a:xfrm>
            <a:custGeom>
              <a:avLst/>
              <a:gdLst/>
              <a:ahLst/>
              <a:cxnLst/>
              <a:rect l="l" t="t" r="r" b="b"/>
              <a:pathLst>
                <a:path w="11567358" h="7564256">
                  <a:moveTo>
                    <a:pt x="0" y="0"/>
                  </a:moveTo>
                  <a:lnTo>
                    <a:pt x="11567358" y="0"/>
                  </a:lnTo>
                  <a:lnTo>
                    <a:pt x="11567358" y="7564256"/>
                  </a:lnTo>
                  <a:lnTo>
                    <a:pt x="0" y="7564256"/>
                  </a:lnTo>
                  <a:close/>
                </a:path>
              </a:pathLst>
            </a:custGeom>
            <a:solidFill>
              <a:srgbClr val="000000">
                <a:alpha val="0"/>
              </a:srgbClr>
            </a:solidFill>
          </p:spPr>
          <p:txBody>
            <a:bodyPr/>
            <a:lstStyle/>
            <a:p>
              <a:endParaRPr lang="en-PH"/>
            </a:p>
          </p:txBody>
        </p:sp>
        <p:sp>
          <p:nvSpPr>
            <p:cNvPr id="10" name="TextBox 10"/>
            <p:cNvSpPr txBox="1"/>
            <p:nvPr/>
          </p:nvSpPr>
          <p:spPr>
            <a:xfrm>
              <a:off x="0" y="-9525"/>
              <a:ext cx="11567357" cy="7573783"/>
            </a:xfrm>
            <a:prstGeom prst="rect">
              <a:avLst/>
            </a:prstGeom>
          </p:spPr>
          <p:txBody>
            <a:bodyPr lIns="0" tIns="0" rIns="0" bIns="0" rtlCol="0" anchor="t"/>
            <a:lstStyle/>
            <a:p>
              <a:pPr>
                <a:lnSpc>
                  <a:spcPts val="3256"/>
                </a:lnSpc>
              </a:pPr>
              <a:r>
                <a:rPr lang="en-US" sz="2700" b="1" dirty="0">
                  <a:solidFill>
                    <a:srgbClr val="0D314C"/>
                  </a:solidFill>
                  <a:latin typeface="Albert Sans Bold"/>
                  <a:ea typeface="Albert Sans Bold"/>
                  <a:cs typeface="Albert Sans Bold"/>
                  <a:sym typeface="Albert Sans Bold"/>
                </a:rPr>
                <a:t>BRIDGE BUILDERS can be perceived by strong GUARDIANS and TRAILBLAZERS as</a:t>
              </a:r>
            </a:p>
            <a:p>
              <a:pPr algn="l">
                <a:lnSpc>
                  <a:spcPts val="2236"/>
                </a:lnSpc>
              </a:pPr>
              <a:endParaRPr lang="en-US" sz="2713" b="1">
                <a:solidFill>
                  <a:srgbClr val="0D314C"/>
                </a:solidFill>
                <a:latin typeface="Albert Sans Bold"/>
                <a:ea typeface="Albert Sans Bold"/>
                <a:cs typeface="Albert Sans Bold"/>
                <a:sym typeface="Albert Sans Bold"/>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Compromising</a:t>
              </a:r>
              <a:endParaRPr lang="en-US" sz="1500" dirty="0">
                <a:solidFill>
                  <a:srgbClr val="000000"/>
                </a:solidFill>
                <a:latin typeface="Albert Sans"/>
                <a:ea typeface="Albert Sans"/>
                <a:cs typeface="Albert Sans"/>
              </a:endParaRPr>
            </a:p>
            <a:p>
              <a:pPr algn="l">
                <a:lnSpc>
                  <a:spcPts val="2392"/>
                </a:lnSpc>
              </a:pPr>
              <a:endParaRPr lang="en-US" sz="1533">
                <a:solidFill>
                  <a:srgbClr val="000000"/>
                </a:solidFill>
                <a:latin typeface="Albert Sans"/>
                <a:ea typeface="Albert Sans"/>
                <a:cs typeface="Albert Sans"/>
                <a:sym typeface="Albert Sans"/>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Mediating</a:t>
              </a:r>
              <a:endParaRPr lang="en-US" sz="1500" dirty="0">
                <a:solidFill>
                  <a:srgbClr val="000000"/>
                </a:solidFill>
                <a:latin typeface="Albert Sans"/>
                <a:ea typeface="Albert Sans"/>
                <a:cs typeface="Albert Sans"/>
              </a:endParaRPr>
            </a:p>
            <a:p>
              <a:pPr algn="l">
                <a:lnSpc>
                  <a:spcPts val="2392"/>
                </a:lnSpc>
              </a:pPr>
              <a:endParaRPr lang="en-US" sz="1533">
                <a:solidFill>
                  <a:srgbClr val="000000"/>
                </a:solidFill>
                <a:latin typeface="Albert Sans"/>
                <a:ea typeface="Albert Sans"/>
                <a:cs typeface="Albert Sans"/>
                <a:sym typeface="Albert Sans"/>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Indecisive</a:t>
              </a:r>
              <a:endParaRPr lang="en-US" sz="1500" dirty="0">
                <a:solidFill>
                  <a:srgbClr val="000000"/>
                </a:solidFill>
                <a:latin typeface="Albert Sans"/>
                <a:ea typeface="Albert Sans"/>
                <a:cs typeface="Albert Sans"/>
              </a:endParaRPr>
            </a:p>
            <a:p>
              <a:pPr algn="l">
                <a:lnSpc>
                  <a:spcPts val="2392"/>
                </a:lnSpc>
              </a:pPr>
              <a:endParaRPr lang="en-US" sz="1533">
                <a:solidFill>
                  <a:srgbClr val="000000"/>
                </a:solidFill>
                <a:latin typeface="Albert Sans"/>
                <a:ea typeface="Albert Sans"/>
                <a:cs typeface="Albert Sans"/>
                <a:sym typeface="Albert Sans"/>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Easily influenced</a:t>
              </a:r>
              <a:endParaRPr lang="en-US" sz="1500" dirty="0">
                <a:solidFill>
                  <a:srgbClr val="000000"/>
                </a:solidFill>
                <a:latin typeface="Albert Sans"/>
                <a:ea typeface="Albert Sans"/>
                <a:cs typeface="Albert Sans"/>
              </a:endParaRPr>
            </a:p>
            <a:p>
              <a:pPr algn="l">
                <a:lnSpc>
                  <a:spcPts val="2392"/>
                </a:lnSpc>
              </a:pPr>
              <a:endParaRPr lang="en-US" sz="1533">
                <a:solidFill>
                  <a:srgbClr val="000000"/>
                </a:solidFill>
                <a:latin typeface="Albert Sans"/>
                <a:ea typeface="Albert Sans"/>
                <a:cs typeface="Albert Sans"/>
                <a:sym typeface="Albert Sans"/>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Noncommittal</a:t>
              </a:r>
              <a:endParaRPr lang="en-US" sz="1500" dirty="0">
                <a:solidFill>
                  <a:srgbClr val="000000"/>
                </a:solidFill>
                <a:latin typeface="Albert Sans"/>
                <a:ea typeface="Albert Sans"/>
                <a:cs typeface="Albert Sans"/>
              </a:endParaRPr>
            </a:p>
            <a:p>
              <a:pPr algn="l">
                <a:lnSpc>
                  <a:spcPts val="2392"/>
                </a:lnSpc>
              </a:pPr>
              <a:endParaRPr lang="en-US" sz="1533">
                <a:solidFill>
                  <a:srgbClr val="000000"/>
                </a:solidFill>
                <a:latin typeface="Albert Sans"/>
                <a:ea typeface="Albert Sans"/>
                <a:cs typeface="Albert Sans"/>
                <a:sym typeface="Albert Sans"/>
              </a:endParaRPr>
            </a:p>
            <a:p>
              <a:pPr marL="897890" lvl="3" indent="-224155" algn="l">
                <a:lnSpc>
                  <a:spcPts val="2392"/>
                </a:lnSpc>
                <a:buFont typeface="Arial"/>
                <a:buChar char="￭"/>
              </a:pPr>
              <a:r>
                <a:rPr lang="en-US" sz="1500" dirty="0">
                  <a:solidFill>
                    <a:srgbClr val="000000"/>
                  </a:solidFill>
                  <a:latin typeface="Albert Sans"/>
                  <a:ea typeface="Albert Sans"/>
                  <a:cs typeface="Albert Sans"/>
                  <a:sym typeface="Albert Sans"/>
                </a:rPr>
                <a:t>Hiding behind team needs</a:t>
              </a:r>
              <a:endParaRPr lang="en-US" sz="1500" dirty="0">
                <a:solidFill>
                  <a:srgbClr val="000000"/>
                </a:solidFill>
                <a:latin typeface="Albert Sans"/>
                <a:ea typeface="Albert Sans"/>
                <a:cs typeface="Albert Sans"/>
              </a:endParaRPr>
            </a:p>
            <a:p>
              <a:pPr algn="l">
                <a:lnSpc>
                  <a:spcPts val="2236"/>
                </a:lnSpc>
              </a:pPr>
              <a:endParaRPr lang="en-US" sz="1533">
                <a:solidFill>
                  <a:srgbClr val="000000"/>
                </a:solidFill>
                <a:latin typeface="Albert Sans"/>
                <a:ea typeface="Albert Sans"/>
                <a:cs typeface="Albert Sans"/>
                <a:sym typeface="Albert Sans"/>
              </a:endParaRPr>
            </a:p>
            <a:p>
              <a:pPr marL="839470" lvl="3" indent="-209550" algn="l">
                <a:lnSpc>
                  <a:spcPts val="1720"/>
                </a:lnSpc>
              </a:pPr>
              <a:endParaRPr lang="en-US" sz="1533">
                <a:solidFill>
                  <a:srgbClr val="000000"/>
                </a:solidFill>
                <a:latin typeface="Albert Sans"/>
                <a:ea typeface="Albert Sans"/>
                <a:cs typeface="Albert Sans"/>
              </a:endParaRPr>
            </a:p>
            <a:p>
              <a:pPr marL="839470" lvl="3" indent="-209550" algn="l">
                <a:lnSpc>
                  <a:spcPts val="1720"/>
                </a:lnSpc>
              </a:pPr>
              <a:endParaRPr lang="en-US" sz="1533">
                <a:solidFill>
                  <a:srgbClr val="000000"/>
                </a:solidFill>
                <a:latin typeface="Albert Sans"/>
                <a:ea typeface="Albert Sans"/>
                <a:cs typeface="Albert Sans"/>
              </a:endParaRP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6337439" y="2682514"/>
            <a:ext cx="2942028" cy="2055742"/>
          </a:xfrm>
          <a:custGeom>
            <a:avLst/>
            <a:gdLst/>
            <a:ahLst/>
            <a:cxnLst/>
            <a:rect l="l" t="t" r="r" b="b"/>
            <a:pathLst>
              <a:path w="2942028" h="2055742">
                <a:moveTo>
                  <a:pt x="0" y="0"/>
                </a:moveTo>
                <a:lnTo>
                  <a:pt x="2942028" y="0"/>
                </a:lnTo>
                <a:lnTo>
                  <a:pt x="2942028" y="2055742"/>
                </a:lnTo>
                <a:lnTo>
                  <a:pt x="0" y="2055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5" name="Group 5">
            <a:extLst>
              <a:ext uri="{FF2B5EF4-FFF2-40B4-BE49-F238E27FC236}">
                <a16:creationId xmlns:a16="http://schemas.microsoft.com/office/drawing/2014/main" id="{7314B1DA-08CF-A416-6E6C-0781D9FF6D7D}"/>
              </a:ext>
            </a:extLst>
          </p:cNvPr>
          <p:cNvGrpSpPr/>
          <p:nvPr/>
        </p:nvGrpSpPr>
        <p:grpSpPr>
          <a:xfrm>
            <a:off x="622172" y="646924"/>
            <a:ext cx="8464973" cy="785851"/>
            <a:chOff x="0" y="0"/>
            <a:chExt cx="11286630" cy="1047801"/>
          </a:xfrm>
        </p:grpSpPr>
        <p:sp>
          <p:nvSpPr>
            <p:cNvPr id="16" name="Freeform 6">
              <a:extLst>
                <a:ext uri="{FF2B5EF4-FFF2-40B4-BE49-F238E27FC236}">
                  <a16:creationId xmlns:a16="http://schemas.microsoft.com/office/drawing/2014/main" id="{58641192-C0D5-04CC-B240-432331D64AC1}"/>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7" name="TextBox 7">
              <a:extLst>
                <a:ext uri="{FF2B5EF4-FFF2-40B4-BE49-F238E27FC236}">
                  <a16:creationId xmlns:a16="http://schemas.microsoft.com/office/drawing/2014/main" id="{0BAD2136-C01E-8B38-D871-9E87341D9FD6}"/>
                </a:ext>
              </a:extLst>
            </p:cNvPr>
            <p:cNvSpPr txBox="1"/>
            <p:nvPr/>
          </p:nvSpPr>
          <p:spPr>
            <a:xfrm>
              <a:off x="0" y="-9525"/>
              <a:ext cx="11286630" cy="105732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11 Change Style Report</a:t>
              </a:r>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0" y="288493"/>
            <a:ext cx="9753600" cy="1757528"/>
            <a:chOff x="0" y="0"/>
            <a:chExt cx="13004800" cy="2343370"/>
          </a:xfrm>
        </p:grpSpPr>
        <p:sp>
          <p:nvSpPr>
            <p:cNvPr id="6" name="Freeform 6"/>
            <p:cNvSpPr/>
            <p:nvPr/>
          </p:nvSpPr>
          <p:spPr>
            <a:xfrm>
              <a:off x="0" y="0"/>
              <a:ext cx="13004800" cy="2343370"/>
            </a:xfrm>
            <a:custGeom>
              <a:avLst/>
              <a:gdLst/>
              <a:ahLst/>
              <a:cxnLst/>
              <a:rect l="l" t="t" r="r" b="b"/>
              <a:pathLst>
                <a:path w="13004800" h="2343370">
                  <a:moveTo>
                    <a:pt x="0" y="0"/>
                  </a:moveTo>
                  <a:lnTo>
                    <a:pt x="13004800" y="0"/>
                  </a:lnTo>
                  <a:lnTo>
                    <a:pt x="13004800" y="2343370"/>
                  </a:lnTo>
                  <a:lnTo>
                    <a:pt x="0" y="2343370"/>
                  </a:lnTo>
                  <a:close/>
                </a:path>
              </a:pathLst>
            </a:custGeom>
            <a:solidFill>
              <a:srgbClr val="000000">
                <a:alpha val="0"/>
              </a:srgbClr>
            </a:solidFill>
          </p:spPr>
          <p:txBody>
            <a:bodyPr/>
            <a:lstStyle/>
            <a:p>
              <a:endParaRPr lang="en-PH"/>
            </a:p>
          </p:txBody>
        </p:sp>
        <p:sp>
          <p:nvSpPr>
            <p:cNvPr id="7" name="TextBox 7"/>
            <p:cNvSpPr txBox="1"/>
            <p:nvPr/>
          </p:nvSpPr>
          <p:spPr>
            <a:xfrm>
              <a:off x="0" y="-9525"/>
              <a:ext cx="13004800" cy="2352895"/>
            </a:xfrm>
            <a:prstGeom prst="rect">
              <a:avLst/>
            </a:prstGeom>
          </p:spPr>
          <p:txBody>
            <a:bodyPr lIns="0" tIns="0" rIns="0" bIns="0" rtlCol="0" anchor="b"/>
            <a:lstStyle/>
            <a:p>
              <a:pPr algn="ctr">
                <a:lnSpc>
                  <a:spcPts val="4608"/>
                </a:lnSpc>
              </a:pPr>
              <a:r>
                <a:rPr lang="en-US" sz="3800" b="1" dirty="0">
                  <a:solidFill>
                    <a:srgbClr val="0D314C"/>
                  </a:solidFill>
                  <a:latin typeface="Albert Sans Bold"/>
                  <a:ea typeface="Albert Sans Bold"/>
                  <a:cs typeface="Albert Sans Bold"/>
                  <a:sym typeface="Albert Sans Bold"/>
                </a:rPr>
                <a:t>COLLABORATION</a:t>
              </a:r>
            </a:p>
            <a:p>
              <a:pPr algn="ctr">
                <a:lnSpc>
                  <a:spcPts val="4608"/>
                </a:lnSpc>
              </a:pPr>
              <a:endParaRPr lang="en-US" sz="3840" b="1">
                <a:solidFill>
                  <a:srgbClr val="0D314C"/>
                </a:solidFill>
                <a:latin typeface="Albert Sans Bold"/>
                <a:ea typeface="Albert Sans Bold"/>
                <a:cs typeface="Albert Sans Bold"/>
                <a:sym typeface="Albert Sans Bold"/>
              </a:endParaRPr>
            </a:p>
            <a:p>
              <a:pPr algn="ctr">
                <a:lnSpc>
                  <a:spcPts val="3327"/>
                </a:lnSpc>
              </a:pPr>
              <a:r>
                <a:rPr lang="en-US" sz="2750" b="1" dirty="0">
                  <a:solidFill>
                    <a:srgbClr val="0D314C"/>
                  </a:solidFill>
                  <a:latin typeface="Albert Sans Bold"/>
                  <a:ea typeface="Albert Sans Bold"/>
                  <a:cs typeface="Albert Sans Bold"/>
                  <a:sym typeface="Albert Sans Bold"/>
                </a:rPr>
                <a:t>GUARDIANS     BRIDGE BUILDERS     TRAILBLAZERS</a:t>
              </a:r>
              <a:endParaRPr lang="en-US" sz="2750" b="1" dirty="0">
                <a:solidFill>
                  <a:srgbClr val="0D314C"/>
                </a:solidFill>
                <a:latin typeface="Albert Sans Bold"/>
                <a:ea typeface="Albert Sans Bold"/>
                <a:cs typeface="Albert Sans Bold"/>
              </a:endParaRPr>
            </a:p>
          </p:txBody>
        </p:sp>
      </p:grpSp>
      <p:grpSp>
        <p:nvGrpSpPr>
          <p:cNvPr id="8" name="Group 8"/>
          <p:cNvGrpSpPr/>
          <p:nvPr/>
        </p:nvGrpSpPr>
        <p:grpSpPr>
          <a:xfrm>
            <a:off x="584917" y="2046021"/>
            <a:ext cx="2378562" cy="2703424"/>
            <a:chOff x="0" y="0"/>
            <a:chExt cx="3171416" cy="3604565"/>
          </a:xfrm>
        </p:grpSpPr>
        <p:sp>
          <p:nvSpPr>
            <p:cNvPr id="9" name="Freeform 9"/>
            <p:cNvSpPr/>
            <p:nvPr/>
          </p:nvSpPr>
          <p:spPr>
            <a:xfrm>
              <a:off x="0" y="0"/>
              <a:ext cx="3171416" cy="3604565"/>
            </a:xfrm>
            <a:custGeom>
              <a:avLst/>
              <a:gdLst/>
              <a:ahLst/>
              <a:cxnLst/>
              <a:rect l="l" t="t" r="r" b="b"/>
              <a:pathLst>
                <a:path w="3171416" h="3604565">
                  <a:moveTo>
                    <a:pt x="0" y="0"/>
                  </a:moveTo>
                  <a:lnTo>
                    <a:pt x="3171416" y="0"/>
                  </a:lnTo>
                  <a:lnTo>
                    <a:pt x="3171416" y="3604565"/>
                  </a:lnTo>
                  <a:lnTo>
                    <a:pt x="0" y="3604565"/>
                  </a:lnTo>
                  <a:close/>
                </a:path>
              </a:pathLst>
            </a:custGeom>
            <a:solidFill>
              <a:srgbClr val="000000">
                <a:alpha val="0"/>
              </a:srgbClr>
            </a:solidFill>
          </p:spPr>
          <p:txBody>
            <a:bodyPr/>
            <a:lstStyle/>
            <a:p>
              <a:endParaRPr lang="en-PH"/>
            </a:p>
          </p:txBody>
        </p:sp>
        <p:sp>
          <p:nvSpPr>
            <p:cNvPr id="10" name="TextBox 10"/>
            <p:cNvSpPr txBox="1"/>
            <p:nvPr/>
          </p:nvSpPr>
          <p:spPr>
            <a:xfrm>
              <a:off x="0" y="19050"/>
              <a:ext cx="3171416" cy="3585515"/>
            </a:xfrm>
            <a:prstGeom prst="rect">
              <a:avLst/>
            </a:prstGeom>
          </p:spPr>
          <p:txBody>
            <a:bodyPr lIns="0" tIns="0" rIns="0" bIns="0" rtlCol="0" anchor="t"/>
            <a:lstStyle/>
            <a:p>
              <a:pPr algn="ctr">
                <a:lnSpc>
                  <a:spcPts val="2073"/>
                </a:lnSpc>
              </a:pPr>
              <a:r>
                <a:rPr lang="en-US" sz="1920" b="1">
                  <a:solidFill>
                    <a:srgbClr val="000000"/>
                  </a:solidFill>
                  <a:latin typeface="Albert Sans Bold"/>
                  <a:ea typeface="Albert Sans Bold"/>
                  <a:cs typeface="Albert Sans Bold"/>
                  <a:sym typeface="Albert Sans Bold"/>
                </a:rPr>
                <a:t>Prefer to keep</a:t>
              </a:r>
            </a:p>
            <a:p>
              <a:pPr algn="ctr">
                <a:lnSpc>
                  <a:spcPts val="2073"/>
                </a:lnSpc>
              </a:pPr>
              <a:r>
                <a:rPr lang="en-US" sz="1920" b="1">
                  <a:solidFill>
                    <a:srgbClr val="000000"/>
                  </a:solidFill>
                  <a:latin typeface="Albert Sans Bold"/>
                  <a:ea typeface="Albert Sans Bold"/>
                  <a:cs typeface="Albert Sans Bold"/>
                  <a:sym typeface="Albert Sans Bold"/>
                </a:rPr>
                <a:t>current structure</a:t>
              </a:r>
            </a:p>
            <a:p>
              <a:pPr algn="ctr">
                <a:lnSpc>
                  <a:spcPts val="2073"/>
                </a:lnSpc>
              </a:pPr>
              <a:r>
                <a:rPr lang="en-US" sz="1920" b="1">
                  <a:solidFill>
                    <a:srgbClr val="000000"/>
                  </a:solidFill>
                  <a:latin typeface="Albert Sans Bold"/>
                  <a:ea typeface="Albert Sans Bold"/>
                  <a:cs typeface="Albert Sans Bold"/>
                  <a:sym typeface="Albert Sans Bold"/>
                </a:rPr>
                <a:t>smoothly</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Focus on relationships</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Encourage building</a:t>
              </a:r>
            </a:p>
            <a:p>
              <a:pPr algn="ctr">
                <a:lnSpc>
                  <a:spcPts val="2073"/>
                </a:lnSpc>
              </a:pPr>
              <a:r>
                <a:rPr lang="en-US" sz="1920" b="1">
                  <a:solidFill>
                    <a:srgbClr val="000000"/>
                  </a:solidFill>
                  <a:latin typeface="Albert Sans Bold"/>
                  <a:ea typeface="Albert Sans Bold"/>
                  <a:cs typeface="Albert Sans Bold"/>
                  <a:sym typeface="Albert Sans Bold"/>
                </a:rPr>
                <a:t>on what is already</a:t>
              </a:r>
            </a:p>
            <a:p>
              <a:pPr algn="ctr">
                <a:lnSpc>
                  <a:spcPts val="2073"/>
                </a:lnSpc>
              </a:pPr>
              <a:r>
                <a:rPr lang="en-US" sz="1920" b="1">
                  <a:solidFill>
                    <a:srgbClr val="000000"/>
                  </a:solidFill>
                  <a:latin typeface="Albert Sans Bold"/>
                  <a:ea typeface="Albert Sans Bold"/>
                  <a:cs typeface="Albert Sans Bold"/>
                  <a:sym typeface="Albert Sans Bold"/>
                </a:rPr>
                <a:t>working</a:t>
              </a:r>
            </a:p>
          </p:txBody>
        </p:sp>
      </p:grpSp>
      <p:grpSp>
        <p:nvGrpSpPr>
          <p:cNvPr id="11" name="Group 11"/>
          <p:cNvGrpSpPr/>
          <p:nvPr/>
        </p:nvGrpSpPr>
        <p:grpSpPr>
          <a:xfrm>
            <a:off x="3487062" y="2054129"/>
            <a:ext cx="2378562" cy="2703424"/>
            <a:chOff x="0" y="0"/>
            <a:chExt cx="3171416" cy="3604565"/>
          </a:xfrm>
        </p:grpSpPr>
        <p:sp>
          <p:nvSpPr>
            <p:cNvPr id="12" name="Freeform 12"/>
            <p:cNvSpPr/>
            <p:nvPr/>
          </p:nvSpPr>
          <p:spPr>
            <a:xfrm>
              <a:off x="0" y="0"/>
              <a:ext cx="3171416" cy="3604565"/>
            </a:xfrm>
            <a:custGeom>
              <a:avLst/>
              <a:gdLst/>
              <a:ahLst/>
              <a:cxnLst/>
              <a:rect l="l" t="t" r="r" b="b"/>
              <a:pathLst>
                <a:path w="3171416" h="3604565">
                  <a:moveTo>
                    <a:pt x="0" y="0"/>
                  </a:moveTo>
                  <a:lnTo>
                    <a:pt x="3171416" y="0"/>
                  </a:lnTo>
                  <a:lnTo>
                    <a:pt x="3171416" y="3604565"/>
                  </a:lnTo>
                  <a:lnTo>
                    <a:pt x="0" y="3604565"/>
                  </a:lnTo>
                  <a:close/>
                </a:path>
              </a:pathLst>
            </a:custGeom>
            <a:solidFill>
              <a:srgbClr val="000000">
                <a:alpha val="0"/>
              </a:srgbClr>
            </a:solidFill>
          </p:spPr>
          <p:txBody>
            <a:bodyPr/>
            <a:lstStyle/>
            <a:p>
              <a:endParaRPr lang="en-PH"/>
            </a:p>
          </p:txBody>
        </p:sp>
        <p:sp>
          <p:nvSpPr>
            <p:cNvPr id="13" name="TextBox 13"/>
            <p:cNvSpPr txBox="1"/>
            <p:nvPr/>
          </p:nvSpPr>
          <p:spPr>
            <a:xfrm>
              <a:off x="0" y="19050"/>
              <a:ext cx="3171416" cy="3585515"/>
            </a:xfrm>
            <a:prstGeom prst="rect">
              <a:avLst/>
            </a:prstGeom>
          </p:spPr>
          <p:txBody>
            <a:bodyPr lIns="0" tIns="0" rIns="0" bIns="0" rtlCol="0" anchor="t"/>
            <a:lstStyle/>
            <a:p>
              <a:pPr algn="ctr">
                <a:lnSpc>
                  <a:spcPts val="2073"/>
                </a:lnSpc>
              </a:pPr>
              <a:r>
                <a:rPr lang="en-US" sz="1920" b="1">
                  <a:solidFill>
                    <a:srgbClr val="000000"/>
                  </a:solidFill>
                  <a:latin typeface="Albert Sans Bold"/>
                  <a:ea typeface="Albert Sans Bold"/>
                  <a:cs typeface="Albert Sans Bold"/>
                  <a:sym typeface="Albert Sans Bold"/>
                </a:rPr>
                <a:t>Prefer balanced</a:t>
              </a:r>
            </a:p>
            <a:p>
              <a:pPr algn="ctr">
                <a:lnSpc>
                  <a:spcPts val="2073"/>
                </a:lnSpc>
              </a:pPr>
              <a:r>
                <a:rPr lang="en-US" sz="1920" b="1">
                  <a:solidFill>
                    <a:srgbClr val="000000"/>
                  </a:solidFill>
                  <a:latin typeface="Albert Sans Bold"/>
                  <a:ea typeface="Albert Sans Bold"/>
                  <a:cs typeface="Albert Sans Bold"/>
                  <a:sym typeface="Albert Sans Bold"/>
                </a:rPr>
                <a:t>inquiry</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Focus on shared</a:t>
              </a:r>
            </a:p>
            <a:p>
              <a:pPr algn="ctr">
                <a:lnSpc>
                  <a:spcPts val="2073"/>
                </a:lnSpc>
              </a:pPr>
              <a:r>
                <a:rPr lang="en-US" sz="1920" b="1">
                  <a:solidFill>
                    <a:srgbClr val="000000"/>
                  </a:solidFill>
                  <a:latin typeface="Albert Sans Bold"/>
                  <a:ea typeface="Albert Sans Bold"/>
                  <a:cs typeface="Albert Sans Bold"/>
                  <a:sym typeface="Albert Sans Bold"/>
                </a:rPr>
                <a:t>objectives</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Encourage looking</a:t>
              </a:r>
            </a:p>
            <a:p>
              <a:pPr algn="ctr">
                <a:lnSpc>
                  <a:spcPts val="2073"/>
                </a:lnSpc>
              </a:pPr>
              <a:r>
                <a:rPr lang="en-US" sz="1920" b="1">
                  <a:solidFill>
                    <a:srgbClr val="000000"/>
                  </a:solidFill>
                  <a:latin typeface="Albert Sans Bold"/>
                  <a:ea typeface="Albert Sans Bold"/>
                  <a:cs typeface="Albert Sans Bold"/>
                  <a:sym typeface="Albert Sans Bold"/>
                </a:rPr>
                <a:t>at the current</a:t>
              </a:r>
            </a:p>
            <a:p>
              <a:pPr algn="ctr">
                <a:lnSpc>
                  <a:spcPts val="2073"/>
                </a:lnSpc>
              </a:pPr>
              <a:r>
                <a:rPr lang="en-US" sz="1920" b="1">
                  <a:solidFill>
                    <a:srgbClr val="000000"/>
                  </a:solidFill>
                  <a:latin typeface="Albert Sans Bold"/>
                  <a:ea typeface="Albert Sans Bold"/>
                  <a:cs typeface="Albert Sans Bold"/>
                  <a:sym typeface="Albert Sans Bold"/>
                </a:rPr>
                <a:t>circumstances </a:t>
              </a:r>
            </a:p>
          </p:txBody>
        </p:sp>
      </p:grpSp>
      <p:grpSp>
        <p:nvGrpSpPr>
          <p:cNvPr id="14" name="Group 14"/>
          <p:cNvGrpSpPr/>
          <p:nvPr/>
        </p:nvGrpSpPr>
        <p:grpSpPr>
          <a:xfrm>
            <a:off x="6643518" y="2054129"/>
            <a:ext cx="2378562" cy="2703424"/>
            <a:chOff x="0" y="0"/>
            <a:chExt cx="3171416" cy="3604565"/>
          </a:xfrm>
        </p:grpSpPr>
        <p:sp>
          <p:nvSpPr>
            <p:cNvPr id="15" name="Freeform 15"/>
            <p:cNvSpPr/>
            <p:nvPr/>
          </p:nvSpPr>
          <p:spPr>
            <a:xfrm>
              <a:off x="0" y="0"/>
              <a:ext cx="3171416" cy="3604565"/>
            </a:xfrm>
            <a:custGeom>
              <a:avLst/>
              <a:gdLst/>
              <a:ahLst/>
              <a:cxnLst/>
              <a:rect l="l" t="t" r="r" b="b"/>
              <a:pathLst>
                <a:path w="3171416" h="3604565">
                  <a:moveTo>
                    <a:pt x="0" y="0"/>
                  </a:moveTo>
                  <a:lnTo>
                    <a:pt x="3171416" y="0"/>
                  </a:lnTo>
                  <a:lnTo>
                    <a:pt x="3171416" y="3604565"/>
                  </a:lnTo>
                  <a:lnTo>
                    <a:pt x="0" y="3604565"/>
                  </a:lnTo>
                  <a:close/>
                </a:path>
              </a:pathLst>
            </a:custGeom>
            <a:solidFill>
              <a:srgbClr val="000000">
                <a:alpha val="0"/>
              </a:srgbClr>
            </a:solidFill>
          </p:spPr>
          <p:txBody>
            <a:bodyPr/>
            <a:lstStyle/>
            <a:p>
              <a:endParaRPr lang="en-PH"/>
            </a:p>
          </p:txBody>
        </p:sp>
        <p:sp>
          <p:nvSpPr>
            <p:cNvPr id="16" name="TextBox 16"/>
            <p:cNvSpPr txBox="1"/>
            <p:nvPr/>
          </p:nvSpPr>
          <p:spPr>
            <a:xfrm>
              <a:off x="0" y="19050"/>
              <a:ext cx="3171416" cy="3585515"/>
            </a:xfrm>
            <a:prstGeom prst="rect">
              <a:avLst/>
            </a:prstGeom>
          </p:spPr>
          <p:txBody>
            <a:bodyPr lIns="0" tIns="0" rIns="0" bIns="0" rtlCol="0" anchor="t"/>
            <a:lstStyle/>
            <a:p>
              <a:pPr algn="ctr">
                <a:lnSpc>
                  <a:spcPts val="2073"/>
                </a:lnSpc>
              </a:pPr>
              <a:r>
                <a:rPr lang="en-US" sz="1920" b="1">
                  <a:solidFill>
                    <a:srgbClr val="000000"/>
                  </a:solidFill>
                  <a:latin typeface="Albert Sans Bold"/>
                  <a:ea typeface="Albert Sans Bold"/>
                  <a:cs typeface="Albert Sans Bold"/>
                  <a:sym typeface="Albert Sans Bold"/>
                </a:rPr>
                <a:t>Prefer to challenge</a:t>
              </a:r>
            </a:p>
            <a:p>
              <a:pPr algn="ctr">
                <a:lnSpc>
                  <a:spcPts val="2073"/>
                </a:lnSpc>
              </a:pPr>
              <a:r>
                <a:rPr lang="en-US" sz="1920" b="1">
                  <a:solidFill>
                    <a:srgbClr val="000000"/>
                  </a:solidFill>
                  <a:latin typeface="Albert Sans Bold"/>
                  <a:ea typeface="Albert Sans Bold"/>
                  <a:cs typeface="Albert Sans Bold"/>
                  <a:sym typeface="Albert Sans Bold"/>
                </a:rPr>
                <a:t>accepted structure</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Focus</a:t>
              </a:r>
            </a:p>
            <a:p>
              <a:pPr algn="ctr">
                <a:lnSpc>
                  <a:spcPts val="2073"/>
                </a:lnSpc>
              </a:pPr>
              <a:r>
                <a:rPr lang="en-US" sz="1920" b="1">
                  <a:solidFill>
                    <a:srgbClr val="000000"/>
                  </a:solidFill>
                  <a:latin typeface="Albert Sans Bold"/>
                  <a:ea typeface="Albert Sans Bold"/>
                  <a:cs typeface="Albert Sans Bold"/>
                  <a:sym typeface="Albert Sans Bold"/>
                </a:rPr>
                <a:t>on the task</a:t>
              </a:r>
            </a:p>
            <a:p>
              <a:pPr algn="ctr">
                <a:lnSpc>
                  <a:spcPts val="2073"/>
                </a:lnSpc>
              </a:pPr>
              <a:endParaRPr lang="en-US" sz="1920" b="1">
                <a:solidFill>
                  <a:srgbClr val="000000"/>
                </a:solidFill>
                <a:latin typeface="Albert Sans Bold"/>
                <a:ea typeface="Albert Sans Bold"/>
                <a:cs typeface="Albert Sans Bold"/>
                <a:sym typeface="Albert Sans Bold"/>
              </a:endParaRPr>
            </a:p>
            <a:p>
              <a:pPr algn="ctr">
                <a:lnSpc>
                  <a:spcPts val="2073"/>
                </a:lnSpc>
              </a:pPr>
              <a:r>
                <a:rPr lang="en-US" sz="1920" b="1">
                  <a:solidFill>
                    <a:srgbClr val="000000"/>
                  </a:solidFill>
                  <a:latin typeface="Albert Sans Bold"/>
                  <a:ea typeface="Albert Sans Bold"/>
                  <a:cs typeface="Albert Sans Bold"/>
                  <a:sym typeface="Albert Sans Bold"/>
                </a:rPr>
                <a:t>Encourage</a:t>
              </a:r>
            </a:p>
            <a:p>
              <a:pPr algn="ctr">
                <a:lnSpc>
                  <a:spcPts val="2073"/>
                </a:lnSpc>
              </a:pPr>
              <a:r>
                <a:rPr lang="en-US" sz="1920" b="1">
                  <a:solidFill>
                    <a:srgbClr val="000000"/>
                  </a:solidFill>
                  <a:latin typeface="Albert Sans Bold"/>
                  <a:ea typeface="Albert Sans Bold"/>
                  <a:cs typeface="Albert Sans Bold"/>
                  <a:sym typeface="Albert Sans Bold"/>
                </a:rPr>
                <a:t>exploring </a:t>
              </a:r>
            </a:p>
            <a:p>
              <a:pPr algn="ctr">
                <a:lnSpc>
                  <a:spcPts val="2073"/>
                </a:lnSpc>
              </a:pPr>
              <a:r>
                <a:rPr lang="en-US" sz="1920" b="1">
                  <a:solidFill>
                    <a:srgbClr val="000000"/>
                  </a:solidFill>
                  <a:latin typeface="Albert Sans Bold"/>
                  <a:ea typeface="Albert Sans Bold"/>
                  <a:cs typeface="Albert Sans Bold"/>
                  <a:sym typeface="Albert Sans Bold"/>
                </a:rPr>
                <a:t>new responsibiliies</a:t>
              </a:r>
            </a:p>
          </p:txBody>
        </p:sp>
      </p:grpSp>
      <p:sp>
        <p:nvSpPr>
          <p:cNvPr id="17" name="Freeform 17"/>
          <p:cNvSpPr/>
          <p:nvPr/>
        </p:nvSpPr>
        <p:spPr>
          <a:xfrm>
            <a:off x="3917908" y="5007090"/>
            <a:ext cx="1917785" cy="1946989"/>
          </a:xfrm>
          <a:custGeom>
            <a:avLst/>
            <a:gdLst/>
            <a:ahLst/>
            <a:cxnLst/>
            <a:rect l="l" t="t" r="r" b="b"/>
            <a:pathLst>
              <a:path w="1917785" h="1946989">
                <a:moveTo>
                  <a:pt x="0" y="0"/>
                </a:moveTo>
                <a:lnTo>
                  <a:pt x="1917784" y="0"/>
                </a:lnTo>
                <a:lnTo>
                  <a:pt x="1917784" y="1946990"/>
                </a:lnTo>
                <a:lnTo>
                  <a:pt x="0" y="1946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1135" y="731520"/>
            <a:ext cx="3211828" cy="1060450"/>
            <a:chOff x="0" y="0"/>
            <a:chExt cx="4282438" cy="1413934"/>
          </a:xfrm>
        </p:grpSpPr>
        <p:sp>
          <p:nvSpPr>
            <p:cNvPr id="3" name="Freeform 3"/>
            <p:cNvSpPr/>
            <p:nvPr/>
          </p:nvSpPr>
          <p:spPr>
            <a:xfrm>
              <a:off x="0" y="0"/>
              <a:ext cx="4282438" cy="1413934"/>
            </a:xfrm>
            <a:custGeom>
              <a:avLst/>
              <a:gdLst/>
              <a:ahLst/>
              <a:cxnLst/>
              <a:rect l="l" t="t" r="r" b="b"/>
              <a:pathLst>
                <a:path w="4282438" h="1413934">
                  <a:moveTo>
                    <a:pt x="0" y="0"/>
                  </a:moveTo>
                  <a:lnTo>
                    <a:pt x="4282438" y="0"/>
                  </a:lnTo>
                  <a:lnTo>
                    <a:pt x="4282438" y="1413934"/>
                  </a:lnTo>
                  <a:lnTo>
                    <a:pt x="0" y="1413934"/>
                  </a:lnTo>
                  <a:close/>
                </a:path>
              </a:pathLst>
            </a:custGeom>
            <a:solidFill>
              <a:srgbClr val="000000">
                <a:alpha val="0"/>
              </a:srgbClr>
            </a:solidFill>
          </p:spPr>
          <p:txBody>
            <a:bodyPr/>
            <a:lstStyle/>
            <a:p>
              <a:endParaRPr lang="en-PH"/>
            </a:p>
          </p:txBody>
        </p:sp>
        <p:sp>
          <p:nvSpPr>
            <p:cNvPr id="4" name="TextBox 4"/>
            <p:cNvSpPr txBox="1"/>
            <p:nvPr/>
          </p:nvSpPr>
          <p:spPr>
            <a:xfrm>
              <a:off x="0" y="47625"/>
              <a:ext cx="4282438" cy="1366309"/>
            </a:xfrm>
            <a:prstGeom prst="rect">
              <a:avLst/>
            </a:prstGeom>
          </p:spPr>
          <p:txBody>
            <a:bodyPr lIns="0" tIns="0" rIns="0" bIns="0" rtlCol="0" anchor="ctr"/>
            <a:lstStyle/>
            <a:p>
              <a:pPr algn="l">
                <a:lnSpc>
                  <a:spcPts val="4435"/>
                </a:lnSpc>
              </a:pPr>
              <a:r>
                <a:rPr lang="en-US" sz="4106" b="1">
                  <a:solidFill>
                    <a:srgbClr val="000000"/>
                  </a:solidFill>
                  <a:latin typeface="Albert Sans Bold"/>
                  <a:ea typeface="Albert Sans Bold"/>
                  <a:cs typeface="Albert Sans Bold"/>
                  <a:sym typeface="Albert Sans Bold"/>
                </a:rPr>
                <a:t>Your Team</a:t>
              </a:r>
            </a:p>
          </p:txBody>
        </p:sp>
      </p:grpSp>
      <p:grpSp>
        <p:nvGrpSpPr>
          <p:cNvPr id="5" name="Group 5"/>
          <p:cNvGrpSpPr/>
          <p:nvPr/>
        </p:nvGrpSpPr>
        <p:grpSpPr>
          <a:xfrm>
            <a:off x="531135" y="1637212"/>
            <a:ext cx="7262331" cy="4040775"/>
            <a:chOff x="0" y="0"/>
            <a:chExt cx="9683108" cy="5387701"/>
          </a:xfrm>
        </p:grpSpPr>
        <p:sp>
          <p:nvSpPr>
            <p:cNvPr id="6" name="Freeform 6"/>
            <p:cNvSpPr/>
            <p:nvPr/>
          </p:nvSpPr>
          <p:spPr>
            <a:xfrm>
              <a:off x="0" y="0"/>
              <a:ext cx="9683107" cy="5387701"/>
            </a:xfrm>
            <a:custGeom>
              <a:avLst/>
              <a:gdLst/>
              <a:ahLst/>
              <a:cxnLst/>
              <a:rect l="l" t="t" r="r" b="b"/>
              <a:pathLst>
                <a:path w="9683107" h="5387701">
                  <a:moveTo>
                    <a:pt x="0" y="0"/>
                  </a:moveTo>
                  <a:lnTo>
                    <a:pt x="9683107" y="0"/>
                  </a:lnTo>
                  <a:lnTo>
                    <a:pt x="9683107" y="5387701"/>
                  </a:lnTo>
                  <a:lnTo>
                    <a:pt x="0" y="5387701"/>
                  </a:lnTo>
                  <a:close/>
                </a:path>
              </a:pathLst>
            </a:custGeom>
            <a:solidFill>
              <a:srgbClr val="000000">
                <a:alpha val="0"/>
              </a:srgbClr>
            </a:solidFill>
          </p:spPr>
          <p:txBody>
            <a:bodyPr/>
            <a:lstStyle/>
            <a:p>
              <a:endParaRPr lang="en-PH"/>
            </a:p>
          </p:txBody>
        </p:sp>
        <p:sp>
          <p:nvSpPr>
            <p:cNvPr id="7" name="TextBox 7"/>
            <p:cNvSpPr txBox="1"/>
            <p:nvPr/>
          </p:nvSpPr>
          <p:spPr>
            <a:xfrm>
              <a:off x="0" y="19050"/>
              <a:ext cx="9683108" cy="5368651"/>
            </a:xfrm>
            <a:prstGeom prst="rect">
              <a:avLst/>
            </a:prstGeom>
          </p:spPr>
          <p:txBody>
            <a:bodyPr lIns="0" tIns="0" rIns="0" bIns="0" rtlCol="0" anchor="ctr"/>
            <a:lstStyle/>
            <a:p>
              <a:pPr algn="l">
                <a:lnSpc>
                  <a:spcPts val="2419"/>
                </a:lnSpc>
              </a:pPr>
              <a:r>
                <a:rPr lang="en-US" sz="2240">
                  <a:solidFill>
                    <a:srgbClr val="000000"/>
                  </a:solidFill>
                  <a:latin typeface="Albert Sans"/>
                  <a:ea typeface="Albert Sans"/>
                  <a:cs typeface="Albert Sans"/>
                  <a:sym typeface="Albert Sans"/>
                </a:rPr>
                <a:t>Identify the styles of your team, workgroup or committee?</a:t>
              </a:r>
            </a:p>
            <a:p>
              <a:pPr algn="l">
                <a:lnSpc>
                  <a:spcPts val="2419"/>
                </a:lnSpc>
              </a:pPr>
              <a:endParaRPr lang="en-US" sz="2240">
                <a:solidFill>
                  <a:srgbClr val="000000"/>
                </a:solidFill>
                <a:latin typeface="Albert Sans"/>
                <a:ea typeface="Albert Sans"/>
                <a:cs typeface="Albert Sans"/>
                <a:sym typeface="Albert Sans"/>
              </a:endParaRPr>
            </a:p>
            <a:p>
              <a:pPr algn="l">
                <a:lnSpc>
                  <a:spcPts val="2419"/>
                </a:lnSpc>
              </a:pPr>
              <a:endParaRPr lang="en-US" sz="2240">
                <a:solidFill>
                  <a:srgbClr val="000000"/>
                </a:solidFill>
                <a:latin typeface="Albert Sans"/>
                <a:ea typeface="Albert Sans"/>
                <a:cs typeface="Albert Sans"/>
                <a:sym typeface="Albert Sans"/>
              </a:endParaRPr>
            </a:p>
            <a:p>
              <a:pPr algn="l">
                <a:lnSpc>
                  <a:spcPts val="2419"/>
                </a:lnSpc>
              </a:pPr>
              <a:endParaRPr lang="en-US" sz="2240">
                <a:solidFill>
                  <a:srgbClr val="000000"/>
                </a:solidFill>
                <a:latin typeface="Albert Sans"/>
                <a:ea typeface="Albert Sans"/>
                <a:cs typeface="Albert Sans"/>
                <a:sym typeface="Albert Sans"/>
              </a:endParaRPr>
            </a:p>
            <a:p>
              <a:pPr marL="44433" lvl="1" indent="-22217" algn="l">
                <a:lnSpc>
                  <a:spcPts val="2419"/>
                </a:lnSpc>
                <a:buFont typeface="Arial"/>
                <a:buChar char="•"/>
              </a:pPr>
              <a:r>
                <a:rPr lang="en-US" sz="2240">
                  <a:solidFill>
                    <a:srgbClr val="000000"/>
                  </a:solidFill>
                  <a:latin typeface="Albert Sans"/>
                  <a:ea typeface="Albert Sans"/>
                  <a:cs typeface="Albert Sans"/>
                  <a:sym typeface="Albert Sans"/>
                </a:rPr>
                <a:t>Do you have all styles?  </a:t>
              </a:r>
            </a:p>
            <a:p>
              <a:pPr marL="44433" lvl="1" indent="-22217" algn="l">
                <a:lnSpc>
                  <a:spcPts val="2419"/>
                </a:lnSpc>
                <a:buFont typeface="Arial"/>
                <a:buChar char="•"/>
              </a:pPr>
              <a:r>
                <a:rPr lang="en-US" sz="2240">
                  <a:solidFill>
                    <a:srgbClr val="000000"/>
                  </a:solidFill>
                  <a:latin typeface="Albert Sans"/>
                  <a:ea typeface="Albert Sans"/>
                  <a:cs typeface="Albert Sans"/>
                  <a:sym typeface="Albert Sans"/>
                </a:rPr>
                <a:t>Are you missing a style?</a:t>
              </a:r>
            </a:p>
            <a:p>
              <a:pPr marL="44433" lvl="1" indent="-22217" algn="l">
                <a:lnSpc>
                  <a:spcPts val="2419"/>
                </a:lnSpc>
              </a:pPr>
              <a:endParaRPr lang="en-US" sz="2240">
                <a:solidFill>
                  <a:srgbClr val="000000"/>
                </a:solidFill>
                <a:latin typeface="Albert Sans"/>
                <a:ea typeface="Albert Sans"/>
                <a:cs typeface="Albert Sans"/>
                <a:sym typeface="Albert Sans"/>
              </a:endParaRPr>
            </a:p>
            <a:p>
              <a:pPr marL="44433" lvl="1" indent="-22217" algn="l">
                <a:lnSpc>
                  <a:spcPts val="2419"/>
                </a:lnSpc>
              </a:pPr>
              <a:r>
                <a:rPr lang="en-US" sz="2240">
                  <a:solidFill>
                    <a:srgbClr val="000000"/>
                  </a:solidFill>
                  <a:latin typeface="Albert Sans"/>
                  <a:ea typeface="Albert Sans"/>
                  <a:cs typeface="Albert Sans"/>
                  <a:sym typeface="Albert Sans"/>
                </a:rPr>
                <a:t>How do you work together?  </a:t>
              </a:r>
            </a:p>
            <a:p>
              <a:pPr marL="44433" lvl="1" indent="-22217" algn="l">
                <a:lnSpc>
                  <a:spcPts val="2419"/>
                </a:lnSpc>
              </a:pPr>
              <a:r>
                <a:rPr lang="en-US" sz="2240">
                  <a:solidFill>
                    <a:srgbClr val="000000"/>
                  </a:solidFill>
                  <a:latin typeface="Albert Sans"/>
                  <a:ea typeface="Albert Sans"/>
                  <a:cs typeface="Albert Sans"/>
                  <a:sym typeface="Albert Sans"/>
                </a:rPr>
                <a:t>Can you see the styles in action? </a:t>
              </a:r>
            </a:p>
          </p:txBody>
        </p:sp>
      </p:grpSp>
      <p:grpSp>
        <p:nvGrpSpPr>
          <p:cNvPr id="8" name="Group 8"/>
          <p:cNvGrpSpPr/>
          <p:nvPr/>
        </p:nvGrpSpPr>
        <p:grpSpPr>
          <a:xfrm>
            <a:off x="0" y="6025464"/>
            <a:ext cx="9753600" cy="1289736"/>
            <a:chOff x="0" y="0"/>
            <a:chExt cx="3612444" cy="477680"/>
          </a:xfrm>
        </p:grpSpPr>
        <p:sp>
          <p:nvSpPr>
            <p:cNvPr id="9" name="Freeform 9"/>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0" name="TextBox 10"/>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1" name="Freeform 11"/>
          <p:cNvSpPr/>
          <p:nvPr/>
        </p:nvSpPr>
        <p:spPr>
          <a:xfrm>
            <a:off x="6336730" y="2260426"/>
            <a:ext cx="2913471" cy="3417561"/>
          </a:xfrm>
          <a:custGeom>
            <a:avLst/>
            <a:gdLst/>
            <a:ahLst/>
            <a:cxnLst/>
            <a:rect l="l" t="t" r="r" b="b"/>
            <a:pathLst>
              <a:path w="2913471" h="3417561">
                <a:moveTo>
                  <a:pt x="0" y="0"/>
                </a:moveTo>
                <a:lnTo>
                  <a:pt x="2913471" y="0"/>
                </a:lnTo>
                <a:lnTo>
                  <a:pt x="2913471" y="3417561"/>
                </a:lnTo>
                <a:lnTo>
                  <a:pt x="0" y="3417561"/>
                </a:lnTo>
                <a:lnTo>
                  <a:pt x="0" y="0"/>
                </a:lnTo>
                <a:close/>
              </a:path>
            </a:pathLst>
          </a:custGeom>
          <a:blipFill>
            <a:blip r:embed="rId2"/>
            <a:stretch>
              <a:fillRect/>
            </a:stretch>
          </a:blipFill>
        </p:spPr>
        <p:txBody>
          <a:bodyPr/>
          <a:lstStyle/>
          <a:p>
            <a:endParaRPr lang="en-PH"/>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821277" y="353044"/>
            <a:ext cx="7826587" cy="2214881"/>
            <a:chOff x="0" y="0"/>
            <a:chExt cx="10435449" cy="2953174"/>
          </a:xfrm>
        </p:grpSpPr>
        <p:sp>
          <p:nvSpPr>
            <p:cNvPr id="6" name="Freeform 6"/>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7" name="TextBox 7"/>
            <p:cNvSpPr txBox="1"/>
            <p:nvPr/>
          </p:nvSpPr>
          <p:spPr>
            <a:xfrm>
              <a:off x="0" y="-9525"/>
              <a:ext cx="10435449" cy="2962699"/>
            </a:xfrm>
            <a:prstGeom prst="rect">
              <a:avLst/>
            </a:prstGeom>
          </p:spPr>
          <p:txBody>
            <a:bodyPr lIns="0" tIns="0" rIns="0" bIns="0" rtlCol="0" anchor="t"/>
            <a:lstStyle/>
            <a:p>
              <a:pPr algn="ctr">
                <a:lnSpc>
                  <a:spcPts val="4400"/>
                </a:lnSpc>
              </a:pPr>
              <a:r>
                <a:rPr lang="en-US" sz="3650"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ea typeface="Albert Sans Bold"/>
                  <a:cs typeface="Albert Sans Bold"/>
                </a:rPr>
                <a:t>Guardians</a:t>
              </a:r>
            </a:p>
            <a:p>
              <a:pPr algn="ctr">
                <a:lnSpc>
                  <a:spcPts val="4400"/>
                </a:lnSpc>
              </a:pPr>
              <a:endParaRPr lang="en-US" sz="2386" b="1">
                <a:solidFill>
                  <a:srgbClr val="0D314C"/>
                </a:solidFill>
                <a:latin typeface="Albert Sans Bold"/>
                <a:ea typeface="Albert Sans Bold"/>
                <a:cs typeface="Albert Sans Bold"/>
                <a:sym typeface="Albert Sans Bold"/>
              </a:endParaRPr>
            </a:p>
          </p:txBody>
        </p:sp>
      </p:grpSp>
      <p:grpSp>
        <p:nvGrpSpPr>
          <p:cNvPr id="8" name="Group 8"/>
          <p:cNvGrpSpPr/>
          <p:nvPr/>
        </p:nvGrpSpPr>
        <p:grpSpPr>
          <a:xfrm>
            <a:off x="731520" y="2027007"/>
            <a:ext cx="8290560" cy="4867046"/>
            <a:chOff x="0" y="0"/>
            <a:chExt cx="11054080" cy="6489395"/>
          </a:xfrm>
        </p:grpSpPr>
        <p:sp>
          <p:nvSpPr>
            <p:cNvPr id="9" name="Freeform 9"/>
            <p:cNvSpPr/>
            <p:nvPr/>
          </p:nvSpPr>
          <p:spPr>
            <a:xfrm>
              <a:off x="0" y="0"/>
              <a:ext cx="11054080" cy="6489395"/>
            </a:xfrm>
            <a:custGeom>
              <a:avLst/>
              <a:gdLst/>
              <a:ahLst/>
              <a:cxnLst/>
              <a:rect l="l" t="t" r="r" b="b"/>
              <a:pathLst>
                <a:path w="11054080" h="6489395">
                  <a:moveTo>
                    <a:pt x="0" y="0"/>
                  </a:moveTo>
                  <a:lnTo>
                    <a:pt x="11054080" y="0"/>
                  </a:lnTo>
                  <a:lnTo>
                    <a:pt x="11054080" y="6489395"/>
                  </a:lnTo>
                  <a:lnTo>
                    <a:pt x="0" y="6489395"/>
                  </a:lnTo>
                  <a:close/>
                </a:path>
              </a:pathLst>
            </a:custGeom>
            <a:solidFill>
              <a:srgbClr val="000000">
                <a:alpha val="0"/>
              </a:srgbClr>
            </a:solidFill>
          </p:spPr>
          <p:txBody>
            <a:bodyPr/>
            <a:lstStyle/>
            <a:p>
              <a:endParaRPr lang="en-PH"/>
            </a:p>
          </p:txBody>
        </p:sp>
        <p:sp>
          <p:nvSpPr>
            <p:cNvPr id="10" name="TextBox 10"/>
            <p:cNvSpPr txBox="1"/>
            <p:nvPr/>
          </p:nvSpPr>
          <p:spPr>
            <a:xfrm>
              <a:off x="0" y="19051"/>
              <a:ext cx="11054080" cy="3572971"/>
            </a:xfrm>
            <a:prstGeom prst="rect">
              <a:avLst/>
            </a:prstGeom>
          </p:spPr>
          <p:txBody>
            <a:bodyPr lIns="0" tIns="0" rIns="0" bIns="0" rtlCol="0" anchor="t"/>
            <a:lstStyle/>
            <a:p>
              <a:pPr algn="l">
                <a:lnSpc>
                  <a:spcPts val="2534"/>
                </a:lnSpc>
              </a:pPr>
              <a:r>
                <a:rPr lang="en-US" sz="2346" b="1" dirty="0">
                  <a:solidFill>
                    <a:srgbClr val="0D314C"/>
                  </a:solidFill>
                  <a:latin typeface="Albert Sans" pitchFamily="2" charset="0"/>
                  <a:ea typeface="Albert Sans Bold"/>
                  <a:cs typeface="Albert Sans Bold"/>
                  <a:sym typeface="Albert Sans Bold"/>
                </a:rPr>
                <a:t>  CONTRIBUTIONS TO THE ORGANIZATION</a:t>
              </a:r>
            </a:p>
            <a:p>
              <a:pPr algn="l">
                <a:lnSpc>
                  <a:spcPts val="2534"/>
                </a:lnSpc>
              </a:pPr>
              <a:endParaRPr lang="en-US" sz="2346" b="1" dirty="0">
                <a:solidFill>
                  <a:srgbClr val="0D314C"/>
                </a:solidFill>
                <a:latin typeface="Albert Sans" pitchFamily="2" charset="0"/>
                <a:ea typeface="Albert Sans Bold"/>
                <a:cs typeface="Albert Sans Bold"/>
                <a:sym typeface="Albert Sans Bold"/>
              </a:endParaRP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Get things done on schedule</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Work well within organizational structure</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Attend to detail and factual information</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Demonstrate strong follow-through skills</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Encourage and adhere to routine</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Respect rules and authority</a:t>
              </a:r>
            </a:p>
            <a:p>
              <a:pPr marL="391499" lvl="1" indent="-195749" algn="l">
                <a:lnSpc>
                  <a:spcPts val="1958"/>
                </a:lnSpc>
                <a:buFont typeface="Arial"/>
                <a:buChar char="•"/>
              </a:pPr>
              <a:r>
                <a:rPr lang="en-US" sz="1813" dirty="0">
                  <a:solidFill>
                    <a:srgbClr val="0D314C"/>
                  </a:solidFill>
                  <a:latin typeface="Albert Sans" pitchFamily="2" charset="0"/>
                  <a:ea typeface="Albert Sans"/>
                  <a:cs typeface="Albert Sans"/>
                  <a:sym typeface="Albert Sans"/>
                </a:rPr>
                <a:t>Handle day-to-day operation efficiently</a:t>
              </a:r>
            </a:p>
            <a:p>
              <a:pPr algn="l">
                <a:lnSpc>
                  <a:spcPts val="1958"/>
                </a:lnSpc>
              </a:pPr>
              <a:endParaRPr lang="en-US" sz="1813" dirty="0">
                <a:solidFill>
                  <a:srgbClr val="0D314C"/>
                </a:solidFill>
                <a:latin typeface="Albert Sans"/>
                <a:ea typeface="Albert Sans"/>
                <a:cs typeface="Albert Sans"/>
                <a:sym typeface="Albert Sans"/>
              </a:endParaRPr>
            </a:p>
          </p:txBody>
        </p:sp>
      </p:grpSp>
      <p:sp>
        <p:nvSpPr>
          <p:cNvPr id="11" name="Freeform 11"/>
          <p:cNvSpPr/>
          <p:nvPr/>
        </p:nvSpPr>
        <p:spPr>
          <a:xfrm>
            <a:off x="7291360" y="2594177"/>
            <a:ext cx="1730720" cy="2126845"/>
          </a:xfrm>
          <a:custGeom>
            <a:avLst/>
            <a:gdLst/>
            <a:ahLst/>
            <a:cxnLst/>
            <a:rect l="l" t="t" r="r" b="b"/>
            <a:pathLst>
              <a:path w="1730720" h="2126845">
                <a:moveTo>
                  <a:pt x="0" y="0"/>
                </a:moveTo>
                <a:lnTo>
                  <a:pt x="1730720" y="0"/>
                </a:lnTo>
                <a:lnTo>
                  <a:pt x="1730720" y="2126846"/>
                </a:lnTo>
                <a:lnTo>
                  <a:pt x="0" y="2126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7581E8AE-5532-66F4-767C-2A8384A85DB5}"/>
              </a:ext>
            </a:extLst>
          </p:cNvPr>
          <p:cNvSpPr txBox="1"/>
          <p:nvPr/>
        </p:nvSpPr>
        <p:spPr>
          <a:xfrm>
            <a:off x="685800" y="4572000"/>
            <a:ext cx="8580098" cy="2272417"/>
          </a:xfrm>
          <a:prstGeom prst="rect">
            <a:avLst/>
          </a:prstGeom>
          <a:noFill/>
        </p:spPr>
        <p:txBody>
          <a:bodyPr wrap="square">
            <a:spAutoFit/>
          </a:bodyPr>
          <a:lstStyle/>
          <a:p>
            <a:pPr algn="l">
              <a:lnSpc>
                <a:spcPts val="2534"/>
              </a:lnSpc>
            </a:pPr>
            <a:r>
              <a:rPr lang="en-US" sz="2346" b="1" dirty="0">
                <a:solidFill>
                  <a:srgbClr val="0D314C"/>
                </a:solidFill>
                <a:latin typeface="Albert Sans Bold"/>
                <a:ea typeface="Albert Sans Bold"/>
                <a:cs typeface="Albert Sans Bold"/>
                <a:sym typeface="Albert Sans Bold"/>
              </a:rPr>
              <a:t> LEADERSHIP STYLE</a:t>
            </a:r>
          </a:p>
          <a:p>
            <a:pPr algn="l">
              <a:lnSpc>
                <a:spcPts val="2534"/>
              </a:lnSpc>
            </a:pPr>
            <a:endParaRPr lang="en-US" sz="2346" b="1" dirty="0">
              <a:solidFill>
                <a:srgbClr val="0D314C"/>
              </a:solidFill>
              <a:latin typeface="Albert Sans Bold"/>
              <a:ea typeface="Albert Sans Bold"/>
              <a:cs typeface="Albert Sans Bold"/>
              <a:sym typeface="Albert Sans Bold"/>
            </a:endParaRP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Lead through reliable, stable, and consistent behavior </a:t>
            </a: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Reward following the rules while getting the job done</a:t>
            </a: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Attend to practical organizational needs</a:t>
            </a: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Expect organizational policies, procedures and rules to </a:t>
            </a: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be followed</a:t>
            </a:r>
          </a:p>
          <a:p>
            <a:pPr marL="391499" lvl="1" indent="-195749" algn="l">
              <a:lnSpc>
                <a:spcPts val="1958"/>
              </a:lnSpc>
              <a:buFont typeface="Arial"/>
              <a:buChar char="•"/>
            </a:pPr>
            <a:r>
              <a:rPr lang="en-US" sz="1813" dirty="0">
                <a:solidFill>
                  <a:srgbClr val="0D314C"/>
                </a:solidFill>
                <a:latin typeface="Albert Sans"/>
                <a:ea typeface="Albert Sans"/>
                <a:cs typeface="Albert Sans"/>
                <a:sym typeface="Albert Sans"/>
              </a:rPr>
              <a:t>Promote the traditional values of the organization</a:t>
            </a:r>
            <a:endParaRPr lang="en-PH"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589290" y="1980209"/>
            <a:ext cx="8290560" cy="4603471"/>
            <a:chOff x="0" y="0"/>
            <a:chExt cx="11054080" cy="6137961"/>
          </a:xfrm>
        </p:grpSpPr>
        <p:sp>
          <p:nvSpPr>
            <p:cNvPr id="6" name="Freeform 6"/>
            <p:cNvSpPr/>
            <p:nvPr/>
          </p:nvSpPr>
          <p:spPr>
            <a:xfrm>
              <a:off x="0" y="0"/>
              <a:ext cx="11054080" cy="6137961"/>
            </a:xfrm>
            <a:custGeom>
              <a:avLst/>
              <a:gdLst/>
              <a:ahLst/>
              <a:cxnLst/>
              <a:rect l="l" t="t" r="r" b="b"/>
              <a:pathLst>
                <a:path w="11054080" h="6137961">
                  <a:moveTo>
                    <a:pt x="0" y="0"/>
                  </a:moveTo>
                  <a:lnTo>
                    <a:pt x="11054080" y="0"/>
                  </a:lnTo>
                  <a:lnTo>
                    <a:pt x="11054080" y="6137961"/>
                  </a:lnTo>
                  <a:lnTo>
                    <a:pt x="0" y="6137961"/>
                  </a:lnTo>
                  <a:close/>
                </a:path>
              </a:pathLst>
            </a:custGeom>
            <a:solidFill>
              <a:srgbClr val="000000">
                <a:alpha val="0"/>
              </a:srgbClr>
            </a:solidFill>
          </p:spPr>
          <p:txBody>
            <a:bodyPr/>
            <a:lstStyle/>
            <a:p>
              <a:endParaRPr lang="en-PH"/>
            </a:p>
          </p:txBody>
        </p:sp>
        <p:sp>
          <p:nvSpPr>
            <p:cNvPr id="7" name="TextBox 7"/>
            <p:cNvSpPr txBox="1"/>
            <p:nvPr/>
          </p:nvSpPr>
          <p:spPr>
            <a:xfrm>
              <a:off x="0" y="47625"/>
              <a:ext cx="11054080" cy="2334463"/>
            </a:xfrm>
            <a:prstGeom prst="rect">
              <a:avLst/>
            </a:prstGeom>
          </p:spPr>
          <p:txBody>
            <a:bodyPr lIns="0" tIns="0" rIns="0" bIns="0" rtlCol="0" anchor="t"/>
            <a:lstStyle/>
            <a:p>
              <a:pPr marL="151000" lvl="1" algn="l">
                <a:lnSpc>
                  <a:spcPts val="2252"/>
                </a:lnSpc>
              </a:pPr>
              <a:r>
                <a:rPr lang="en-US" sz="2346" b="1" dirty="0">
                  <a:solidFill>
                    <a:srgbClr val="0D314C"/>
                  </a:solidFill>
                  <a:latin typeface="Albert Sans Bold"/>
                  <a:ea typeface="Albert Sans Bold"/>
                  <a:cs typeface="Albert Sans Bold"/>
                  <a:sym typeface="Albert Sans Bold"/>
                </a:rPr>
                <a:t>PREFERRED WORK ENVIRONMENT</a:t>
              </a:r>
            </a:p>
            <a:p>
              <a:pPr marL="301901" lvl="1" indent="-150951" algn="l">
                <a:lnSpc>
                  <a:spcPts val="2252"/>
                </a:lnSpc>
                <a:buFont typeface="Arial"/>
                <a:buChar char="•"/>
              </a:pPr>
              <a:endParaRPr lang="en-US" sz="2346" b="1" dirty="0">
                <a:solidFill>
                  <a:srgbClr val="0D314C"/>
                </a:solidFill>
                <a:latin typeface="Albert Sans Bold"/>
                <a:ea typeface="Albert Sans Bold"/>
                <a:cs typeface="Albert Sans Bold"/>
                <a:sym typeface="Albert Sans Bold"/>
              </a:endParaRPr>
            </a:p>
            <a:p>
              <a:pPr marL="233364" lvl="1" indent="-116682" algn="l">
                <a:lnSpc>
                  <a:spcPts val="1740"/>
                </a:lnSpc>
                <a:buFont typeface="Arial"/>
                <a:buChar char="•"/>
              </a:pPr>
              <a:r>
                <a:rPr lang="en-US" sz="1813" dirty="0">
                  <a:solidFill>
                    <a:srgbClr val="000000"/>
                  </a:solidFill>
                  <a:latin typeface="Albert Sans"/>
                  <a:ea typeface="Albert Sans"/>
                  <a:cs typeface="Albert Sans"/>
                  <a:sym typeface="Albert Sans"/>
                </a:rPr>
                <a:t>Secure</a:t>
              </a:r>
            </a:p>
            <a:p>
              <a:pPr marL="233364" lvl="1" indent="-116682" algn="l">
                <a:lnSpc>
                  <a:spcPts val="1740"/>
                </a:lnSpc>
                <a:buFont typeface="Arial"/>
                <a:buChar char="•"/>
              </a:pPr>
              <a:r>
                <a:rPr lang="en-US" sz="1813" dirty="0">
                  <a:solidFill>
                    <a:srgbClr val="000000"/>
                  </a:solidFill>
                  <a:latin typeface="Albert Sans"/>
                  <a:ea typeface="Albert Sans"/>
                  <a:cs typeface="Albert Sans"/>
                  <a:sym typeface="Albert Sans"/>
                </a:rPr>
                <a:t>Steady and consistent pace rewarded</a:t>
              </a:r>
            </a:p>
            <a:p>
              <a:pPr marL="233364" lvl="1" indent="-116682" algn="l">
                <a:lnSpc>
                  <a:spcPts val="1740"/>
                </a:lnSpc>
                <a:buFont typeface="Arial"/>
                <a:buChar char="•"/>
              </a:pPr>
              <a:r>
                <a:rPr lang="en-US" sz="1813" dirty="0">
                  <a:solidFill>
                    <a:srgbClr val="000000"/>
                  </a:solidFill>
                  <a:latin typeface="Albert Sans"/>
                  <a:ea typeface="Albert Sans"/>
                  <a:cs typeface="Albert Sans"/>
                  <a:sym typeface="Albert Sans"/>
                </a:rPr>
                <a:t>Time and space for reflection</a:t>
              </a:r>
            </a:p>
            <a:p>
              <a:pPr marL="233364" lvl="1" indent="-116682" algn="l">
                <a:lnSpc>
                  <a:spcPts val="1740"/>
                </a:lnSpc>
                <a:buFont typeface="Arial"/>
                <a:buChar char="•"/>
              </a:pPr>
              <a:r>
                <a:rPr lang="en-US" sz="1813" dirty="0">
                  <a:solidFill>
                    <a:srgbClr val="000000"/>
                  </a:solidFill>
                  <a:latin typeface="Albert Sans"/>
                  <a:ea typeface="Albert Sans"/>
                  <a:cs typeface="Albert Sans"/>
                  <a:sym typeface="Albert Sans"/>
                </a:rPr>
                <a:t>Stable, structured, orderly, and predictable</a:t>
              </a:r>
            </a:p>
            <a:p>
              <a:pPr marL="233364" lvl="1" indent="-116682" algn="l">
                <a:lnSpc>
                  <a:spcPts val="1740"/>
                </a:lnSpc>
                <a:buFont typeface="Arial"/>
                <a:buChar char="•"/>
              </a:pPr>
              <a:r>
                <a:rPr lang="en-US" sz="1813" dirty="0">
                  <a:solidFill>
                    <a:srgbClr val="000000"/>
                  </a:solidFill>
                  <a:latin typeface="Albert Sans"/>
                  <a:ea typeface="Albert Sans"/>
                  <a:cs typeface="Albert Sans"/>
                  <a:sym typeface="Albert Sans"/>
                </a:rPr>
                <a:t>Group oriented problem solving and decision making</a:t>
              </a:r>
            </a:p>
          </p:txBody>
        </p:sp>
      </p:grpSp>
      <p:grpSp>
        <p:nvGrpSpPr>
          <p:cNvPr id="8" name="Group 8"/>
          <p:cNvGrpSpPr/>
          <p:nvPr/>
        </p:nvGrpSpPr>
        <p:grpSpPr>
          <a:xfrm>
            <a:off x="821277" y="353044"/>
            <a:ext cx="7826587" cy="2214881"/>
            <a:chOff x="0" y="0"/>
            <a:chExt cx="10435449" cy="2953174"/>
          </a:xfrm>
        </p:grpSpPr>
        <p:sp>
          <p:nvSpPr>
            <p:cNvPr id="9" name="Freeform 9"/>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10" name="TextBox 10"/>
            <p:cNvSpPr txBox="1"/>
            <p:nvPr/>
          </p:nvSpPr>
          <p:spPr>
            <a:xfrm>
              <a:off x="0" y="-9525"/>
              <a:ext cx="10435449" cy="2962699"/>
            </a:xfrm>
            <a:prstGeom prst="rect">
              <a:avLst/>
            </a:prstGeom>
          </p:spPr>
          <p:txBody>
            <a:bodyPr lIns="0" tIns="0" rIns="0" bIns="0" rtlCol="0" anchor="t"/>
            <a:lstStyle/>
            <a:p>
              <a:pPr algn="ctr">
                <a:lnSpc>
                  <a:spcPts val="4400"/>
                </a:lnSpc>
              </a:pPr>
              <a:r>
                <a:rPr lang="en-US" sz="3650"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ea typeface="Albert Sans Bold"/>
                  <a:cs typeface="Albert Sans Bold"/>
                  <a:sym typeface="Albert Sans Bold"/>
                </a:rPr>
                <a:t>Guardians</a:t>
              </a:r>
              <a:endParaRPr lang="en-US" sz="2350" b="1" dirty="0">
                <a:solidFill>
                  <a:srgbClr val="0D314C"/>
                </a:solidFill>
                <a:latin typeface="Albert Sans Bold"/>
                <a:ea typeface="Albert Sans Bold"/>
                <a:cs typeface="Albert Sans Bold"/>
              </a:endParaRPr>
            </a:p>
            <a:p>
              <a:pPr algn="ctr">
                <a:lnSpc>
                  <a:spcPts val="4400"/>
                </a:lnSpc>
              </a:pPr>
              <a:endParaRPr lang="en-US" sz="2386" b="1">
                <a:solidFill>
                  <a:srgbClr val="0D314C"/>
                </a:solidFill>
                <a:latin typeface="Albert Sans Bold"/>
                <a:ea typeface="Albert Sans Bold"/>
                <a:cs typeface="Albert Sans Bold"/>
                <a:sym typeface="Albert Sans Bold"/>
              </a:endParaRPr>
            </a:p>
          </p:txBody>
        </p:sp>
      </p:grpSp>
      <p:sp>
        <p:nvSpPr>
          <p:cNvPr id="11" name="Freeform 11"/>
          <p:cNvSpPr/>
          <p:nvPr/>
        </p:nvSpPr>
        <p:spPr>
          <a:xfrm>
            <a:off x="7291360" y="2594177"/>
            <a:ext cx="1730720" cy="2126845"/>
          </a:xfrm>
          <a:custGeom>
            <a:avLst/>
            <a:gdLst/>
            <a:ahLst/>
            <a:cxnLst/>
            <a:rect l="l" t="t" r="r" b="b"/>
            <a:pathLst>
              <a:path w="1730720" h="2126845">
                <a:moveTo>
                  <a:pt x="0" y="0"/>
                </a:moveTo>
                <a:lnTo>
                  <a:pt x="1730720" y="0"/>
                </a:lnTo>
                <a:lnTo>
                  <a:pt x="1730720" y="2126846"/>
                </a:lnTo>
                <a:lnTo>
                  <a:pt x="0" y="2126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7DD3E7E1-FFAB-16F9-5748-7C580E6CC9AA}"/>
              </a:ext>
            </a:extLst>
          </p:cNvPr>
          <p:cNvSpPr txBox="1"/>
          <p:nvPr/>
        </p:nvSpPr>
        <p:spPr>
          <a:xfrm>
            <a:off x="474133" y="4042478"/>
            <a:ext cx="8392191" cy="2647520"/>
          </a:xfrm>
          <a:prstGeom prst="rect">
            <a:avLst/>
          </a:prstGeom>
          <a:noFill/>
        </p:spPr>
        <p:txBody>
          <a:bodyPr wrap="square">
            <a:spAutoFit/>
          </a:bodyPr>
          <a:lstStyle/>
          <a:p>
            <a:pPr marL="151000" lvl="1" algn="l">
              <a:lnSpc>
                <a:spcPts val="2252"/>
              </a:lnSpc>
            </a:pPr>
            <a:r>
              <a:rPr lang="en-US" sz="2300" b="1" dirty="0">
                <a:solidFill>
                  <a:srgbClr val="0D314C"/>
                </a:solidFill>
                <a:latin typeface="Albert Sans Bold"/>
                <a:ea typeface="Albert Sans Bold"/>
                <a:cs typeface="Albert Sans Bold"/>
                <a:sym typeface="Albert Sans Bold"/>
              </a:rPr>
              <a:t>POTENTIAL PITFALLS</a:t>
            </a:r>
          </a:p>
          <a:p>
            <a:pPr marL="301901" lvl="1" indent="-150951" algn="l">
              <a:lnSpc>
                <a:spcPts val="2252"/>
              </a:lnSpc>
              <a:buFont typeface="Arial"/>
              <a:buChar char="•"/>
            </a:pPr>
            <a:endParaRPr lang="en-US" sz="2000" b="1" dirty="0">
              <a:solidFill>
                <a:srgbClr val="0D314C"/>
              </a:solidFill>
              <a:latin typeface="Albert Sans Bold"/>
              <a:ea typeface="Albert Sans Bold"/>
              <a:cs typeface="Albert Sans Bold"/>
              <a:sym typeface="Albert Sans Bold"/>
            </a:endParaRP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be rigid in thought and action</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discourage innovation by promoting existing rules, policies and regulations</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not see beyond the present details to understand the broader, strategic context</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delay completion of tasks because of perfectionism</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delay action by reflecting too long on a situation</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appear unyielding and set in their ways</a:t>
            </a:r>
          </a:p>
          <a:p>
            <a:pPr marL="233364" lvl="1" indent="-116682" algn="l">
              <a:lnSpc>
                <a:spcPts val="1740"/>
              </a:lnSpc>
              <a:buFont typeface="Arial"/>
              <a:buChar char="•"/>
            </a:pPr>
            <a:r>
              <a:rPr lang="en-US" sz="1800" dirty="0">
                <a:solidFill>
                  <a:srgbClr val="000000"/>
                </a:solidFill>
                <a:latin typeface="Albert Sans"/>
                <a:ea typeface="Albert Sans"/>
                <a:cs typeface="Albert Sans"/>
                <a:sym typeface="Albert Sans"/>
              </a:rPr>
              <a:t>May overly focus on small details and inconsistencies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31520" y="2113281"/>
            <a:ext cx="8859520" cy="2611120"/>
            <a:chOff x="0" y="0"/>
            <a:chExt cx="11812693" cy="6266519"/>
          </a:xfrm>
        </p:grpSpPr>
        <p:sp>
          <p:nvSpPr>
            <p:cNvPr id="6" name="Freeform 6"/>
            <p:cNvSpPr/>
            <p:nvPr/>
          </p:nvSpPr>
          <p:spPr>
            <a:xfrm>
              <a:off x="0" y="0"/>
              <a:ext cx="11812694" cy="6266519"/>
            </a:xfrm>
            <a:custGeom>
              <a:avLst/>
              <a:gdLst/>
              <a:ahLst/>
              <a:cxnLst/>
              <a:rect l="l" t="t" r="r" b="b"/>
              <a:pathLst>
                <a:path w="11812694" h="6266519">
                  <a:moveTo>
                    <a:pt x="0" y="0"/>
                  </a:moveTo>
                  <a:lnTo>
                    <a:pt x="11812694" y="0"/>
                  </a:lnTo>
                  <a:lnTo>
                    <a:pt x="11812694" y="6266519"/>
                  </a:lnTo>
                  <a:lnTo>
                    <a:pt x="0" y="6266519"/>
                  </a:lnTo>
                  <a:close/>
                </a:path>
              </a:pathLst>
            </a:custGeom>
            <a:solidFill>
              <a:srgbClr val="000000">
                <a:alpha val="0"/>
              </a:srgbClr>
            </a:solidFill>
          </p:spPr>
          <p:txBody>
            <a:bodyPr/>
            <a:lstStyle/>
            <a:p>
              <a:endParaRPr lang="en-PH"/>
            </a:p>
          </p:txBody>
        </p:sp>
        <p:sp>
          <p:nvSpPr>
            <p:cNvPr id="7" name="TextBox 7"/>
            <p:cNvSpPr txBox="1"/>
            <p:nvPr/>
          </p:nvSpPr>
          <p:spPr>
            <a:xfrm>
              <a:off x="0" y="19050"/>
              <a:ext cx="11812693" cy="6247469"/>
            </a:xfrm>
            <a:prstGeom prst="rect">
              <a:avLst/>
            </a:prstGeom>
          </p:spPr>
          <p:txBody>
            <a:bodyPr lIns="0" tIns="0" rIns="0" bIns="0" rtlCol="0" anchor="t"/>
            <a:lstStyle/>
            <a:p>
              <a:pPr marL="151000" lvl="1" algn="l">
                <a:lnSpc>
                  <a:spcPts val="2534"/>
                </a:lnSpc>
              </a:pPr>
              <a:r>
                <a:rPr lang="en-US" sz="2346" b="1" dirty="0">
                  <a:solidFill>
                    <a:srgbClr val="0D314C"/>
                  </a:solidFill>
                  <a:latin typeface="Albert Sans" pitchFamily="2" charset="0"/>
                  <a:ea typeface="Albert Sans Bold"/>
                  <a:cs typeface="Albert Sans Bold"/>
                  <a:sym typeface="Albert Sans Bold"/>
                </a:rPr>
                <a:t>CONTRIBUTIONS TO THE ORGANIZATION</a:t>
              </a:r>
            </a:p>
            <a:p>
              <a:pPr algn="l">
                <a:lnSpc>
                  <a:spcPts val="2534"/>
                </a:lnSpc>
              </a:pPr>
              <a:endParaRPr lang="en-US" sz="2346" b="1" dirty="0">
                <a:solidFill>
                  <a:srgbClr val="0D314C"/>
                </a:solidFill>
                <a:latin typeface="Albert Sans" pitchFamily="2" charset="0"/>
                <a:ea typeface="Albert Sans Bold"/>
                <a:cs typeface="Albert Sans Bold"/>
                <a:sym typeface="Albert Sans Bold"/>
              </a:endParaRP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Willing to address the needs of the organization as they arise</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Get things done in spite of the rules, not because of them</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Negotiate and encourage cooperation and compromise to get problems solved</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Take a realistic and practical approach</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Draw people together around a common purpose</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Organize ideas into action plans</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Have short- and long-range perspectives</a:t>
              </a:r>
            </a:p>
            <a:p>
              <a:pPr marL="233364" lvl="1" indent="-116682" algn="l">
                <a:lnSpc>
                  <a:spcPts val="1740"/>
                </a:lnSpc>
                <a:buFont typeface="Arial"/>
                <a:buChar char="•"/>
              </a:pPr>
              <a:r>
                <a:rPr lang="en-US" sz="1813" dirty="0">
                  <a:solidFill>
                    <a:srgbClr val="000000"/>
                  </a:solidFill>
                  <a:latin typeface="Albert Sans" pitchFamily="2" charset="0"/>
                  <a:ea typeface="Albert Sans"/>
                  <a:cs typeface="Albert Sans"/>
                  <a:sym typeface="Albert Sans"/>
                </a:rPr>
                <a:t>Promote practical organizational structure</a:t>
              </a:r>
            </a:p>
            <a:p>
              <a:pPr algn="l">
                <a:lnSpc>
                  <a:spcPts val="1740"/>
                </a:lnSpc>
              </a:pPr>
              <a:endParaRPr lang="en-US" sz="1813" dirty="0">
                <a:solidFill>
                  <a:srgbClr val="000000"/>
                </a:solidFill>
                <a:latin typeface="Albert Sans" pitchFamily="2" charset="0"/>
                <a:ea typeface="Albert Sans"/>
                <a:cs typeface="Albert Sans"/>
                <a:sym typeface="Albert Sans"/>
              </a:endParaRPr>
            </a:p>
          </p:txBody>
        </p:sp>
      </p:grpSp>
      <p:grpSp>
        <p:nvGrpSpPr>
          <p:cNvPr id="8" name="Group 8"/>
          <p:cNvGrpSpPr/>
          <p:nvPr/>
        </p:nvGrpSpPr>
        <p:grpSpPr>
          <a:xfrm>
            <a:off x="821277" y="353044"/>
            <a:ext cx="7826587" cy="2214881"/>
            <a:chOff x="0" y="0"/>
            <a:chExt cx="10435449" cy="2953174"/>
          </a:xfrm>
        </p:grpSpPr>
        <p:sp>
          <p:nvSpPr>
            <p:cNvPr id="9" name="Freeform 9"/>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10" name="TextBox 10"/>
            <p:cNvSpPr txBox="1"/>
            <p:nvPr/>
          </p:nvSpPr>
          <p:spPr>
            <a:xfrm>
              <a:off x="0" y="-9525"/>
              <a:ext cx="10435449" cy="2962699"/>
            </a:xfrm>
            <a:prstGeom prst="rect">
              <a:avLst/>
            </a:prstGeom>
          </p:spPr>
          <p:txBody>
            <a:bodyPr lIns="0" tIns="0" rIns="0" bIns="0" rtlCol="0" anchor="t"/>
            <a:lstStyle/>
            <a:p>
              <a:pPr algn="ctr">
                <a:lnSpc>
                  <a:spcPts val="4400"/>
                </a:lnSpc>
              </a:pPr>
              <a:r>
                <a:rPr lang="en-US" sz="3650"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dirty="0">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ea typeface="Albert Sans Bold"/>
                  <a:cs typeface="Albert Sans Bold"/>
                  <a:sym typeface="Albert Sans Bold"/>
                </a:rPr>
                <a:t>Bridge Builders</a:t>
              </a:r>
              <a:endParaRPr lang="en-US" sz="2350" b="1" dirty="0">
                <a:solidFill>
                  <a:srgbClr val="0D314C"/>
                </a:solidFill>
                <a:latin typeface="Albert Sans Bold"/>
                <a:ea typeface="Albert Sans Bold"/>
                <a:cs typeface="Albert Sans Bold"/>
              </a:endParaRPr>
            </a:p>
            <a:p>
              <a:pPr algn="ctr">
                <a:lnSpc>
                  <a:spcPts val="4400"/>
                </a:lnSpc>
              </a:pPr>
              <a:endParaRPr lang="en-US" sz="2386" b="1" dirty="0">
                <a:solidFill>
                  <a:srgbClr val="0D314C"/>
                </a:solidFill>
                <a:latin typeface="Albert Sans Bold"/>
                <a:ea typeface="Albert Sans Bold"/>
                <a:cs typeface="Albert Sans Bold"/>
                <a:sym typeface="Albert Sans Bold"/>
              </a:endParaRPr>
            </a:p>
          </p:txBody>
        </p:sp>
      </p:grpSp>
      <p:sp>
        <p:nvSpPr>
          <p:cNvPr id="11" name="Freeform 11"/>
          <p:cNvSpPr/>
          <p:nvPr/>
        </p:nvSpPr>
        <p:spPr>
          <a:xfrm>
            <a:off x="7813048" y="3657600"/>
            <a:ext cx="1466419" cy="1802051"/>
          </a:xfrm>
          <a:custGeom>
            <a:avLst/>
            <a:gdLst/>
            <a:ahLst/>
            <a:cxnLst/>
            <a:rect l="l" t="t" r="r" b="b"/>
            <a:pathLst>
              <a:path w="1466419" h="1802051">
                <a:moveTo>
                  <a:pt x="0" y="0"/>
                </a:moveTo>
                <a:lnTo>
                  <a:pt x="1466419" y="0"/>
                </a:lnTo>
                <a:lnTo>
                  <a:pt x="1466419" y="1802051"/>
                </a:lnTo>
                <a:lnTo>
                  <a:pt x="0" y="1802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E0C64693-7EEF-ED97-3E10-65D98160DC32}"/>
              </a:ext>
            </a:extLst>
          </p:cNvPr>
          <p:cNvSpPr txBox="1"/>
          <p:nvPr/>
        </p:nvSpPr>
        <p:spPr>
          <a:xfrm>
            <a:off x="618658" y="4696839"/>
            <a:ext cx="8427741" cy="1942198"/>
          </a:xfrm>
          <a:prstGeom prst="rect">
            <a:avLst/>
          </a:prstGeom>
          <a:noFill/>
        </p:spPr>
        <p:txBody>
          <a:bodyPr wrap="square">
            <a:spAutoFit/>
          </a:bodyPr>
          <a:lstStyle/>
          <a:p>
            <a:pPr marL="151000" lvl="1" algn="l">
              <a:lnSpc>
                <a:spcPts val="2534"/>
              </a:lnSpc>
            </a:pPr>
            <a:r>
              <a:rPr lang="en-US" sz="2300" b="1" dirty="0">
                <a:solidFill>
                  <a:srgbClr val="0D314C"/>
                </a:solidFill>
                <a:latin typeface="Albert Sans" pitchFamily="2" charset="0"/>
                <a:ea typeface="Albert Sans Bold"/>
                <a:cs typeface="Albert Sans Bold"/>
                <a:sym typeface="Albert Sans Bold"/>
              </a:rPr>
              <a:t>LEADERSHIP STYLE</a:t>
            </a:r>
          </a:p>
          <a:p>
            <a:pPr marL="116682" lvl="1" algn="l">
              <a:lnSpc>
                <a:spcPts val="1740"/>
              </a:lnSpc>
            </a:pPr>
            <a:endParaRPr lang="en-US" sz="1800" dirty="0">
              <a:solidFill>
                <a:srgbClr val="000000"/>
              </a:solidFill>
              <a:latin typeface="Albert Sans" pitchFamily="2" charset="0"/>
              <a:ea typeface="Albert Sans"/>
              <a:cs typeface="Albert Sans"/>
              <a:sym typeface="Albert Sans"/>
            </a:endParaRPr>
          </a:p>
          <a:p>
            <a:pPr marL="233364" lvl="1" indent="-116682" algn="l">
              <a:lnSpc>
                <a:spcPts val="1740"/>
              </a:lnSpc>
              <a:buFont typeface="Arial"/>
              <a:buChar char="•"/>
            </a:pPr>
            <a:r>
              <a:rPr lang="en-US" sz="1800" dirty="0">
                <a:solidFill>
                  <a:srgbClr val="000000"/>
                </a:solidFill>
                <a:latin typeface="Albert Sans" pitchFamily="2" charset="0"/>
                <a:ea typeface="Albert Sans"/>
                <a:cs typeface="Albert Sans"/>
                <a:sym typeface="Albert Sans"/>
              </a:rPr>
              <a:t>Facilitate problem solving among people</a:t>
            </a:r>
          </a:p>
          <a:p>
            <a:pPr marL="233364" lvl="1" indent="-116682" algn="l">
              <a:lnSpc>
                <a:spcPts val="1740"/>
              </a:lnSpc>
              <a:buFont typeface="Arial"/>
              <a:buChar char="•"/>
            </a:pPr>
            <a:r>
              <a:rPr lang="en-US" sz="1800" dirty="0">
                <a:solidFill>
                  <a:srgbClr val="000000"/>
                </a:solidFill>
                <a:latin typeface="Albert Sans" pitchFamily="2" charset="0"/>
                <a:ea typeface="Albert Sans"/>
                <a:cs typeface="Albert Sans"/>
                <a:sym typeface="Albert Sans"/>
              </a:rPr>
              <a:t>Use and adapt past experiences to solve current problems</a:t>
            </a:r>
          </a:p>
          <a:p>
            <a:pPr marL="233364" lvl="1" indent="-116682" algn="l">
              <a:lnSpc>
                <a:spcPts val="1740"/>
              </a:lnSpc>
              <a:buFont typeface="Arial"/>
              <a:buChar char="•"/>
            </a:pPr>
            <a:r>
              <a:rPr lang="en-US" sz="1800" dirty="0">
                <a:solidFill>
                  <a:srgbClr val="000000"/>
                </a:solidFill>
                <a:latin typeface="Albert Sans" pitchFamily="2" charset="0"/>
                <a:ea typeface="Albert Sans"/>
                <a:cs typeface="Albert Sans"/>
                <a:sym typeface="Albert Sans"/>
              </a:rPr>
              <a:t>Build cooperation rather than expecting it</a:t>
            </a:r>
          </a:p>
          <a:p>
            <a:pPr marL="233364" lvl="1" indent="-116682" algn="l">
              <a:lnSpc>
                <a:spcPts val="1740"/>
              </a:lnSpc>
              <a:buFont typeface="Arial"/>
              <a:buChar char="•"/>
            </a:pPr>
            <a:r>
              <a:rPr lang="en-US" sz="1800" dirty="0">
                <a:solidFill>
                  <a:srgbClr val="000000"/>
                </a:solidFill>
                <a:latin typeface="Albert Sans" pitchFamily="2" charset="0"/>
                <a:ea typeface="Albert Sans"/>
                <a:cs typeface="Albert Sans"/>
                <a:sym typeface="Albert Sans"/>
              </a:rPr>
              <a:t>Use a facilitative approach in managing people and projects</a:t>
            </a:r>
          </a:p>
          <a:p>
            <a:pPr marL="233364" lvl="1" indent="-116682" algn="l">
              <a:lnSpc>
                <a:spcPts val="1740"/>
              </a:lnSpc>
              <a:buFont typeface="Arial"/>
              <a:buChar char="•"/>
            </a:pPr>
            <a:r>
              <a:rPr lang="en-US" sz="1800" dirty="0">
                <a:solidFill>
                  <a:srgbClr val="000000"/>
                </a:solidFill>
                <a:latin typeface="Albert Sans" pitchFamily="2" charset="0"/>
                <a:ea typeface="Albert Sans"/>
                <a:cs typeface="Albert Sans"/>
                <a:sym typeface="Albert Sans"/>
              </a:rPr>
              <a:t>Encourage the organization to have congruence between values </a:t>
            </a:r>
          </a:p>
          <a:p>
            <a:pPr marL="233364" lvl="1" indent="-116682" algn="l">
              <a:lnSpc>
                <a:spcPts val="1740"/>
              </a:lnSpc>
            </a:pPr>
            <a:r>
              <a:rPr lang="en-US" sz="1800" dirty="0">
                <a:solidFill>
                  <a:srgbClr val="000000"/>
                </a:solidFill>
                <a:latin typeface="Albert Sans" pitchFamily="2" charset="0"/>
                <a:ea typeface="Albert Sans"/>
                <a:cs typeface="Albert Sans"/>
                <a:sym typeface="Albert Sans"/>
              </a:rPr>
              <a:t>and actions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589290" y="2091812"/>
            <a:ext cx="7378030" cy="5058833"/>
            <a:chOff x="0" y="0"/>
            <a:chExt cx="9837373" cy="6745111"/>
          </a:xfrm>
        </p:grpSpPr>
        <p:sp>
          <p:nvSpPr>
            <p:cNvPr id="6" name="Freeform 6"/>
            <p:cNvSpPr/>
            <p:nvPr/>
          </p:nvSpPr>
          <p:spPr>
            <a:xfrm>
              <a:off x="0" y="0"/>
              <a:ext cx="9837374" cy="6745111"/>
            </a:xfrm>
            <a:custGeom>
              <a:avLst/>
              <a:gdLst/>
              <a:ahLst/>
              <a:cxnLst/>
              <a:rect l="l" t="t" r="r" b="b"/>
              <a:pathLst>
                <a:path w="9837374" h="6745111">
                  <a:moveTo>
                    <a:pt x="0" y="0"/>
                  </a:moveTo>
                  <a:lnTo>
                    <a:pt x="9837374" y="0"/>
                  </a:lnTo>
                  <a:lnTo>
                    <a:pt x="9837374" y="6745111"/>
                  </a:lnTo>
                  <a:lnTo>
                    <a:pt x="0" y="6745111"/>
                  </a:lnTo>
                  <a:close/>
                </a:path>
              </a:pathLst>
            </a:custGeom>
            <a:solidFill>
              <a:srgbClr val="000000">
                <a:alpha val="0"/>
              </a:srgbClr>
            </a:solidFill>
          </p:spPr>
          <p:txBody>
            <a:bodyPr/>
            <a:lstStyle/>
            <a:p>
              <a:endParaRPr lang="en-PH"/>
            </a:p>
          </p:txBody>
        </p:sp>
        <p:sp>
          <p:nvSpPr>
            <p:cNvPr id="7" name="TextBox 7"/>
            <p:cNvSpPr txBox="1"/>
            <p:nvPr/>
          </p:nvSpPr>
          <p:spPr>
            <a:xfrm>
              <a:off x="0" y="57150"/>
              <a:ext cx="9837373" cy="6687961"/>
            </a:xfrm>
            <a:prstGeom prst="rect">
              <a:avLst/>
            </a:prstGeom>
          </p:spPr>
          <p:txBody>
            <a:bodyPr lIns="0" tIns="0" rIns="0" bIns="0" rtlCol="0" anchor="t"/>
            <a:lstStyle/>
            <a:p>
              <a:pPr marL="164728" lvl="1" algn="l">
                <a:lnSpc>
                  <a:spcPts val="2457"/>
                </a:lnSpc>
              </a:pPr>
              <a:r>
                <a:rPr lang="en-US" sz="2559" b="1" dirty="0">
                  <a:solidFill>
                    <a:srgbClr val="0D314C"/>
                  </a:solidFill>
                  <a:latin typeface="Albert Sans Bold"/>
                  <a:ea typeface="Albert Sans Bold"/>
                  <a:cs typeface="Albert Sans Bold"/>
                  <a:sym typeface="Albert Sans Bold"/>
                </a:rPr>
                <a:t>PREFERRED WORK ENVIRONMENT</a:t>
              </a:r>
            </a:p>
            <a:p>
              <a:pPr marL="329346" lvl="1" indent="-164673" algn="l">
                <a:lnSpc>
                  <a:spcPts val="2457"/>
                </a:lnSpc>
                <a:buFont typeface="Arial"/>
                <a:buChar char="•"/>
              </a:pPr>
              <a:endParaRPr lang="en-US" sz="2559" b="1" dirty="0">
                <a:solidFill>
                  <a:srgbClr val="0D314C"/>
                </a:solidFill>
                <a:latin typeface="Albert Sans Bold"/>
                <a:ea typeface="Albert Sans Bold"/>
                <a:cs typeface="Albert Sans Bold"/>
                <a:sym typeface="Albert Sans Bold"/>
              </a:endParaRPr>
            </a:p>
            <a:p>
              <a:pPr marL="247010" lvl="1" indent="-123505" algn="l">
                <a:lnSpc>
                  <a:spcPts val="1843"/>
                </a:lnSpc>
                <a:buFont typeface="Arial"/>
                <a:buChar char="•"/>
              </a:pPr>
              <a:r>
                <a:rPr lang="en-US" sz="1920" dirty="0">
                  <a:solidFill>
                    <a:srgbClr val="000000"/>
                  </a:solidFill>
                  <a:latin typeface="Albert Sans"/>
                  <a:ea typeface="Albert Sans"/>
                  <a:cs typeface="Albert Sans"/>
                  <a:sym typeface="Albert Sans"/>
                </a:rPr>
                <a:t>Flexible and adaptable</a:t>
              </a:r>
            </a:p>
            <a:p>
              <a:pPr marL="247091" lvl="1" indent="-123546" algn="l">
                <a:lnSpc>
                  <a:spcPts val="1843"/>
                </a:lnSpc>
                <a:buFont typeface="Arial"/>
                <a:buChar char="•"/>
              </a:pPr>
              <a:r>
                <a:rPr lang="en-US" sz="1920" dirty="0">
                  <a:solidFill>
                    <a:srgbClr val="000000"/>
                  </a:solidFill>
                  <a:latin typeface="Albert Sans"/>
                  <a:ea typeface="Albert Sans"/>
                  <a:cs typeface="Albert Sans"/>
                  <a:sym typeface="Albert Sans"/>
                </a:rPr>
                <a:t>Harmonious and participative atmosphere</a:t>
              </a:r>
            </a:p>
            <a:p>
              <a:pPr marL="247091" lvl="1" indent="-123546" algn="l">
                <a:lnSpc>
                  <a:spcPts val="1843"/>
                </a:lnSpc>
                <a:buFont typeface="Arial"/>
                <a:buChar char="•"/>
              </a:pPr>
              <a:r>
                <a:rPr lang="en-US" sz="1920" dirty="0">
                  <a:solidFill>
                    <a:srgbClr val="000000"/>
                  </a:solidFill>
                  <a:latin typeface="Albert Sans"/>
                  <a:ea typeface="Albert Sans"/>
                  <a:cs typeface="Albert Sans"/>
                  <a:sym typeface="Albert Sans"/>
                </a:rPr>
                <a:t>Action-oriented, productive people who focus on the situation </a:t>
              </a:r>
            </a:p>
            <a:p>
              <a:pPr marL="247091" lvl="1" indent="-123546" algn="l">
                <a:lnSpc>
                  <a:spcPts val="1843"/>
                </a:lnSpc>
              </a:pPr>
              <a:r>
                <a:rPr lang="en-US" sz="1920" dirty="0">
                  <a:solidFill>
                    <a:srgbClr val="000000"/>
                  </a:solidFill>
                  <a:latin typeface="Albert Sans"/>
                  <a:ea typeface="Albert Sans"/>
                  <a:cs typeface="Albert Sans"/>
                  <a:sym typeface="Albert Sans"/>
                </a:rPr>
                <a:t>at hand</a:t>
              </a:r>
            </a:p>
            <a:p>
              <a:pPr marL="247091" lvl="1" indent="-123546" algn="l">
                <a:lnSpc>
                  <a:spcPts val="1843"/>
                </a:lnSpc>
                <a:buFont typeface="Arial"/>
                <a:buChar char="•"/>
              </a:pPr>
              <a:r>
                <a:rPr lang="en-US" sz="1920" dirty="0">
                  <a:solidFill>
                    <a:srgbClr val="000000"/>
                  </a:solidFill>
                  <a:latin typeface="Albert Sans"/>
                  <a:ea typeface="Albert Sans"/>
                  <a:cs typeface="Albert Sans"/>
                  <a:sym typeface="Albert Sans"/>
                </a:rPr>
                <a:t>Hands-on experiences encouraged</a:t>
              </a:r>
            </a:p>
            <a:p>
              <a:pPr marL="247091" lvl="1" indent="-123546" algn="l">
                <a:lnSpc>
                  <a:spcPts val="1843"/>
                </a:lnSpc>
                <a:buFont typeface="Arial"/>
                <a:buChar char="•"/>
              </a:pPr>
              <a:r>
                <a:rPr lang="en-US" sz="1920" dirty="0">
                  <a:solidFill>
                    <a:srgbClr val="000000"/>
                  </a:solidFill>
                  <a:latin typeface="Albert Sans"/>
                  <a:ea typeface="Albert Sans"/>
                  <a:cs typeface="Albert Sans"/>
                  <a:sym typeface="Albert Sans"/>
                </a:rPr>
                <a:t>Adaptive structure that is responsive to the needs of the moment</a:t>
              </a:r>
            </a:p>
            <a:p>
              <a:pPr marL="247091" lvl="1" indent="-123546" algn="l">
                <a:lnSpc>
                  <a:spcPts val="1843"/>
                </a:lnSpc>
              </a:pPr>
              <a:endParaRPr lang="en-US" sz="1920" dirty="0">
                <a:solidFill>
                  <a:srgbClr val="000000"/>
                </a:solidFill>
                <a:latin typeface="Albert Sans"/>
                <a:ea typeface="Albert Sans"/>
                <a:cs typeface="Albert Sans"/>
                <a:sym typeface="Albert Sans"/>
              </a:endParaRPr>
            </a:p>
          </p:txBody>
        </p:sp>
      </p:grpSp>
      <p:grpSp>
        <p:nvGrpSpPr>
          <p:cNvPr id="8" name="Group 8"/>
          <p:cNvGrpSpPr/>
          <p:nvPr/>
        </p:nvGrpSpPr>
        <p:grpSpPr>
          <a:xfrm>
            <a:off x="821277" y="353044"/>
            <a:ext cx="7826587" cy="2214881"/>
            <a:chOff x="0" y="0"/>
            <a:chExt cx="10435449" cy="2953174"/>
          </a:xfrm>
        </p:grpSpPr>
        <p:sp>
          <p:nvSpPr>
            <p:cNvPr id="9" name="Freeform 9"/>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10" name="TextBox 10"/>
            <p:cNvSpPr txBox="1"/>
            <p:nvPr/>
          </p:nvSpPr>
          <p:spPr>
            <a:xfrm>
              <a:off x="0" y="-9525"/>
              <a:ext cx="10435449" cy="2962699"/>
            </a:xfrm>
            <a:prstGeom prst="rect">
              <a:avLst/>
            </a:prstGeom>
          </p:spPr>
          <p:txBody>
            <a:bodyPr lIns="0" tIns="0" rIns="0" bIns="0" rtlCol="0" anchor="t"/>
            <a:lstStyle/>
            <a:p>
              <a:pPr algn="ctr">
                <a:lnSpc>
                  <a:spcPts val="4400"/>
                </a:lnSpc>
              </a:pPr>
              <a:r>
                <a:rPr lang="en-US" sz="3650"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sym typeface="Albert Sans Bold"/>
                </a:rPr>
                <a:t>Bridge Builders</a:t>
              </a:r>
              <a:endParaRPr lang="en-US" dirty="0"/>
            </a:p>
            <a:p>
              <a:pPr algn="ctr">
                <a:lnSpc>
                  <a:spcPts val="4400"/>
                </a:lnSpc>
              </a:pPr>
              <a:endParaRPr lang="en-US" sz="2386" b="1">
                <a:solidFill>
                  <a:srgbClr val="0D314C"/>
                </a:solidFill>
                <a:latin typeface="Albert Sans Bold"/>
                <a:ea typeface="Albert Sans Bold"/>
                <a:cs typeface="Albert Sans Bold"/>
                <a:sym typeface="Albert Sans Bold"/>
              </a:endParaRPr>
            </a:p>
          </p:txBody>
        </p:sp>
      </p:grpSp>
      <p:sp>
        <p:nvSpPr>
          <p:cNvPr id="11" name="Freeform 11"/>
          <p:cNvSpPr/>
          <p:nvPr/>
        </p:nvSpPr>
        <p:spPr>
          <a:xfrm>
            <a:off x="7813048" y="3657600"/>
            <a:ext cx="1466419" cy="1802051"/>
          </a:xfrm>
          <a:custGeom>
            <a:avLst/>
            <a:gdLst/>
            <a:ahLst/>
            <a:cxnLst/>
            <a:rect l="l" t="t" r="r" b="b"/>
            <a:pathLst>
              <a:path w="1466419" h="1802051">
                <a:moveTo>
                  <a:pt x="0" y="0"/>
                </a:moveTo>
                <a:lnTo>
                  <a:pt x="1466419" y="0"/>
                </a:lnTo>
                <a:lnTo>
                  <a:pt x="1466419" y="1802051"/>
                </a:lnTo>
                <a:lnTo>
                  <a:pt x="0" y="1802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B80C6DCA-D873-A910-1585-CC1160DA5151}"/>
              </a:ext>
            </a:extLst>
          </p:cNvPr>
          <p:cNvSpPr txBox="1"/>
          <p:nvPr/>
        </p:nvSpPr>
        <p:spPr>
          <a:xfrm>
            <a:off x="474133" y="4747276"/>
            <a:ext cx="8173731" cy="2121030"/>
          </a:xfrm>
          <a:prstGeom prst="rect">
            <a:avLst/>
          </a:prstGeom>
          <a:noFill/>
        </p:spPr>
        <p:txBody>
          <a:bodyPr wrap="square">
            <a:spAutoFit/>
          </a:bodyPr>
          <a:lstStyle/>
          <a:p>
            <a:pPr marL="164728" lvl="1" algn="just">
              <a:lnSpc>
                <a:spcPts val="2457"/>
              </a:lnSpc>
            </a:pPr>
            <a:r>
              <a:rPr lang="en-US" sz="2400" b="1" dirty="0">
                <a:solidFill>
                  <a:srgbClr val="0D314C"/>
                </a:solidFill>
                <a:latin typeface="Albert Sans Bold"/>
                <a:ea typeface="Albert Sans Bold"/>
                <a:cs typeface="Albert Sans Bold"/>
                <a:sym typeface="Albert Sans Bold"/>
              </a:rPr>
              <a:t>POTENTIAL PITFALLS</a:t>
            </a:r>
          </a:p>
          <a:p>
            <a:pPr marL="329346" lvl="1" indent="-164673" algn="just">
              <a:lnSpc>
                <a:spcPts val="2457"/>
              </a:lnSpc>
              <a:buFont typeface="Arial"/>
              <a:buChar char="•"/>
            </a:pPr>
            <a:endParaRPr lang="en-US" sz="2400" b="1" dirty="0">
              <a:solidFill>
                <a:srgbClr val="0D314C"/>
              </a:solidFill>
              <a:latin typeface="Albert Sans Bold"/>
              <a:ea typeface="Albert Sans Bold"/>
              <a:cs typeface="Albert Sans Bold"/>
              <a:sym typeface="Albert Sans Bold"/>
            </a:endParaRP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appear indecisive and undirected</a:t>
            </a: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not promote ideas and priorities enough</a:t>
            </a: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try to please too many people at the same time</a:t>
            </a: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appear noncommittal</a:t>
            </a: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be easily influenced</a:t>
            </a:r>
          </a:p>
          <a:p>
            <a:pPr marL="247091" lvl="1" indent="-123546" algn="l">
              <a:lnSpc>
                <a:spcPts val="1843"/>
              </a:lnSpc>
              <a:buFont typeface="Arial"/>
              <a:buChar char="•"/>
            </a:pPr>
            <a:r>
              <a:rPr lang="en-US" sz="1800" dirty="0">
                <a:solidFill>
                  <a:srgbClr val="000000"/>
                </a:solidFill>
                <a:latin typeface="Albert Sans"/>
                <a:ea typeface="Albert Sans"/>
                <a:cs typeface="Albert Sans"/>
                <a:sym typeface="Albert Sans"/>
              </a:rPr>
              <a:t>May negotiate compromise that is too “middle of the road”</a:t>
            </a:r>
            <a:endParaRPr lang="en-PH"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1954197"/>
            <a:ext cx="6929743" cy="5015103"/>
            <a:chOff x="0" y="0"/>
            <a:chExt cx="9239658" cy="6686804"/>
          </a:xfrm>
        </p:grpSpPr>
        <p:sp>
          <p:nvSpPr>
            <p:cNvPr id="6" name="Freeform 6"/>
            <p:cNvSpPr/>
            <p:nvPr/>
          </p:nvSpPr>
          <p:spPr>
            <a:xfrm>
              <a:off x="0" y="0"/>
              <a:ext cx="9239658" cy="6686804"/>
            </a:xfrm>
            <a:custGeom>
              <a:avLst/>
              <a:gdLst/>
              <a:ahLst/>
              <a:cxnLst/>
              <a:rect l="l" t="t" r="r" b="b"/>
              <a:pathLst>
                <a:path w="9239658" h="6686804">
                  <a:moveTo>
                    <a:pt x="0" y="0"/>
                  </a:moveTo>
                  <a:lnTo>
                    <a:pt x="9239658" y="0"/>
                  </a:lnTo>
                  <a:lnTo>
                    <a:pt x="9239658" y="6686804"/>
                  </a:lnTo>
                  <a:lnTo>
                    <a:pt x="0" y="6686804"/>
                  </a:lnTo>
                  <a:close/>
                </a:path>
              </a:pathLst>
            </a:custGeom>
            <a:solidFill>
              <a:srgbClr val="000000">
                <a:alpha val="0"/>
              </a:srgbClr>
            </a:solidFill>
          </p:spPr>
          <p:txBody>
            <a:bodyPr/>
            <a:lstStyle/>
            <a:p>
              <a:endParaRPr lang="en-PH"/>
            </a:p>
          </p:txBody>
        </p:sp>
        <p:sp>
          <p:nvSpPr>
            <p:cNvPr id="7" name="TextBox 7"/>
            <p:cNvSpPr txBox="1"/>
            <p:nvPr/>
          </p:nvSpPr>
          <p:spPr>
            <a:xfrm>
              <a:off x="0" y="19050"/>
              <a:ext cx="9239658" cy="6667754"/>
            </a:xfrm>
            <a:prstGeom prst="rect">
              <a:avLst/>
            </a:prstGeom>
          </p:spPr>
          <p:txBody>
            <a:bodyPr lIns="0" tIns="0" rIns="0" bIns="0" rtlCol="0" anchor="t"/>
            <a:lstStyle/>
            <a:p>
              <a:pPr algn="l">
                <a:lnSpc>
                  <a:spcPts val="2403"/>
                </a:lnSpc>
              </a:pPr>
              <a:r>
                <a:rPr lang="en-US" sz="2246" b="1" dirty="0">
                  <a:solidFill>
                    <a:srgbClr val="0D314C"/>
                  </a:solidFill>
                  <a:latin typeface="Albert Sans Bold"/>
                  <a:ea typeface="Albert Sans Bold"/>
                  <a:cs typeface="Albert Sans Bold"/>
                  <a:sym typeface="Albert Sans Bold"/>
                </a:rPr>
                <a:t>   CONTRIBUTIONS TO THE ORGANIZATION</a:t>
              </a:r>
            </a:p>
            <a:p>
              <a:pPr algn="l">
                <a:lnSpc>
                  <a:spcPts val="2403"/>
                </a:lnSpc>
              </a:pPr>
              <a:endParaRPr lang="en-US" sz="2246" b="1" dirty="0">
                <a:solidFill>
                  <a:srgbClr val="0D314C"/>
                </a:solidFill>
                <a:latin typeface="Albert Sans Bold"/>
                <a:ea typeface="Albert Sans Bold"/>
                <a:cs typeface="Albert Sans Bold"/>
                <a:sym typeface="Albert Sans Bold"/>
              </a:endParaRP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Understand complex problems</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Bring strong conceptual and design skills </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Push the organization to understand the system as a whole</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Support and encourage risk-taking behavior</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Provide future-oriented insights and vision for the organization</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Serve as catalysts for change</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Initiate new ideas, projects, and activities</a:t>
              </a:r>
            </a:p>
            <a:p>
              <a:pPr algn="l">
                <a:lnSpc>
                  <a:spcPts val="1833"/>
                </a:lnSpc>
              </a:pPr>
              <a:endParaRPr lang="en-US" sz="1713" dirty="0">
                <a:solidFill>
                  <a:srgbClr val="000000"/>
                </a:solidFill>
                <a:latin typeface="Albert Sans"/>
                <a:ea typeface="Albert Sans"/>
                <a:cs typeface="Albert Sans"/>
                <a:sym typeface="Albert Sans"/>
              </a:endParaRPr>
            </a:p>
            <a:p>
              <a:pPr algn="l">
                <a:lnSpc>
                  <a:spcPts val="2403"/>
                </a:lnSpc>
              </a:pPr>
              <a:endParaRPr lang="en-US" sz="1713" dirty="0">
                <a:solidFill>
                  <a:srgbClr val="000000"/>
                </a:solidFill>
                <a:latin typeface="Albert Sans"/>
                <a:ea typeface="Albert Sans"/>
                <a:cs typeface="Albert Sans"/>
                <a:sym typeface="Albert Sans"/>
              </a:endParaRPr>
            </a:p>
          </p:txBody>
        </p:sp>
      </p:grpSp>
      <p:grpSp>
        <p:nvGrpSpPr>
          <p:cNvPr id="9" name="Group 9"/>
          <p:cNvGrpSpPr/>
          <p:nvPr/>
        </p:nvGrpSpPr>
        <p:grpSpPr>
          <a:xfrm>
            <a:off x="821277" y="353044"/>
            <a:ext cx="7826587" cy="2214881"/>
            <a:chOff x="0" y="0"/>
            <a:chExt cx="10435449" cy="2953174"/>
          </a:xfrm>
        </p:grpSpPr>
        <p:sp>
          <p:nvSpPr>
            <p:cNvPr id="10" name="Freeform 10"/>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11" name="TextBox 11"/>
            <p:cNvSpPr txBox="1"/>
            <p:nvPr/>
          </p:nvSpPr>
          <p:spPr>
            <a:xfrm>
              <a:off x="0" y="-9525"/>
              <a:ext cx="10435449" cy="2962699"/>
            </a:xfrm>
            <a:prstGeom prst="rect">
              <a:avLst/>
            </a:prstGeom>
          </p:spPr>
          <p:txBody>
            <a:bodyPr lIns="0" tIns="0" rIns="0" bIns="0" rtlCol="0" anchor="t"/>
            <a:lstStyle/>
            <a:p>
              <a:pPr algn="ctr">
                <a:lnSpc>
                  <a:spcPts val="4400"/>
                </a:lnSpc>
              </a:pPr>
              <a:r>
                <a:rPr lang="en-US" sz="3666"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ea typeface="Albert Sans Bold"/>
                  <a:cs typeface="Albert Sans Bold"/>
                  <a:sym typeface="Albert Sans Bold"/>
                </a:rPr>
                <a:t>Trailblazers</a:t>
              </a:r>
              <a:endParaRPr lang="en-US" sz="2350" b="1" dirty="0">
                <a:solidFill>
                  <a:srgbClr val="0D314C"/>
                </a:solidFill>
                <a:latin typeface="Albert Sans Bold"/>
                <a:ea typeface="Albert Sans Bold"/>
                <a:cs typeface="Albert Sans Bold"/>
              </a:endParaRPr>
            </a:p>
            <a:p>
              <a:pPr algn="ctr">
                <a:lnSpc>
                  <a:spcPts val="4400"/>
                </a:lnSpc>
              </a:pPr>
              <a:endParaRPr lang="en-US" sz="2386" b="1">
                <a:solidFill>
                  <a:srgbClr val="0D314C"/>
                </a:solidFill>
                <a:latin typeface="Albert Sans Bold"/>
                <a:ea typeface="Albert Sans Bold"/>
                <a:cs typeface="Albert Sans Bold"/>
                <a:sym typeface="Albert Sans Bold"/>
              </a:endParaRPr>
            </a:p>
          </p:txBody>
        </p:sp>
      </p:grpSp>
      <p:sp>
        <p:nvSpPr>
          <p:cNvPr id="12" name="Freeform 12"/>
          <p:cNvSpPr/>
          <p:nvPr/>
        </p:nvSpPr>
        <p:spPr>
          <a:xfrm>
            <a:off x="7336238" y="2567925"/>
            <a:ext cx="1571824" cy="1931582"/>
          </a:xfrm>
          <a:custGeom>
            <a:avLst/>
            <a:gdLst/>
            <a:ahLst/>
            <a:cxnLst/>
            <a:rect l="l" t="t" r="r" b="b"/>
            <a:pathLst>
              <a:path w="1571824" h="1931582">
                <a:moveTo>
                  <a:pt x="0" y="0"/>
                </a:moveTo>
                <a:lnTo>
                  <a:pt x="1571825" y="0"/>
                </a:lnTo>
                <a:lnTo>
                  <a:pt x="1571825" y="1931582"/>
                </a:lnTo>
                <a:lnTo>
                  <a:pt x="0" y="1931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AFD67CC4-A18B-EE43-8680-18094A681C34}"/>
              </a:ext>
            </a:extLst>
          </p:cNvPr>
          <p:cNvSpPr txBox="1"/>
          <p:nvPr/>
        </p:nvSpPr>
        <p:spPr>
          <a:xfrm>
            <a:off x="513599" y="4499507"/>
            <a:ext cx="7755467" cy="2554545"/>
          </a:xfrm>
          <a:prstGeom prst="rect">
            <a:avLst/>
          </a:prstGeom>
          <a:noFill/>
        </p:spPr>
        <p:txBody>
          <a:bodyPr wrap="square">
            <a:spAutoFit/>
          </a:bodyPr>
          <a:lstStyle/>
          <a:p>
            <a:pPr algn="l">
              <a:lnSpc>
                <a:spcPts val="2403"/>
              </a:lnSpc>
            </a:pPr>
            <a:r>
              <a:rPr lang="en-US" sz="2246" b="1" dirty="0">
                <a:solidFill>
                  <a:srgbClr val="0D314C"/>
                </a:solidFill>
                <a:latin typeface="Albert Sans Bold"/>
                <a:ea typeface="Albert Sans Bold"/>
                <a:cs typeface="Albert Sans Bold"/>
                <a:sym typeface="Albert Sans Bold"/>
              </a:rPr>
              <a:t>LEADERSHIP STYLE</a:t>
            </a:r>
          </a:p>
          <a:p>
            <a:pPr algn="l">
              <a:lnSpc>
                <a:spcPts val="2403"/>
              </a:lnSpc>
            </a:pPr>
            <a:endParaRPr lang="en-US" sz="2246" b="1" dirty="0">
              <a:solidFill>
                <a:srgbClr val="0D314C"/>
              </a:solidFill>
              <a:latin typeface="Albert Sans Bold"/>
              <a:ea typeface="Albert Sans Bold"/>
              <a:cs typeface="Albert Sans Bold"/>
              <a:sym typeface="Albert Sans Bold"/>
            </a:endParaRP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Catalysts for systemic change</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Energetic and enthusiastic</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Provide long-range vision to the organization</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Conceptualize and build new models</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Constantly reorganize the whole system</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Like to be in charge of the start-up phase</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Prefer unique leadership roles to conventional roles</a:t>
            </a:r>
          </a:p>
          <a:p>
            <a:pPr marL="220494" lvl="1" indent="-110247" algn="l">
              <a:lnSpc>
                <a:spcPts val="1833"/>
              </a:lnSpc>
              <a:buFont typeface="Arial"/>
              <a:buChar char="•"/>
            </a:pPr>
            <a:r>
              <a:rPr lang="en-US" sz="1713" dirty="0">
                <a:solidFill>
                  <a:srgbClr val="000000"/>
                </a:solidFill>
                <a:latin typeface="Albert Sans"/>
                <a:ea typeface="Albert Sans"/>
                <a:cs typeface="Albert Sans"/>
                <a:sym typeface="Albert Sans"/>
              </a:rPr>
              <a:t>Manage more than one task at the same time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d4W6VA0uLc">
            <a:extLst>
              <a:ext uri="{FF2B5EF4-FFF2-40B4-BE49-F238E27FC236}">
                <a16:creationId xmlns:a16="http://schemas.microsoft.com/office/drawing/2014/main" id="{F9D11491-F14E-B31F-D9C4-8D076B45F88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43743" y="381000"/>
            <a:ext cx="8266113" cy="6199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2023523"/>
            <a:ext cx="8269617" cy="4991430"/>
            <a:chOff x="0" y="0"/>
            <a:chExt cx="11026156" cy="6655240"/>
          </a:xfrm>
        </p:grpSpPr>
        <p:sp>
          <p:nvSpPr>
            <p:cNvPr id="6" name="Freeform 6"/>
            <p:cNvSpPr/>
            <p:nvPr/>
          </p:nvSpPr>
          <p:spPr>
            <a:xfrm>
              <a:off x="0" y="0"/>
              <a:ext cx="11026156" cy="6655240"/>
            </a:xfrm>
            <a:custGeom>
              <a:avLst/>
              <a:gdLst/>
              <a:ahLst/>
              <a:cxnLst/>
              <a:rect l="l" t="t" r="r" b="b"/>
              <a:pathLst>
                <a:path w="11026156" h="6655240">
                  <a:moveTo>
                    <a:pt x="0" y="0"/>
                  </a:moveTo>
                  <a:lnTo>
                    <a:pt x="11026156" y="0"/>
                  </a:lnTo>
                  <a:lnTo>
                    <a:pt x="11026156" y="6655240"/>
                  </a:lnTo>
                  <a:lnTo>
                    <a:pt x="0" y="6655240"/>
                  </a:lnTo>
                  <a:close/>
                </a:path>
              </a:pathLst>
            </a:custGeom>
            <a:solidFill>
              <a:srgbClr val="000000">
                <a:alpha val="0"/>
              </a:srgbClr>
            </a:solidFill>
          </p:spPr>
          <p:txBody>
            <a:bodyPr/>
            <a:lstStyle/>
            <a:p>
              <a:endParaRPr lang="en-PH"/>
            </a:p>
          </p:txBody>
        </p:sp>
        <p:sp>
          <p:nvSpPr>
            <p:cNvPr id="7" name="TextBox 7"/>
            <p:cNvSpPr txBox="1"/>
            <p:nvPr/>
          </p:nvSpPr>
          <p:spPr>
            <a:xfrm>
              <a:off x="0" y="0"/>
              <a:ext cx="11026156" cy="6655240"/>
            </a:xfrm>
            <a:prstGeom prst="rect">
              <a:avLst/>
            </a:prstGeom>
          </p:spPr>
          <p:txBody>
            <a:bodyPr lIns="0" tIns="0" rIns="0" bIns="0" rtlCol="0" anchor="t"/>
            <a:lstStyle/>
            <a:p>
              <a:pPr marL="151000" lvl="1" algn="l">
                <a:lnSpc>
                  <a:spcPts val="2323"/>
                </a:lnSpc>
              </a:pPr>
              <a:r>
                <a:rPr lang="en-US" sz="2346" b="1" dirty="0">
                  <a:solidFill>
                    <a:srgbClr val="0D314C"/>
                  </a:solidFill>
                  <a:latin typeface="Arial Bold"/>
                  <a:ea typeface="Arial Bold"/>
                  <a:cs typeface="Arial Bold"/>
                  <a:sym typeface="Arial Bold"/>
                </a:rPr>
                <a:t>PREFERRED WORK ENVIRONMENT</a:t>
              </a:r>
            </a:p>
            <a:p>
              <a:pPr marL="301901" lvl="1" indent="-150951" algn="l">
                <a:lnSpc>
                  <a:spcPts val="2323"/>
                </a:lnSpc>
                <a:buFont typeface="Arial"/>
                <a:buChar char="•"/>
              </a:pPr>
              <a:endParaRPr lang="en-US" sz="2346" b="1" dirty="0">
                <a:solidFill>
                  <a:srgbClr val="0D314C"/>
                </a:solidFill>
                <a:latin typeface="Arial Bold"/>
                <a:ea typeface="Arial Bold"/>
                <a:cs typeface="Arial Bold"/>
                <a:sym typeface="Arial Bold"/>
              </a:endParaRPr>
            </a:p>
            <a:p>
              <a:pPr marL="233364" lvl="1" indent="-116682" algn="l">
                <a:lnSpc>
                  <a:spcPts val="1795"/>
                </a:lnSpc>
                <a:buFont typeface="Arial"/>
                <a:buChar char="•"/>
              </a:pPr>
              <a:r>
                <a:rPr lang="en-US" sz="1813" dirty="0">
                  <a:solidFill>
                    <a:srgbClr val="000000"/>
                  </a:solidFill>
                  <a:latin typeface="Arial"/>
                  <a:ea typeface="Arial"/>
                  <a:cs typeface="Arial"/>
                  <a:sym typeface="Arial"/>
                </a:rPr>
                <a:t>Working independently on models to solve complex problems</a:t>
              </a:r>
            </a:p>
            <a:p>
              <a:pPr marL="233364" lvl="1" indent="-116682" algn="l">
                <a:lnSpc>
                  <a:spcPts val="1795"/>
                </a:lnSpc>
                <a:buFont typeface="Arial"/>
                <a:buChar char="•"/>
              </a:pPr>
              <a:r>
                <a:rPr lang="en-US" sz="1813" dirty="0">
                  <a:solidFill>
                    <a:srgbClr val="000000"/>
                  </a:solidFill>
                  <a:latin typeface="Arial"/>
                  <a:ea typeface="Arial"/>
                  <a:cs typeface="Arial"/>
                  <a:sym typeface="Arial"/>
                </a:rPr>
                <a:t>Change and risk oriented</a:t>
              </a:r>
            </a:p>
            <a:p>
              <a:pPr marL="233364" lvl="1" indent="-116682" algn="l">
                <a:lnSpc>
                  <a:spcPts val="1795"/>
                </a:lnSpc>
                <a:buFont typeface="Arial"/>
                <a:buChar char="•"/>
              </a:pPr>
              <a:r>
                <a:rPr lang="en-US" sz="1813" dirty="0">
                  <a:solidFill>
                    <a:srgbClr val="000000"/>
                  </a:solidFill>
                  <a:latin typeface="Arial"/>
                  <a:ea typeface="Arial"/>
                  <a:cs typeface="Arial"/>
                  <a:sym typeface="Arial"/>
                </a:rPr>
                <a:t>Non-bureaucratic, unconstrained by rules and policy</a:t>
              </a:r>
            </a:p>
            <a:p>
              <a:pPr marL="233364" lvl="1" indent="-116682" algn="l">
                <a:lnSpc>
                  <a:spcPts val="1795"/>
                </a:lnSpc>
                <a:buFont typeface="Arial"/>
                <a:buChar char="•"/>
              </a:pPr>
              <a:r>
                <a:rPr lang="en-US" sz="1813" dirty="0">
                  <a:solidFill>
                    <a:srgbClr val="000000"/>
                  </a:solidFill>
                  <a:latin typeface="Arial"/>
                  <a:ea typeface="Arial"/>
                  <a:cs typeface="Arial"/>
                  <a:sym typeface="Arial"/>
                </a:rPr>
                <a:t>Idea oriented and intellectually challenging</a:t>
              </a:r>
            </a:p>
            <a:p>
              <a:pPr marL="233364" lvl="1" indent="-116682" algn="l">
                <a:lnSpc>
                  <a:spcPts val="1795"/>
                </a:lnSpc>
                <a:buFont typeface="Arial"/>
                <a:buChar char="•"/>
              </a:pPr>
              <a:r>
                <a:rPr lang="en-US" sz="1813" dirty="0">
                  <a:solidFill>
                    <a:srgbClr val="000000"/>
                  </a:solidFill>
                  <a:latin typeface="Arial"/>
                  <a:ea typeface="Arial"/>
                  <a:cs typeface="Arial"/>
                  <a:sym typeface="Arial"/>
                </a:rPr>
                <a:t>Focus on long-range, strategic planning</a:t>
              </a:r>
            </a:p>
            <a:p>
              <a:pPr marL="233364" lvl="1" indent="-116682" algn="l">
                <a:lnSpc>
                  <a:spcPts val="1795"/>
                </a:lnSpc>
                <a:buFont typeface="Arial"/>
                <a:buChar char="•"/>
              </a:pPr>
              <a:r>
                <a:rPr lang="en-US" sz="1813" dirty="0">
                  <a:solidFill>
                    <a:srgbClr val="000000"/>
                  </a:solidFill>
                  <a:latin typeface="Arial"/>
                  <a:ea typeface="Arial"/>
                  <a:cs typeface="Arial"/>
                  <a:sym typeface="Arial"/>
                </a:rPr>
                <a:t>Multiple tasks to work on simultaneously</a:t>
              </a:r>
            </a:p>
          </p:txBody>
        </p:sp>
      </p:grpSp>
      <p:grpSp>
        <p:nvGrpSpPr>
          <p:cNvPr id="8" name="Group 8"/>
          <p:cNvGrpSpPr/>
          <p:nvPr/>
        </p:nvGrpSpPr>
        <p:grpSpPr>
          <a:xfrm>
            <a:off x="821277" y="353044"/>
            <a:ext cx="7826587" cy="2214881"/>
            <a:chOff x="0" y="0"/>
            <a:chExt cx="10435449" cy="2953174"/>
          </a:xfrm>
        </p:grpSpPr>
        <p:sp>
          <p:nvSpPr>
            <p:cNvPr id="9" name="Freeform 9"/>
            <p:cNvSpPr/>
            <p:nvPr/>
          </p:nvSpPr>
          <p:spPr>
            <a:xfrm>
              <a:off x="0" y="0"/>
              <a:ext cx="10435449" cy="2953174"/>
            </a:xfrm>
            <a:custGeom>
              <a:avLst/>
              <a:gdLst/>
              <a:ahLst/>
              <a:cxnLst/>
              <a:rect l="l" t="t" r="r" b="b"/>
              <a:pathLst>
                <a:path w="10435449" h="2953174">
                  <a:moveTo>
                    <a:pt x="0" y="0"/>
                  </a:moveTo>
                  <a:lnTo>
                    <a:pt x="10435449" y="0"/>
                  </a:lnTo>
                  <a:lnTo>
                    <a:pt x="10435449" y="2953174"/>
                  </a:lnTo>
                  <a:lnTo>
                    <a:pt x="0" y="2953174"/>
                  </a:lnTo>
                  <a:close/>
                </a:path>
              </a:pathLst>
            </a:custGeom>
            <a:solidFill>
              <a:srgbClr val="000000">
                <a:alpha val="0"/>
              </a:srgbClr>
            </a:solidFill>
          </p:spPr>
          <p:txBody>
            <a:bodyPr/>
            <a:lstStyle/>
            <a:p>
              <a:endParaRPr lang="en-PH"/>
            </a:p>
          </p:txBody>
        </p:sp>
        <p:sp>
          <p:nvSpPr>
            <p:cNvPr id="10" name="TextBox 10"/>
            <p:cNvSpPr txBox="1"/>
            <p:nvPr/>
          </p:nvSpPr>
          <p:spPr>
            <a:xfrm>
              <a:off x="0" y="-9525"/>
              <a:ext cx="10435449" cy="2962699"/>
            </a:xfrm>
            <a:prstGeom prst="rect">
              <a:avLst/>
            </a:prstGeom>
          </p:spPr>
          <p:txBody>
            <a:bodyPr lIns="0" tIns="0" rIns="0" bIns="0" rtlCol="0" anchor="t"/>
            <a:lstStyle/>
            <a:p>
              <a:pPr algn="ctr">
                <a:lnSpc>
                  <a:spcPts val="4400"/>
                </a:lnSpc>
              </a:pPr>
              <a:r>
                <a:rPr lang="en-US" sz="3666" b="1" dirty="0">
                  <a:solidFill>
                    <a:srgbClr val="0D314C"/>
                  </a:solidFill>
                  <a:latin typeface="Albert Sans Bold"/>
                  <a:ea typeface="Albert Sans Bold"/>
                  <a:cs typeface="Albert Sans Bold"/>
                  <a:sym typeface="Albert Sans Bold"/>
                </a:rPr>
                <a:t>Style Summary</a:t>
              </a:r>
            </a:p>
            <a:p>
              <a:pPr algn="ctr">
                <a:lnSpc>
                  <a:spcPts val="4400"/>
                </a:lnSpc>
              </a:pPr>
              <a:endParaRPr lang="en-US" sz="3666" b="1">
                <a:solidFill>
                  <a:srgbClr val="0D314C"/>
                </a:solidFill>
                <a:latin typeface="Albert Sans Bold"/>
                <a:ea typeface="Albert Sans Bold"/>
                <a:cs typeface="Albert Sans Bold"/>
                <a:sym typeface="Albert Sans Bold"/>
              </a:endParaRPr>
            </a:p>
            <a:p>
              <a:pPr algn="ctr">
                <a:lnSpc>
                  <a:spcPts val="2864"/>
                </a:lnSpc>
              </a:pPr>
              <a:r>
                <a:rPr lang="en-US" sz="2350" b="1" dirty="0">
                  <a:solidFill>
                    <a:srgbClr val="0D314C"/>
                  </a:solidFill>
                  <a:latin typeface="Albert Sans Bold"/>
                  <a:sym typeface="Albert Sans Bold"/>
                </a:rPr>
                <a:t>Trailblazers</a:t>
              </a:r>
              <a:endParaRPr lang="en-US" dirty="0"/>
            </a:p>
            <a:p>
              <a:pPr algn="ctr">
                <a:lnSpc>
                  <a:spcPts val="4400"/>
                </a:lnSpc>
              </a:pPr>
              <a:endParaRPr lang="en-US" sz="2386" b="1">
                <a:solidFill>
                  <a:srgbClr val="0D314C"/>
                </a:solidFill>
                <a:latin typeface="Albert Sans Bold"/>
                <a:ea typeface="Albert Sans Bold"/>
                <a:cs typeface="Albert Sans Bold"/>
                <a:sym typeface="Albert Sans Bold"/>
              </a:endParaRPr>
            </a:p>
          </p:txBody>
        </p:sp>
      </p:grpSp>
      <p:sp>
        <p:nvSpPr>
          <p:cNvPr id="11" name="Freeform 11"/>
          <p:cNvSpPr/>
          <p:nvPr/>
        </p:nvSpPr>
        <p:spPr>
          <a:xfrm>
            <a:off x="7336238" y="2567925"/>
            <a:ext cx="1571824" cy="1931582"/>
          </a:xfrm>
          <a:custGeom>
            <a:avLst/>
            <a:gdLst/>
            <a:ahLst/>
            <a:cxnLst/>
            <a:rect l="l" t="t" r="r" b="b"/>
            <a:pathLst>
              <a:path w="1571824" h="1931582">
                <a:moveTo>
                  <a:pt x="0" y="0"/>
                </a:moveTo>
                <a:lnTo>
                  <a:pt x="1571825" y="0"/>
                </a:lnTo>
                <a:lnTo>
                  <a:pt x="1571825" y="1931582"/>
                </a:lnTo>
                <a:lnTo>
                  <a:pt x="0" y="1931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3" name="TextBox 12">
            <a:extLst>
              <a:ext uri="{FF2B5EF4-FFF2-40B4-BE49-F238E27FC236}">
                <a16:creationId xmlns:a16="http://schemas.microsoft.com/office/drawing/2014/main" id="{4C031D9E-4BAF-2E10-AD7B-29D33C011194}"/>
              </a:ext>
            </a:extLst>
          </p:cNvPr>
          <p:cNvSpPr txBox="1"/>
          <p:nvPr/>
        </p:nvSpPr>
        <p:spPr>
          <a:xfrm>
            <a:off x="322790" y="4191000"/>
            <a:ext cx="9202209" cy="2759730"/>
          </a:xfrm>
          <a:prstGeom prst="rect">
            <a:avLst/>
          </a:prstGeom>
          <a:noFill/>
        </p:spPr>
        <p:txBody>
          <a:bodyPr wrap="square">
            <a:spAutoFit/>
          </a:bodyPr>
          <a:lstStyle/>
          <a:p>
            <a:pPr marL="151000" lvl="1" algn="just">
              <a:lnSpc>
                <a:spcPts val="2323"/>
              </a:lnSpc>
            </a:pPr>
            <a:r>
              <a:rPr lang="en-US" sz="2300" b="1" dirty="0">
                <a:solidFill>
                  <a:srgbClr val="0D314C"/>
                </a:solidFill>
                <a:latin typeface="Arial Bold"/>
                <a:ea typeface="Arial Bold"/>
                <a:cs typeface="Arial Bold"/>
                <a:sym typeface="Arial Bold"/>
              </a:rPr>
              <a:t>POTENTIAL PITFALLS</a:t>
            </a:r>
          </a:p>
          <a:p>
            <a:pPr marL="301901" lvl="1" indent="-150951" algn="just">
              <a:lnSpc>
                <a:spcPts val="2323"/>
              </a:lnSpc>
              <a:buFont typeface="Arial"/>
              <a:buChar char="•"/>
            </a:pPr>
            <a:endParaRPr lang="en-US" sz="2000" b="1" dirty="0">
              <a:solidFill>
                <a:srgbClr val="0D314C"/>
              </a:solidFill>
              <a:latin typeface="Arial Bold"/>
              <a:ea typeface="Arial Bold"/>
              <a:cs typeface="Arial Bold"/>
              <a:sym typeface="Arial Bold"/>
            </a:endParaRPr>
          </a:p>
          <a:p>
            <a:pPr marL="233364" lvl="1" indent="-116682" algn="l">
              <a:lnSpc>
                <a:spcPts val="1795"/>
              </a:lnSpc>
              <a:buFont typeface="Arial"/>
              <a:buChar char="•"/>
            </a:pPr>
            <a:r>
              <a:rPr lang="en-US" sz="1800" dirty="0">
                <a:solidFill>
                  <a:srgbClr val="000000"/>
                </a:solidFill>
                <a:latin typeface="Arial"/>
                <a:ea typeface="Arial"/>
                <a:cs typeface="Arial"/>
                <a:sym typeface="Arial"/>
              </a:rPr>
              <a:t>May not adjust their vision to the facts, logic, and practical constraints of the situation</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become lost in theory, ignoring or forgetting current realities</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over extend themselves</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not adapt well to policies and procedures</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appear unyielding and discourage others from challenging them</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ignore the impact of their ideas on the system and other people</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move on to new ideas or projects without completing those </a:t>
            </a:r>
          </a:p>
          <a:p>
            <a:pPr marL="233364" lvl="1" indent="-116682" algn="l">
              <a:lnSpc>
                <a:spcPts val="1795"/>
              </a:lnSpc>
            </a:pPr>
            <a:r>
              <a:rPr lang="en-US" sz="1800" dirty="0">
                <a:solidFill>
                  <a:srgbClr val="000000"/>
                </a:solidFill>
                <a:latin typeface="Arial"/>
                <a:ea typeface="Arial"/>
                <a:cs typeface="Arial"/>
                <a:sym typeface="Arial"/>
              </a:rPr>
              <a:t>already started </a:t>
            </a:r>
          </a:p>
          <a:p>
            <a:pPr marL="233364" lvl="1" indent="-116682" algn="l">
              <a:lnSpc>
                <a:spcPts val="1795"/>
              </a:lnSpc>
              <a:buFont typeface="Arial"/>
              <a:buChar char="•"/>
            </a:pPr>
            <a:r>
              <a:rPr lang="en-US" sz="1800" dirty="0">
                <a:solidFill>
                  <a:srgbClr val="000000"/>
                </a:solidFill>
                <a:latin typeface="Arial"/>
                <a:ea typeface="Arial"/>
                <a:cs typeface="Arial"/>
                <a:sym typeface="Arial"/>
              </a:rPr>
              <a:t>May overlook relevant details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315840"/>
            <a:ext cx="8805333" cy="50558"/>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504827" y="-140072"/>
            <a:ext cx="8778240" cy="1219200"/>
            <a:chOff x="0" y="0"/>
            <a:chExt cx="11704320" cy="1625600"/>
          </a:xfrm>
        </p:grpSpPr>
        <p:sp>
          <p:nvSpPr>
            <p:cNvPr id="6" name="Freeform 6"/>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0" y="0"/>
              <a:ext cx="11704320" cy="1625600"/>
            </a:xfrm>
            <a:prstGeom prst="rect">
              <a:avLst/>
            </a:prstGeom>
          </p:spPr>
          <p:txBody>
            <a:bodyPr lIns="0" tIns="0" rIns="0" bIns="0" rtlCol="0" anchor="b"/>
            <a:lstStyle/>
            <a:p>
              <a:pPr algn="ctr">
                <a:lnSpc>
                  <a:spcPts val="3583"/>
                </a:lnSpc>
              </a:pPr>
              <a:r>
                <a:rPr lang="en-US" sz="2986" b="1">
                  <a:solidFill>
                    <a:srgbClr val="0D314C"/>
                  </a:solidFill>
                  <a:latin typeface="Albert Sans Bold"/>
                  <a:ea typeface="Albert Sans Bold"/>
                  <a:cs typeface="Albert Sans Bold"/>
                  <a:sym typeface="Albert Sans Bold"/>
                </a:rPr>
                <a:t>Questions for Assessing Situational Appropriateness of Change Style</a:t>
              </a:r>
            </a:p>
          </p:txBody>
        </p:sp>
      </p:grpSp>
      <p:grpSp>
        <p:nvGrpSpPr>
          <p:cNvPr id="8" name="Group 8"/>
          <p:cNvGrpSpPr/>
          <p:nvPr/>
        </p:nvGrpSpPr>
        <p:grpSpPr>
          <a:xfrm>
            <a:off x="474133" y="1593460"/>
            <a:ext cx="8290560" cy="4551680"/>
            <a:chOff x="0" y="0"/>
            <a:chExt cx="11054080" cy="6068907"/>
          </a:xfrm>
        </p:grpSpPr>
        <p:sp>
          <p:nvSpPr>
            <p:cNvPr id="9" name="Freeform 9"/>
            <p:cNvSpPr/>
            <p:nvPr/>
          </p:nvSpPr>
          <p:spPr>
            <a:xfrm>
              <a:off x="0" y="0"/>
              <a:ext cx="11054080" cy="6068907"/>
            </a:xfrm>
            <a:custGeom>
              <a:avLst/>
              <a:gdLst/>
              <a:ahLst/>
              <a:cxnLst/>
              <a:rect l="l" t="t" r="r" b="b"/>
              <a:pathLst>
                <a:path w="11054080" h="6068907">
                  <a:moveTo>
                    <a:pt x="0" y="0"/>
                  </a:moveTo>
                  <a:lnTo>
                    <a:pt x="11054080" y="0"/>
                  </a:lnTo>
                  <a:lnTo>
                    <a:pt x="11054080" y="6068907"/>
                  </a:lnTo>
                  <a:lnTo>
                    <a:pt x="0" y="6068907"/>
                  </a:lnTo>
                  <a:close/>
                </a:path>
              </a:pathLst>
            </a:custGeom>
            <a:solidFill>
              <a:srgbClr val="000000">
                <a:alpha val="0"/>
              </a:srgbClr>
            </a:solidFill>
          </p:spPr>
          <p:txBody>
            <a:bodyPr/>
            <a:lstStyle/>
            <a:p>
              <a:endParaRPr lang="en-PH"/>
            </a:p>
          </p:txBody>
        </p:sp>
        <p:sp>
          <p:nvSpPr>
            <p:cNvPr id="10" name="TextBox 10"/>
            <p:cNvSpPr txBox="1"/>
            <p:nvPr/>
          </p:nvSpPr>
          <p:spPr>
            <a:xfrm>
              <a:off x="0" y="-28575"/>
              <a:ext cx="11054080" cy="6097482"/>
            </a:xfrm>
            <a:prstGeom prst="rect">
              <a:avLst/>
            </a:prstGeom>
          </p:spPr>
          <p:txBody>
            <a:bodyPr lIns="0" tIns="0" rIns="0" bIns="0" rtlCol="0" anchor="t"/>
            <a:lstStyle/>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How many solutions have been tried already?</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How critical is time?</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How limited are resources?</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How critical is the situation?</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How long has the team worked together?</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Are politics playing a part in the situation or decision?</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Who is requesting the change?</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Is the client a conserver, a pragmatist, or an originator?</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In what stage of development is the project?</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Is the project of a short- or long-term nature?</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Has the competition changed?</a:t>
              </a:r>
            </a:p>
            <a:p>
              <a:pPr marL="260818" lvl="1" indent="-130409" algn="l">
                <a:lnSpc>
                  <a:spcPts val="2776"/>
                </a:lnSpc>
                <a:buFont typeface="Arial"/>
                <a:buChar char="•"/>
              </a:pPr>
              <a:r>
                <a:rPr lang="en-US" sz="2026" dirty="0">
                  <a:solidFill>
                    <a:srgbClr val="000000"/>
                  </a:solidFill>
                  <a:latin typeface="Albert Sans"/>
                  <a:ea typeface="Albert Sans"/>
                  <a:cs typeface="Albert Sans"/>
                  <a:sym typeface="Albert Sans"/>
                </a:rPr>
                <a:t>Are you facing deregulation?</a:t>
              </a:r>
            </a:p>
          </p:txBody>
        </p:sp>
      </p:grpSp>
      <p:grpSp>
        <p:nvGrpSpPr>
          <p:cNvPr id="11" name="Group 11"/>
          <p:cNvGrpSpPr/>
          <p:nvPr/>
        </p:nvGrpSpPr>
        <p:grpSpPr>
          <a:xfrm>
            <a:off x="0" y="6025464"/>
            <a:ext cx="9753600" cy="1289736"/>
            <a:chOff x="0" y="0"/>
            <a:chExt cx="3612444" cy="477680"/>
          </a:xfrm>
        </p:grpSpPr>
        <p:sp>
          <p:nvSpPr>
            <p:cNvPr id="12" name="Freeform 12"/>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3" name="TextBox 13"/>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7431682" y="1993734"/>
            <a:ext cx="1984207" cy="2468687"/>
          </a:xfrm>
          <a:custGeom>
            <a:avLst/>
            <a:gdLst/>
            <a:ahLst/>
            <a:cxnLst/>
            <a:rect l="l" t="t" r="r" b="b"/>
            <a:pathLst>
              <a:path w="1984207" h="2468687">
                <a:moveTo>
                  <a:pt x="0" y="0"/>
                </a:moveTo>
                <a:lnTo>
                  <a:pt x="1984208" y="0"/>
                </a:lnTo>
                <a:lnTo>
                  <a:pt x="1984208" y="2468688"/>
                </a:lnTo>
                <a:lnTo>
                  <a:pt x="0" y="2468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15" name="Group 5">
            <a:extLst>
              <a:ext uri="{FF2B5EF4-FFF2-40B4-BE49-F238E27FC236}">
                <a16:creationId xmlns:a16="http://schemas.microsoft.com/office/drawing/2014/main" id="{DDE55AEE-9501-000E-A021-15F24C095CDF}"/>
              </a:ext>
            </a:extLst>
          </p:cNvPr>
          <p:cNvGrpSpPr/>
          <p:nvPr/>
        </p:nvGrpSpPr>
        <p:grpSpPr>
          <a:xfrm>
            <a:off x="624647" y="785032"/>
            <a:ext cx="8504261" cy="300777"/>
            <a:chOff x="0" y="-3731829"/>
            <a:chExt cx="11339014" cy="4779630"/>
          </a:xfrm>
        </p:grpSpPr>
        <p:sp>
          <p:nvSpPr>
            <p:cNvPr id="16" name="Freeform 6">
              <a:extLst>
                <a:ext uri="{FF2B5EF4-FFF2-40B4-BE49-F238E27FC236}">
                  <a16:creationId xmlns:a16="http://schemas.microsoft.com/office/drawing/2014/main" id="{AEB3CA06-A586-9C66-0979-8C63925485ED}"/>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7" name="TextBox 7">
              <a:extLst>
                <a:ext uri="{FF2B5EF4-FFF2-40B4-BE49-F238E27FC236}">
                  <a16:creationId xmlns:a16="http://schemas.microsoft.com/office/drawing/2014/main" id="{4DDE4821-E8E4-1686-A447-3DA34C998461}"/>
                </a:ext>
              </a:extLst>
            </p:cNvPr>
            <p:cNvSpPr txBox="1"/>
            <p:nvPr/>
          </p:nvSpPr>
          <p:spPr>
            <a:xfrm>
              <a:off x="52384" y="-3731829"/>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12 Change Style Report</a:t>
              </a:r>
            </a:p>
          </p:txBody>
        </p:sp>
      </p:gr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87680" y="121920"/>
            <a:ext cx="8778240" cy="1219200"/>
            <a:chOff x="0" y="0"/>
            <a:chExt cx="11704320" cy="1625600"/>
          </a:xfrm>
        </p:grpSpPr>
        <p:sp>
          <p:nvSpPr>
            <p:cNvPr id="6" name="Freeform 6"/>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0" y="-9525"/>
              <a:ext cx="11704320" cy="1635125"/>
            </a:xfrm>
            <a:prstGeom prst="rect">
              <a:avLst/>
            </a:prstGeom>
          </p:spPr>
          <p:txBody>
            <a:bodyPr lIns="0" tIns="0" rIns="0" bIns="0" rtlCol="0" anchor="ctr"/>
            <a:lstStyle/>
            <a:p>
              <a:pPr algn="ctr">
                <a:lnSpc>
                  <a:spcPts val="5631"/>
                </a:lnSpc>
              </a:pPr>
              <a:r>
                <a:rPr lang="en-US" sz="4693" b="1">
                  <a:solidFill>
                    <a:srgbClr val="0D314C"/>
                  </a:solidFill>
                  <a:latin typeface="Albert Sans Bold"/>
                  <a:ea typeface="Albert Sans Bold"/>
                  <a:cs typeface="Albert Sans Bold"/>
                  <a:sym typeface="Albert Sans Bold"/>
                </a:rPr>
                <a:t>Increasing Flexibility</a:t>
              </a:r>
            </a:p>
          </p:txBody>
        </p:sp>
      </p:grpSp>
      <p:grpSp>
        <p:nvGrpSpPr>
          <p:cNvPr id="8" name="Group 8"/>
          <p:cNvGrpSpPr/>
          <p:nvPr/>
        </p:nvGrpSpPr>
        <p:grpSpPr>
          <a:xfrm>
            <a:off x="731520" y="1718734"/>
            <a:ext cx="4307840" cy="2757576"/>
            <a:chOff x="0" y="0"/>
            <a:chExt cx="5743787" cy="3676769"/>
          </a:xfrm>
        </p:grpSpPr>
        <p:sp>
          <p:nvSpPr>
            <p:cNvPr id="9" name="Freeform 9"/>
            <p:cNvSpPr/>
            <p:nvPr/>
          </p:nvSpPr>
          <p:spPr>
            <a:xfrm>
              <a:off x="0" y="0"/>
              <a:ext cx="5743787" cy="3676769"/>
            </a:xfrm>
            <a:custGeom>
              <a:avLst/>
              <a:gdLst/>
              <a:ahLst/>
              <a:cxnLst/>
              <a:rect l="l" t="t" r="r" b="b"/>
              <a:pathLst>
                <a:path w="5743787" h="3676769">
                  <a:moveTo>
                    <a:pt x="0" y="0"/>
                  </a:moveTo>
                  <a:lnTo>
                    <a:pt x="5743787" y="0"/>
                  </a:lnTo>
                  <a:lnTo>
                    <a:pt x="5743787" y="3676769"/>
                  </a:lnTo>
                  <a:lnTo>
                    <a:pt x="0" y="3676769"/>
                  </a:lnTo>
                  <a:close/>
                </a:path>
              </a:pathLst>
            </a:custGeom>
            <a:solidFill>
              <a:srgbClr val="000000">
                <a:alpha val="0"/>
              </a:srgbClr>
            </a:solidFill>
          </p:spPr>
          <p:txBody>
            <a:bodyPr/>
            <a:lstStyle/>
            <a:p>
              <a:endParaRPr lang="en-PH"/>
            </a:p>
          </p:txBody>
        </p:sp>
        <p:sp>
          <p:nvSpPr>
            <p:cNvPr id="10" name="TextBox 10"/>
            <p:cNvSpPr txBox="1"/>
            <p:nvPr/>
          </p:nvSpPr>
          <p:spPr>
            <a:xfrm>
              <a:off x="0" y="-47625"/>
              <a:ext cx="5743787" cy="3724394"/>
            </a:xfrm>
            <a:prstGeom prst="rect">
              <a:avLst/>
            </a:prstGeom>
          </p:spPr>
          <p:txBody>
            <a:bodyPr lIns="0" tIns="0" rIns="0" bIns="0" rtlCol="0" anchor="t"/>
            <a:lstStyle/>
            <a:p>
              <a:pPr marL="329455" lvl="1" indent="-164727" algn="l">
                <a:lnSpc>
                  <a:spcPts val="3583"/>
                </a:lnSpc>
                <a:buFont typeface="Arial"/>
                <a:buChar char="•"/>
              </a:pPr>
              <a:r>
                <a:rPr lang="en-US" sz="2559" spc="71">
                  <a:solidFill>
                    <a:srgbClr val="000000"/>
                  </a:solidFill>
                  <a:latin typeface="Albert Sans"/>
                  <a:ea typeface="Albert Sans"/>
                  <a:cs typeface="Albert Sans"/>
                  <a:sym typeface="Albert Sans"/>
                </a:rPr>
                <a:t>Step Back</a:t>
              </a:r>
            </a:p>
            <a:p>
              <a:pPr marL="329455" lvl="1" indent="-164727" algn="l">
                <a:lnSpc>
                  <a:spcPts val="3583"/>
                </a:lnSpc>
                <a:buFont typeface="Arial"/>
                <a:buChar char="•"/>
              </a:pPr>
              <a:r>
                <a:rPr lang="en-US" sz="2559" spc="71">
                  <a:solidFill>
                    <a:srgbClr val="000000"/>
                  </a:solidFill>
                  <a:latin typeface="Albert Sans"/>
                  <a:ea typeface="Albert Sans"/>
                  <a:cs typeface="Albert Sans"/>
                  <a:sym typeface="Albert Sans"/>
                </a:rPr>
                <a:t>Solicit Feedback</a:t>
              </a:r>
            </a:p>
            <a:p>
              <a:pPr marL="329455" lvl="1" indent="-164727" algn="l">
                <a:lnSpc>
                  <a:spcPts val="3583"/>
                </a:lnSpc>
                <a:buFont typeface="Arial"/>
                <a:buChar char="•"/>
              </a:pPr>
              <a:r>
                <a:rPr lang="en-US" sz="2559" spc="71">
                  <a:solidFill>
                    <a:srgbClr val="000000"/>
                  </a:solidFill>
                  <a:latin typeface="Albert Sans"/>
                  <a:ea typeface="Albert Sans"/>
                  <a:cs typeface="Albert Sans"/>
                  <a:sym typeface="Albert Sans"/>
                </a:rPr>
                <a:t>Make effort to understand</a:t>
              </a:r>
            </a:p>
            <a:p>
              <a:pPr marL="329455" lvl="1" indent="-164727" algn="l">
                <a:lnSpc>
                  <a:spcPts val="3583"/>
                </a:lnSpc>
                <a:buFont typeface="Arial"/>
                <a:buChar char="•"/>
              </a:pPr>
              <a:r>
                <a:rPr lang="en-US" sz="2559" spc="71">
                  <a:solidFill>
                    <a:srgbClr val="000000"/>
                  </a:solidFill>
                  <a:latin typeface="Albert Sans"/>
                  <a:ea typeface="Albert Sans"/>
                  <a:cs typeface="Albert Sans"/>
                  <a:sym typeface="Albert Sans"/>
                </a:rPr>
                <a:t>Find another view point</a:t>
              </a:r>
            </a:p>
            <a:p>
              <a:pPr marL="329455" lvl="1" indent="-164727" algn="l">
                <a:lnSpc>
                  <a:spcPts val="3583"/>
                </a:lnSpc>
                <a:buFont typeface="Arial"/>
                <a:buChar char="•"/>
              </a:pPr>
              <a:r>
                <a:rPr lang="en-US" sz="2559" spc="71">
                  <a:solidFill>
                    <a:srgbClr val="000000"/>
                  </a:solidFill>
                  <a:latin typeface="Albert Sans"/>
                  <a:ea typeface="Albert Sans"/>
                  <a:cs typeface="Albert Sans"/>
                  <a:sym typeface="Albert Sans"/>
                </a:rPr>
                <a:t>Imagine</a:t>
              </a:r>
            </a:p>
          </p:txBody>
        </p:sp>
      </p:grpSp>
      <p:grpSp>
        <p:nvGrpSpPr>
          <p:cNvPr id="11" name="Group 11"/>
          <p:cNvGrpSpPr/>
          <p:nvPr/>
        </p:nvGrpSpPr>
        <p:grpSpPr>
          <a:xfrm>
            <a:off x="5933970" y="1984918"/>
            <a:ext cx="3278293" cy="401689"/>
            <a:chOff x="0" y="-9525"/>
            <a:chExt cx="4371058" cy="535587"/>
          </a:xfrm>
        </p:grpSpPr>
        <p:grpSp>
          <p:nvGrpSpPr>
            <p:cNvPr id="12" name="Group 12"/>
            <p:cNvGrpSpPr/>
            <p:nvPr/>
          </p:nvGrpSpPr>
          <p:grpSpPr>
            <a:xfrm>
              <a:off x="0" y="-9525"/>
              <a:ext cx="4371058" cy="535587"/>
              <a:chOff x="0" y="-9525"/>
              <a:chExt cx="4371058" cy="535587"/>
            </a:xfrm>
          </p:grpSpPr>
          <p:sp>
            <p:nvSpPr>
              <p:cNvPr id="13" name="Freeform 13"/>
              <p:cNvSpPr/>
              <p:nvPr/>
            </p:nvSpPr>
            <p:spPr>
              <a:xfrm>
                <a:off x="0" y="0"/>
                <a:ext cx="4371058" cy="526061"/>
              </a:xfrm>
              <a:custGeom>
                <a:avLst/>
                <a:gdLst/>
                <a:ahLst/>
                <a:cxnLst/>
                <a:rect l="l" t="t" r="r" b="b"/>
                <a:pathLst>
                  <a:path w="4371058" h="526061">
                    <a:moveTo>
                      <a:pt x="0" y="0"/>
                    </a:moveTo>
                    <a:lnTo>
                      <a:pt x="4371058" y="0"/>
                    </a:lnTo>
                    <a:lnTo>
                      <a:pt x="4371058" y="526061"/>
                    </a:lnTo>
                    <a:lnTo>
                      <a:pt x="0" y="526061"/>
                    </a:lnTo>
                    <a:close/>
                  </a:path>
                </a:pathLst>
              </a:custGeom>
              <a:solidFill>
                <a:srgbClr val="000000">
                  <a:alpha val="0"/>
                </a:srgbClr>
              </a:solidFill>
            </p:spPr>
            <p:txBody>
              <a:bodyPr/>
              <a:lstStyle/>
              <a:p>
                <a:endParaRPr lang="en-PH"/>
              </a:p>
            </p:txBody>
          </p:sp>
          <p:sp>
            <p:nvSpPr>
              <p:cNvPr id="14" name="TextBox 14"/>
              <p:cNvSpPr txBox="1"/>
              <p:nvPr/>
            </p:nvSpPr>
            <p:spPr>
              <a:xfrm>
                <a:off x="0" y="-9525"/>
                <a:ext cx="4371058" cy="535587"/>
              </a:xfrm>
              <a:prstGeom prst="rect">
                <a:avLst/>
              </a:prstGeom>
            </p:spPr>
            <p:txBody>
              <a:bodyPr lIns="0" tIns="0" rIns="0" bIns="0" rtlCol="0" anchor="t"/>
              <a:lstStyle/>
              <a:p>
                <a:pPr algn="l">
                  <a:lnSpc>
                    <a:spcPts val="2304"/>
                  </a:lnSpc>
                </a:pPr>
                <a:r>
                  <a:rPr lang="en-US" sz="1920">
                    <a:solidFill>
                      <a:srgbClr val="000000"/>
                    </a:solidFill>
                    <a:latin typeface="Albert Sans"/>
                    <a:ea typeface="Albert Sans"/>
                    <a:cs typeface="Albert Sans"/>
                    <a:sym typeface="Albert Sans"/>
                  </a:rPr>
                  <a:t>Preference        Capacity</a:t>
                </a:r>
              </a:p>
            </p:txBody>
          </p:sp>
        </p:grpSp>
        <p:sp>
          <p:nvSpPr>
            <p:cNvPr id="15" name="Freeform 15"/>
            <p:cNvSpPr/>
            <p:nvPr/>
          </p:nvSpPr>
          <p:spPr>
            <a:xfrm>
              <a:off x="1750201" y="0"/>
              <a:ext cx="528077" cy="413881"/>
            </a:xfrm>
            <a:custGeom>
              <a:avLst/>
              <a:gdLst/>
              <a:ahLst/>
              <a:cxnLst/>
              <a:rect l="l" t="t" r="r" b="b"/>
              <a:pathLst>
                <a:path w="528077" h="413881">
                  <a:moveTo>
                    <a:pt x="0" y="0"/>
                  </a:moveTo>
                  <a:lnTo>
                    <a:pt x="528077" y="0"/>
                  </a:lnTo>
                  <a:lnTo>
                    <a:pt x="528077" y="413881"/>
                  </a:lnTo>
                  <a:lnTo>
                    <a:pt x="0" y="413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sp>
        <p:nvSpPr>
          <p:cNvPr id="16" name="Freeform 16"/>
          <p:cNvSpPr/>
          <p:nvPr/>
        </p:nvSpPr>
        <p:spPr>
          <a:xfrm>
            <a:off x="5490432" y="2624424"/>
            <a:ext cx="3721831" cy="3726489"/>
          </a:xfrm>
          <a:custGeom>
            <a:avLst/>
            <a:gdLst/>
            <a:ahLst/>
            <a:cxnLst/>
            <a:rect l="l" t="t" r="r" b="b"/>
            <a:pathLst>
              <a:path w="3721831" h="3726489">
                <a:moveTo>
                  <a:pt x="0" y="0"/>
                </a:moveTo>
                <a:lnTo>
                  <a:pt x="3721831" y="0"/>
                </a:lnTo>
                <a:lnTo>
                  <a:pt x="3721831" y="3726489"/>
                </a:lnTo>
                <a:lnTo>
                  <a:pt x="0" y="3726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7" name="Group 17"/>
          <p:cNvGrpSpPr/>
          <p:nvPr/>
        </p:nvGrpSpPr>
        <p:grpSpPr>
          <a:xfrm>
            <a:off x="0" y="6025464"/>
            <a:ext cx="9753600" cy="1289736"/>
            <a:chOff x="0" y="0"/>
            <a:chExt cx="3612444" cy="477680"/>
          </a:xfrm>
        </p:grpSpPr>
        <p:sp>
          <p:nvSpPr>
            <p:cNvPr id="18" name="Freeform 18"/>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9" name="TextBox 19"/>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grpSp>
        <p:nvGrpSpPr>
          <p:cNvPr id="31" name="Group 5">
            <a:extLst>
              <a:ext uri="{FF2B5EF4-FFF2-40B4-BE49-F238E27FC236}">
                <a16:creationId xmlns:a16="http://schemas.microsoft.com/office/drawing/2014/main" id="{2940C06F-FC17-01D6-D17D-0DAE23948A13}"/>
              </a:ext>
            </a:extLst>
          </p:cNvPr>
          <p:cNvGrpSpPr/>
          <p:nvPr/>
        </p:nvGrpSpPr>
        <p:grpSpPr>
          <a:xfrm>
            <a:off x="624647" y="785032"/>
            <a:ext cx="8504261" cy="300777"/>
            <a:chOff x="0" y="-3731829"/>
            <a:chExt cx="11339014" cy="4779630"/>
          </a:xfrm>
        </p:grpSpPr>
        <p:sp>
          <p:nvSpPr>
            <p:cNvPr id="32" name="Freeform 6">
              <a:extLst>
                <a:ext uri="{FF2B5EF4-FFF2-40B4-BE49-F238E27FC236}">
                  <a16:creationId xmlns:a16="http://schemas.microsoft.com/office/drawing/2014/main" id="{4B5D64F9-9232-E752-2DD1-F27C68A9038C}"/>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33" name="TextBox 7">
              <a:extLst>
                <a:ext uri="{FF2B5EF4-FFF2-40B4-BE49-F238E27FC236}">
                  <a16:creationId xmlns:a16="http://schemas.microsoft.com/office/drawing/2014/main" id="{F26C9B80-AD93-5B89-EAED-9763B355F00D}"/>
                </a:ext>
              </a:extLst>
            </p:cNvPr>
            <p:cNvSpPr txBox="1"/>
            <p:nvPr/>
          </p:nvSpPr>
          <p:spPr>
            <a:xfrm>
              <a:off x="52384" y="-3731829"/>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12 Change Style Report</a:t>
              </a:r>
            </a:p>
          </p:txBody>
        </p:sp>
      </p:gr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87659" y="-179830"/>
            <a:ext cx="8778261" cy="1399030"/>
            <a:chOff x="-28" y="-239773"/>
            <a:chExt cx="11704348" cy="1865373"/>
          </a:xfrm>
        </p:grpSpPr>
        <p:sp>
          <p:nvSpPr>
            <p:cNvPr id="6" name="Freeform 6"/>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28" y="-239773"/>
              <a:ext cx="11704320" cy="1625600"/>
            </a:xfrm>
            <a:prstGeom prst="rect">
              <a:avLst/>
            </a:prstGeom>
          </p:spPr>
          <p:txBody>
            <a:bodyPr lIns="0" tIns="0" rIns="0" bIns="0" rtlCol="0" anchor="b"/>
            <a:lstStyle/>
            <a:p>
              <a:pPr algn="ctr">
                <a:lnSpc>
                  <a:spcPts val="3583"/>
                </a:lnSpc>
              </a:pPr>
              <a:r>
                <a:rPr lang="en-US" sz="2986" b="1" dirty="0">
                  <a:solidFill>
                    <a:srgbClr val="0D314C"/>
                  </a:solidFill>
                  <a:latin typeface="Albert Sans Bold"/>
                  <a:ea typeface="Albert Sans Bold"/>
                  <a:cs typeface="Albert Sans Bold"/>
                  <a:sym typeface="Albert Sans Bold"/>
                </a:rPr>
                <a:t>Suggestions for Increasing Flexibility and Avoiding Style Traps</a:t>
              </a:r>
            </a:p>
          </p:txBody>
        </p:sp>
      </p:grpSp>
      <p:grpSp>
        <p:nvGrpSpPr>
          <p:cNvPr id="8" name="Group 8"/>
          <p:cNvGrpSpPr/>
          <p:nvPr/>
        </p:nvGrpSpPr>
        <p:grpSpPr>
          <a:xfrm>
            <a:off x="731520" y="1463040"/>
            <a:ext cx="8290560" cy="5394579"/>
            <a:chOff x="0" y="0"/>
            <a:chExt cx="11054080" cy="7192772"/>
          </a:xfrm>
        </p:grpSpPr>
        <p:sp>
          <p:nvSpPr>
            <p:cNvPr id="9" name="Freeform 9"/>
            <p:cNvSpPr/>
            <p:nvPr/>
          </p:nvSpPr>
          <p:spPr>
            <a:xfrm>
              <a:off x="0" y="0"/>
              <a:ext cx="11054080" cy="7192772"/>
            </a:xfrm>
            <a:custGeom>
              <a:avLst/>
              <a:gdLst/>
              <a:ahLst/>
              <a:cxnLst/>
              <a:rect l="l" t="t" r="r" b="b"/>
              <a:pathLst>
                <a:path w="11054080" h="7192772">
                  <a:moveTo>
                    <a:pt x="0" y="0"/>
                  </a:moveTo>
                  <a:lnTo>
                    <a:pt x="11054080" y="0"/>
                  </a:lnTo>
                  <a:lnTo>
                    <a:pt x="11054080" y="7192772"/>
                  </a:lnTo>
                  <a:lnTo>
                    <a:pt x="0" y="7192772"/>
                  </a:lnTo>
                  <a:close/>
                </a:path>
              </a:pathLst>
            </a:custGeom>
            <a:solidFill>
              <a:srgbClr val="000000">
                <a:alpha val="0"/>
              </a:srgbClr>
            </a:solidFill>
          </p:spPr>
          <p:txBody>
            <a:bodyPr/>
            <a:lstStyle/>
            <a:p>
              <a:endParaRPr lang="en-PH"/>
            </a:p>
          </p:txBody>
        </p:sp>
        <p:sp>
          <p:nvSpPr>
            <p:cNvPr id="10" name="TextBox 10"/>
            <p:cNvSpPr txBox="1"/>
            <p:nvPr/>
          </p:nvSpPr>
          <p:spPr>
            <a:xfrm>
              <a:off x="0" y="28575"/>
              <a:ext cx="11054080" cy="7164197"/>
            </a:xfrm>
            <a:prstGeom prst="rect">
              <a:avLst/>
            </a:prstGeom>
          </p:spPr>
          <p:txBody>
            <a:bodyPr lIns="0" tIns="0" rIns="0" bIns="0" rtlCol="0" anchor="t"/>
            <a:lstStyle/>
            <a:p>
              <a:pPr algn="l">
                <a:lnSpc>
                  <a:spcPts val="2764"/>
                </a:lnSpc>
              </a:pPr>
              <a:r>
                <a:rPr lang="en-US" sz="2550" b="1" dirty="0">
                  <a:solidFill>
                    <a:srgbClr val="0D314C"/>
                  </a:solidFill>
                  <a:latin typeface="Albert Sans Bold"/>
                  <a:ea typeface="Albert Sans Bold"/>
                  <a:cs typeface="Albert Sans Bold"/>
                  <a:sym typeface="Albert Sans Bold"/>
                </a:rPr>
                <a:t>Guardians</a:t>
              </a:r>
              <a:endParaRPr lang="en-US" sz="2559" b="1" dirty="0">
                <a:solidFill>
                  <a:srgbClr val="0D314C"/>
                </a:solidFill>
                <a:latin typeface="Albert Sans Bold"/>
                <a:ea typeface="Albert Sans Bold"/>
                <a:cs typeface="Albert Sans Bold"/>
                <a:sym typeface="Albert Sans Bold"/>
              </a:endParaRP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Consider at least three alternatives before making a decision.</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Remember to pay attention to the wider ramifications of problems in addition to present realities.</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Think of the “big picture” consequences of actions.  Ask others to explain them if necessary.</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Find an originator you respect and ask his or her perspective.</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Specify a time frame in which the decision will be made or the action taken.</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When time is critical, identify no more than three or four criteria for deciding who should be included in framing your decision.</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Develop tools and strategies for exploring and understanding system oriented issues.</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Find someone who is willing to play devil’s advocate with your proposed solutions/ideas.</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Write a list of advantages for taking more of an originator-type approach in a given situation.</a:t>
              </a:r>
            </a:p>
            <a:p>
              <a:pPr marL="219637" lvl="1" indent="-109818" algn="l">
                <a:lnSpc>
                  <a:spcPct val="200000"/>
                </a:lnSpc>
                <a:buFont typeface="Arial"/>
                <a:buChar char="•"/>
              </a:pPr>
              <a:r>
                <a:rPr lang="en-US" sz="1400" dirty="0">
                  <a:solidFill>
                    <a:srgbClr val="000000"/>
                  </a:solidFill>
                  <a:latin typeface="Albert Sans"/>
                  <a:ea typeface="Albert Sans"/>
                  <a:cs typeface="Albert Sans"/>
                  <a:sym typeface="Albert Sans"/>
                </a:rPr>
                <a:t>Write a description of a desired future outcome in positive and global terms.</a:t>
              </a:r>
            </a:p>
            <a:p>
              <a:pPr marL="219637" lvl="1" indent="-109818" algn="l">
                <a:lnSpc>
                  <a:spcPts val="1843"/>
                </a:lnSpc>
              </a:pPr>
              <a:endParaRPr lang="en-US" sz="1706" dirty="0">
                <a:solidFill>
                  <a:srgbClr val="000000"/>
                </a:solidFill>
                <a:latin typeface="Albert Sans"/>
                <a:ea typeface="Albert Sans"/>
                <a:cs typeface="Albert Sans"/>
                <a:sym typeface="Albert Sans"/>
              </a:endParaRPr>
            </a:p>
          </p:txBody>
        </p:sp>
      </p:grpSp>
      <p:grpSp>
        <p:nvGrpSpPr>
          <p:cNvPr id="15" name="Group 5">
            <a:extLst>
              <a:ext uri="{FF2B5EF4-FFF2-40B4-BE49-F238E27FC236}">
                <a16:creationId xmlns:a16="http://schemas.microsoft.com/office/drawing/2014/main" id="{0D37A75F-0D02-FFAA-A6CB-C4B749D2A295}"/>
              </a:ext>
            </a:extLst>
          </p:cNvPr>
          <p:cNvGrpSpPr/>
          <p:nvPr/>
        </p:nvGrpSpPr>
        <p:grpSpPr>
          <a:xfrm>
            <a:off x="624647" y="745356"/>
            <a:ext cx="8504261" cy="300777"/>
            <a:chOff x="0" y="-3731829"/>
            <a:chExt cx="11339014" cy="4779630"/>
          </a:xfrm>
        </p:grpSpPr>
        <p:sp>
          <p:nvSpPr>
            <p:cNvPr id="16" name="Freeform 6">
              <a:extLst>
                <a:ext uri="{FF2B5EF4-FFF2-40B4-BE49-F238E27FC236}">
                  <a16:creationId xmlns:a16="http://schemas.microsoft.com/office/drawing/2014/main" id="{D913FD77-E17A-7AD0-6EAD-F41EAF88BC7A}"/>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7" name="TextBox 7">
              <a:extLst>
                <a:ext uri="{FF2B5EF4-FFF2-40B4-BE49-F238E27FC236}">
                  <a16:creationId xmlns:a16="http://schemas.microsoft.com/office/drawing/2014/main" id="{3C595488-1A60-C31B-C997-DD7D6A3FCA21}"/>
                </a:ext>
              </a:extLst>
            </p:cNvPr>
            <p:cNvSpPr txBox="1"/>
            <p:nvPr/>
          </p:nvSpPr>
          <p:spPr>
            <a:xfrm>
              <a:off x="52384" y="-3731829"/>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12 Change Style Report</a:t>
              </a:r>
            </a:p>
          </p:txBody>
        </p:sp>
      </p:gr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81000" y="1381801"/>
            <a:ext cx="8641080" cy="5201879"/>
            <a:chOff x="-467360" y="-108319"/>
            <a:chExt cx="11521440" cy="6935839"/>
          </a:xfrm>
        </p:grpSpPr>
        <p:sp>
          <p:nvSpPr>
            <p:cNvPr id="6" name="Freeform 6"/>
            <p:cNvSpPr/>
            <p:nvPr/>
          </p:nvSpPr>
          <p:spPr>
            <a:xfrm>
              <a:off x="-467360" y="-108319"/>
              <a:ext cx="11054080" cy="6827520"/>
            </a:xfrm>
            <a:custGeom>
              <a:avLst/>
              <a:gdLst/>
              <a:ahLst/>
              <a:cxnLst/>
              <a:rect l="l" t="t" r="r" b="b"/>
              <a:pathLst>
                <a:path w="11054080" h="6827520">
                  <a:moveTo>
                    <a:pt x="0" y="0"/>
                  </a:moveTo>
                  <a:lnTo>
                    <a:pt x="11054080" y="0"/>
                  </a:lnTo>
                  <a:lnTo>
                    <a:pt x="11054080" y="6827520"/>
                  </a:lnTo>
                  <a:lnTo>
                    <a:pt x="0" y="6827520"/>
                  </a:lnTo>
                  <a:close/>
                </a:path>
              </a:pathLst>
            </a:custGeom>
            <a:solidFill>
              <a:srgbClr val="000000">
                <a:alpha val="0"/>
              </a:srgbClr>
            </a:solidFill>
          </p:spPr>
          <p:txBody>
            <a:bodyPr/>
            <a:lstStyle/>
            <a:p>
              <a:endParaRPr lang="en-PH"/>
            </a:p>
          </p:txBody>
        </p:sp>
        <p:sp>
          <p:nvSpPr>
            <p:cNvPr id="7" name="TextBox 7"/>
            <p:cNvSpPr txBox="1"/>
            <p:nvPr/>
          </p:nvSpPr>
          <p:spPr>
            <a:xfrm>
              <a:off x="0" y="0"/>
              <a:ext cx="11054080" cy="6827520"/>
            </a:xfrm>
            <a:prstGeom prst="rect">
              <a:avLst/>
            </a:prstGeom>
          </p:spPr>
          <p:txBody>
            <a:bodyPr lIns="0" tIns="0" rIns="0" bIns="0" rtlCol="0" anchor="t"/>
            <a:lstStyle/>
            <a:p>
              <a:pPr>
                <a:lnSpc>
                  <a:spcPts val="3071"/>
                </a:lnSpc>
              </a:pPr>
              <a:r>
                <a:rPr lang="en-US" sz="2550" b="1" dirty="0">
                  <a:solidFill>
                    <a:srgbClr val="0D314C"/>
                  </a:solidFill>
                  <a:latin typeface="Albert Sans Bold"/>
                  <a:ea typeface="Albert Sans Bold"/>
                  <a:cs typeface="Albert Sans Bold"/>
                  <a:sym typeface="Albert Sans Bold"/>
                </a:rPr>
                <a:t>Bridge Builders</a:t>
              </a:r>
              <a:endParaRPr lang="en-US" sz="2559" b="1" dirty="0">
                <a:solidFill>
                  <a:srgbClr val="0D314C"/>
                </a:solidFill>
                <a:latin typeface="Albert Sans Bold"/>
                <a:ea typeface="Albert Sans Bold"/>
                <a:cs typeface="Albert Sans Bold"/>
                <a:sym typeface="Albert Sans Bold"/>
              </a:endParaRP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Specify a period of time in which to consider alternatives prior to committing to a solution.</a:t>
              </a: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Imagine the consequences of your decision on someone for whom you care.</a:t>
              </a: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When dealing with strong conservers or originators, ask exploratory questions about emotional responses to a situation, for example,	                                                                                                                                                                                                               </a:t>
              </a:r>
              <a:r>
                <a:rPr lang="en-US" sz="1600" i="1" dirty="0">
                  <a:solidFill>
                    <a:srgbClr val="000000"/>
                  </a:solidFill>
                  <a:latin typeface="Albert Sans Italics"/>
                  <a:ea typeface="Albert Sans Italics"/>
                  <a:cs typeface="Albert Sans Italics"/>
                  <a:sym typeface="Albert Sans Italics"/>
                </a:rPr>
                <a:t>How do you feel about this?  How would you like things to be?</a:t>
              </a: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Identify a person you suspect to be a strong conserver and a person you believe to be a strong originator and solicit their opinions.</a:t>
              </a: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Identify decision criteria and apply the criteria to each possible solution.</a:t>
              </a:r>
            </a:p>
            <a:p>
              <a:pPr marL="247091" lvl="1" indent="-123546" algn="l">
                <a:lnSpc>
                  <a:spcPct val="200000"/>
                </a:lnSpc>
                <a:buFont typeface="Arial"/>
                <a:buChar char="•"/>
              </a:pPr>
              <a:r>
                <a:rPr lang="en-US" sz="1600" dirty="0">
                  <a:solidFill>
                    <a:srgbClr val="000000"/>
                  </a:solidFill>
                  <a:latin typeface="Albert Sans"/>
                  <a:ea typeface="Albert Sans"/>
                  <a:cs typeface="Albert Sans"/>
                  <a:sym typeface="Albert Sans"/>
                </a:rPr>
                <a:t>Identify specific questions to ask conservers and originators.</a:t>
              </a:r>
            </a:p>
          </p:txBody>
        </p:sp>
      </p:grpSp>
      <p:grpSp>
        <p:nvGrpSpPr>
          <p:cNvPr id="11" name="Group 5">
            <a:extLst>
              <a:ext uri="{FF2B5EF4-FFF2-40B4-BE49-F238E27FC236}">
                <a16:creationId xmlns:a16="http://schemas.microsoft.com/office/drawing/2014/main" id="{0918B524-C234-CEF6-E005-29DB47FBB85D}"/>
              </a:ext>
            </a:extLst>
          </p:cNvPr>
          <p:cNvGrpSpPr/>
          <p:nvPr/>
        </p:nvGrpSpPr>
        <p:grpSpPr>
          <a:xfrm>
            <a:off x="487659" y="-179830"/>
            <a:ext cx="8778261" cy="1399030"/>
            <a:chOff x="-28" y="-239773"/>
            <a:chExt cx="11704348" cy="1865373"/>
          </a:xfrm>
        </p:grpSpPr>
        <p:sp>
          <p:nvSpPr>
            <p:cNvPr id="12" name="Freeform 6">
              <a:extLst>
                <a:ext uri="{FF2B5EF4-FFF2-40B4-BE49-F238E27FC236}">
                  <a16:creationId xmlns:a16="http://schemas.microsoft.com/office/drawing/2014/main" id="{A6E18934-454F-A513-1900-DBF39437A403}"/>
                </a:ext>
              </a:extLst>
            </p:cNvPr>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13" name="TextBox 7">
              <a:extLst>
                <a:ext uri="{FF2B5EF4-FFF2-40B4-BE49-F238E27FC236}">
                  <a16:creationId xmlns:a16="http://schemas.microsoft.com/office/drawing/2014/main" id="{1173BB83-F495-1561-9787-790EA3D24E72}"/>
                </a:ext>
              </a:extLst>
            </p:cNvPr>
            <p:cNvSpPr txBox="1"/>
            <p:nvPr/>
          </p:nvSpPr>
          <p:spPr>
            <a:xfrm>
              <a:off x="-28" y="-239773"/>
              <a:ext cx="11704320" cy="1625600"/>
            </a:xfrm>
            <a:prstGeom prst="rect">
              <a:avLst/>
            </a:prstGeom>
          </p:spPr>
          <p:txBody>
            <a:bodyPr lIns="0" tIns="0" rIns="0" bIns="0" rtlCol="0" anchor="b"/>
            <a:lstStyle/>
            <a:p>
              <a:pPr algn="ctr">
                <a:lnSpc>
                  <a:spcPts val="3583"/>
                </a:lnSpc>
              </a:pPr>
              <a:r>
                <a:rPr lang="en-US" sz="2986" b="1" dirty="0">
                  <a:solidFill>
                    <a:srgbClr val="0D314C"/>
                  </a:solidFill>
                  <a:latin typeface="Albert Sans Bold"/>
                  <a:ea typeface="Albert Sans Bold"/>
                  <a:cs typeface="Albert Sans Bold"/>
                  <a:sym typeface="Albert Sans Bold"/>
                </a:rPr>
                <a:t>Suggestions for Increasing Flexibility and Avoiding Style Traps</a:t>
              </a:r>
            </a:p>
          </p:txBody>
        </p:sp>
      </p:grpSp>
      <p:grpSp>
        <p:nvGrpSpPr>
          <p:cNvPr id="14" name="Group 5">
            <a:extLst>
              <a:ext uri="{FF2B5EF4-FFF2-40B4-BE49-F238E27FC236}">
                <a16:creationId xmlns:a16="http://schemas.microsoft.com/office/drawing/2014/main" id="{03C7A39E-73F9-6190-BC7F-F768FF607DE7}"/>
              </a:ext>
            </a:extLst>
          </p:cNvPr>
          <p:cNvGrpSpPr/>
          <p:nvPr/>
        </p:nvGrpSpPr>
        <p:grpSpPr>
          <a:xfrm>
            <a:off x="624647" y="745356"/>
            <a:ext cx="8504261" cy="300777"/>
            <a:chOff x="0" y="-3731829"/>
            <a:chExt cx="11339014" cy="4779630"/>
          </a:xfrm>
        </p:grpSpPr>
        <p:sp>
          <p:nvSpPr>
            <p:cNvPr id="15" name="Freeform 6">
              <a:extLst>
                <a:ext uri="{FF2B5EF4-FFF2-40B4-BE49-F238E27FC236}">
                  <a16:creationId xmlns:a16="http://schemas.microsoft.com/office/drawing/2014/main" id="{CB05CE39-1A43-D8ED-16C0-423B56014FDD}"/>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6" name="TextBox 7">
              <a:extLst>
                <a:ext uri="{FF2B5EF4-FFF2-40B4-BE49-F238E27FC236}">
                  <a16:creationId xmlns:a16="http://schemas.microsoft.com/office/drawing/2014/main" id="{AC04E777-4736-5E17-63FC-34876D97F9BC}"/>
                </a:ext>
              </a:extLst>
            </p:cNvPr>
            <p:cNvSpPr txBox="1"/>
            <p:nvPr/>
          </p:nvSpPr>
          <p:spPr>
            <a:xfrm>
              <a:off x="52384" y="-3731829"/>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12 Change Style Report</a:t>
              </a:r>
            </a:p>
          </p:txBody>
        </p:sp>
      </p:grpSp>
    </p:spTree>
  </p:cSld>
  <p:clrMapOvr>
    <a:masterClrMapping/>
  </p:clrMapOvr>
  <p:transition>
    <p:fade/>
  </p:transition>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800947" y="1463040"/>
            <a:ext cx="8534400" cy="5367867"/>
            <a:chOff x="0" y="0"/>
            <a:chExt cx="11379200" cy="7157156"/>
          </a:xfrm>
        </p:grpSpPr>
        <p:sp>
          <p:nvSpPr>
            <p:cNvPr id="6" name="Freeform 6"/>
            <p:cNvSpPr/>
            <p:nvPr/>
          </p:nvSpPr>
          <p:spPr>
            <a:xfrm>
              <a:off x="0" y="0"/>
              <a:ext cx="11379200" cy="7157155"/>
            </a:xfrm>
            <a:custGeom>
              <a:avLst/>
              <a:gdLst/>
              <a:ahLst/>
              <a:cxnLst/>
              <a:rect l="l" t="t" r="r" b="b"/>
              <a:pathLst>
                <a:path w="11379200" h="7157155">
                  <a:moveTo>
                    <a:pt x="0" y="0"/>
                  </a:moveTo>
                  <a:lnTo>
                    <a:pt x="11379200" y="0"/>
                  </a:lnTo>
                  <a:lnTo>
                    <a:pt x="11379200" y="7157155"/>
                  </a:lnTo>
                  <a:lnTo>
                    <a:pt x="0" y="7157155"/>
                  </a:lnTo>
                  <a:close/>
                </a:path>
              </a:pathLst>
            </a:custGeom>
            <a:solidFill>
              <a:srgbClr val="000000">
                <a:alpha val="0"/>
              </a:srgbClr>
            </a:solidFill>
          </p:spPr>
          <p:txBody>
            <a:bodyPr/>
            <a:lstStyle/>
            <a:p>
              <a:endParaRPr lang="en-PH"/>
            </a:p>
          </p:txBody>
        </p:sp>
        <p:sp>
          <p:nvSpPr>
            <p:cNvPr id="7" name="TextBox 7"/>
            <p:cNvSpPr txBox="1"/>
            <p:nvPr/>
          </p:nvSpPr>
          <p:spPr>
            <a:xfrm>
              <a:off x="0" y="0"/>
              <a:ext cx="11379200" cy="7157156"/>
            </a:xfrm>
            <a:prstGeom prst="rect">
              <a:avLst/>
            </a:prstGeom>
          </p:spPr>
          <p:txBody>
            <a:bodyPr lIns="0" tIns="0" rIns="0" bIns="0" rtlCol="0" anchor="t"/>
            <a:lstStyle/>
            <a:p>
              <a:pPr algn="l">
                <a:lnSpc>
                  <a:spcPts val="3071"/>
                </a:lnSpc>
              </a:pPr>
              <a:r>
                <a:rPr lang="en-US" sz="2550" b="1" dirty="0">
                  <a:solidFill>
                    <a:srgbClr val="0D314C"/>
                  </a:solidFill>
                  <a:latin typeface="Albert Sans Bold"/>
                  <a:sym typeface="Albert Sans Bold"/>
                </a:rPr>
                <a:t>Trailblazers</a:t>
              </a:r>
              <a:endParaRPr lang="en-US" dirty="0"/>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Wait a day before taking action.</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Find someone you suspect of being a conserver and ask for his or her perspective.</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Identify and try to understand at least five facts related to the situation, problem, or decision.</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Explore and understand what is already working in the current situation.</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Learn to give up on an impractical idea.</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Attempt to clearly understand the impact of the decision or action on at least two other people.</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Find someone who is willing to play devil’s advocate on a given topic or decision.</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Write a list of advantages for taking more of a conserver-type approach.</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Make a list of relevant facts and details.</a:t>
              </a:r>
            </a:p>
            <a:p>
              <a:pPr marL="233364" lvl="1" indent="-116682" algn="l">
                <a:lnSpc>
                  <a:spcPct val="150000"/>
                </a:lnSpc>
                <a:buFont typeface="Arial"/>
                <a:buChar char="•"/>
              </a:pPr>
              <a:r>
                <a:rPr lang="en-US" sz="1600" dirty="0">
                  <a:solidFill>
                    <a:srgbClr val="000000"/>
                  </a:solidFill>
                  <a:latin typeface="Albert Sans"/>
                  <a:ea typeface="Albert Sans"/>
                  <a:cs typeface="Albert Sans"/>
                  <a:sym typeface="Albert Sans"/>
                </a:rPr>
                <a:t>Learn to screen activities rather than attempting all that is initially appealing.</a:t>
              </a:r>
            </a:p>
            <a:p>
              <a:pPr marL="233364" lvl="1" indent="-116682" algn="l">
                <a:lnSpc>
                  <a:spcPts val="1740"/>
                </a:lnSpc>
              </a:pPr>
              <a:endParaRPr lang="en-US" sz="1813" dirty="0">
                <a:solidFill>
                  <a:srgbClr val="000000"/>
                </a:solidFill>
                <a:latin typeface="Albert Sans"/>
                <a:ea typeface="Albert Sans"/>
                <a:cs typeface="Albert Sans"/>
                <a:sym typeface="Albert Sans"/>
              </a:endParaRPr>
            </a:p>
          </p:txBody>
        </p:sp>
      </p:grpSp>
      <p:grpSp>
        <p:nvGrpSpPr>
          <p:cNvPr id="8" name="Group 8"/>
          <p:cNvGrpSpPr/>
          <p:nvPr/>
        </p:nvGrpSpPr>
        <p:grpSpPr>
          <a:xfrm>
            <a:off x="487680" y="0"/>
            <a:ext cx="8778240" cy="1219200"/>
            <a:chOff x="0" y="0"/>
            <a:chExt cx="11704320" cy="1625600"/>
          </a:xfrm>
        </p:grpSpPr>
        <p:sp>
          <p:nvSpPr>
            <p:cNvPr id="9" name="Freeform 9"/>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10" name="TextBox 10"/>
            <p:cNvSpPr txBox="1"/>
            <p:nvPr/>
          </p:nvSpPr>
          <p:spPr>
            <a:xfrm>
              <a:off x="0" y="0"/>
              <a:ext cx="11704320" cy="1625600"/>
            </a:xfrm>
            <a:prstGeom prst="rect">
              <a:avLst/>
            </a:prstGeom>
          </p:spPr>
          <p:txBody>
            <a:bodyPr lIns="0" tIns="0" rIns="0" bIns="0" rtlCol="0" anchor="b"/>
            <a:lstStyle/>
            <a:p>
              <a:pPr algn="ctr">
                <a:lnSpc>
                  <a:spcPts val="3583"/>
                </a:lnSpc>
              </a:pPr>
              <a:endParaRPr lang="en-US" sz="2986" b="1" dirty="0">
                <a:solidFill>
                  <a:srgbClr val="0D314C"/>
                </a:solidFill>
                <a:latin typeface="Albert Sans Bold"/>
                <a:ea typeface="Albert Sans Bold"/>
                <a:cs typeface="Albert Sans Bold"/>
                <a:sym typeface="Albert Sans Bold"/>
              </a:endParaRPr>
            </a:p>
          </p:txBody>
        </p:sp>
      </p:grpSp>
      <p:grpSp>
        <p:nvGrpSpPr>
          <p:cNvPr id="11" name="Group 5">
            <a:extLst>
              <a:ext uri="{FF2B5EF4-FFF2-40B4-BE49-F238E27FC236}">
                <a16:creationId xmlns:a16="http://schemas.microsoft.com/office/drawing/2014/main" id="{0168A298-9AF8-9F41-56DC-7930438F505B}"/>
              </a:ext>
            </a:extLst>
          </p:cNvPr>
          <p:cNvGrpSpPr/>
          <p:nvPr/>
        </p:nvGrpSpPr>
        <p:grpSpPr>
          <a:xfrm>
            <a:off x="487659" y="-179830"/>
            <a:ext cx="8778261" cy="1399030"/>
            <a:chOff x="-28" y="-239773"/>
            <a:chExt cx="11704348" cy="1865373"/>
          </a:xfrm>
        </p:grpSpPr>
        <p:sp>
          <p:nvSpPr>
            <p:cNvPr id="12" name="Freeform 6">
              <a:extLst>
                <a:ext uri="{FF2B5EF4-FFF2-40B4-BE49-F238E27FC236}">
                  <a16:creationId xmlns:a16="http://schemas.microsoft.com/office/drawing/2014/main" id="{CF10881E-AF8D-980E-1B9D-65EA55B003EB}"/>
                </a:ext>
              </a:extLst>
            </p:cNvPr>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13" name="TextBox 7">
              <a:extLst>
                <a:ext uri="{FF2B5EF4-FFF2-40B4-BE49-F238E27FC236}">
                  <a16:creationId xmlns:a16="http://schemas.microsoft.com/office/drawing/2014/main" id="{C8479AB8-FB3A-D197-6556-4F20D617C7A1}"/>
                </a:ext>
              </a:extLst>
            </p:cNvPr>
            <p:cNvSpPr txBox="1"/>
            <p:nvPr/>
          </p:nvSpPr>
          <p:spPr>
            <a:xfrm>
              <a:off x="-28" y="-239773"/>
              <a:ext cx="11704320" cy="1625600"/>
            </a:xfrm>
            <a:prstGeom prst="rect">
              <a:avLst/>
            </a:prstGeom>
          </p:spPr>
          <p:txBody>
            <a:bodyPr lIns="0" tIns="0" rIns="0" bIns="0" rtlCol="0" anchor="b"/>
            <a:lstStyle/>
            <a:p>
              <a:pPr algn="ctr">
                <a:lnSpc>
                  <a:spcPts val="3583"/>
                </a:lnSpc>
              </a:pPr>
              <a:r>
                <a:rPr lang="en-US" sz="2986" b="1" dirty="0">
                  <a:solidFill>
                    <a:srgbClr val="0D314C"/>
                  </a:solidFill>
                  <a:latin typeface="Albert Sans Bold"/>
                  <a:ea typeface="Albert Sans Bold"/>
                  <a:cs typeface="Albert Sans Bold"/>
                  <a:sym typeface="Albert Sans Bold"/>
                </a:rPr>
                <a:t>Suggestions for Increasing Flexibility and Avoiding Style Traps</a:t>
              </a:r>
            </a:p>
          </p:txBody>
        </p:sp>
      </p:grpSp>
      <p:grpSp>
        <p:nvGrpSpPr>
          <p:cNvPr id="14" name="Group 5">
            <a:extLst>
              <a:ext uri="{FF2B5EF4-FFF2-40B4-BE49-F238E27FC236}">
                <a16:creationId xmlns:a16="http://schemas.microsoft.com/office/drawing/2014/main" id="{EE09707C-C5B1-D23D-8EAA-8AF3957C1236}"/>
              </a:ext>
            </a:extLst>
          </p:cNvPr>
          <p:cNvGrpSpPr/>
          <p:nvPr/>
        </p:nvGrpSpPr>
        <p:grpSpPr>
          <a:xfrm>
            <a:off x="624647" y="745356"/>
            <a:ext cx="8515515" cy="300777"/>
            <a:chOff x="0" y="-3731829"/>
            <a:chExt cx="11354019" cy="4779630"/>
          </a:xfrm>
        </p:grpSpPr>
        <p:sp>
          <p:nvSpPr>
            <p:cNvPr id="15" name="Freeform 6">
              <a:extLst>
                <a:ext uri="{FF2B5EF4-FFF2-40B4-BE49-F238E27FC236}">
                  <a16:creationId xmlns:a16="http://schemas.microsoft.com/office/drawing/2014/main" id="{91966B27-FC4E-4336-4147-09E14AFAFEA7}"/>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16" name="TextBox 7">
              <a:extLst>
                <a:ext uri="{FF2B5EF4-FFF2-40B4-BE49-F238E27FC236}">
                  <a16:creationId xmlns:a16="http://schemas.microsoft.com/office/drawing/2014/main" id="{C0791BF5-AACC-193B-7839-6845F9392D98}"/>
                </a:ext>
              </a:extLst>
            </p:cNvPr>
            <p:cNvSpPr txBox="1"/>
            <p:nvPr/>
          </p:nvSpPr>
          <p:spPr>
            <a:xfrm>
              <a:off x="67389" y="-3731829"/>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12 Change Style Report</a:t>
              </a:r>
            </a:p>
          </p:txBody>
        </p:sp>
      </p:gr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2415507" y="-19975"/>
            <a:ext cx="4922542" cy="1361399"/>
            <a:chOff x="-29" y="-189599"/>
            <a:chExt cx="11704349" cy="1815199"/>
          </a:xfrm>
        </p:grpSpPr>
        <p:sp>
          <p:nvSpPr>
            <p:cNvPr id="6" name="Freeform 6"/>
            <p:cNvSpPr/>
            <p:nvPr/>
          </p:nvSpPr>
          <p:spPr>
            <a:xfrm>
              <a:off x="-29" y="-189599"/>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PH"/>
            </a:p>
          </p:txBody>
        </p:sp>
        <p:sp>
          <p:nvSpPr>
            <p:cNvPr id="7" name="TextBox 7"/>
            <p:cNvSpPr txBox="1"/>
            <p:nvPr/>
          </p:nvSpPr>
          <p:spPr>
            <a:xfrm>
              <a:off x="0" y="-95250"/>
              <a:ext cx="11704320" cy="1720850"/>
            </a:xfrm>
            <a:prstGeom prst="rect">
              <a:avLst/>
            </a:prstGeom>
          </p:spPr>
          <p:txBody>
            <a:bodyPr lIns="0" tIns="0" rIns="0" bIns="0" rtlCol="0" anchor="ctr"/>
            <a:lstStyle/>
            <a:p>
              <a:pPr algn="ctr">
                <a:lnSpc>
                  <a:spcPts val="5631"/>
                </a:lnSpc>
              </a:pPr>
              <a:r>
                <a:rPr lang="en-US" sz="4693" b="1" dirty="0">
                  <a:solidFill>
                    <a:srgbClr val="000000"/>
                  </a:solidFill>
                  <a:latin typeface="Albert Sans" pitchFamily="2" charset="0"/>
                  <a:ea typeface="Arial"/>
                  <a:cs typeface="Arial"/>
                  <a:sym typeface="Arial"/>
                </a:rPr>
                <a:t>In Summary</a:t>
              </a:r>
            </a:p>
          </p:txBody>
        </p:sp>
      </p:grpSp>
      <p:grpSp>
        <p:nvGrpSpPr>
          <p:cNvPr id="8" name="Group 8"/>
          <p:cNvGrpSpPr/>
          <p:nvPr/>
        </p:nvGrpSpPr>
        <p:grpSpPr>
          <a:xfrm>
            <a:off x="487680" y="1706880"/>
            <a:ext cx="8778240" cy="2331721"/>
            <a:chOff x="0" y="0"/>
            <a:chExt cx="11704320" cy="3108961"/>
          </a:xfrm>
        </p:grpSpPr>
        <p:sp>
          <p:nvSpPr>
            <p:cNvPr id="9" name="Freeform 9"/>
            <p:cNvSpPr/>
            <p:nvPr/>
          </p:nvSpPr>
          <p:spPr>
            <a:xfrm>
              <a:off x="0" y="0"/>
              <a:ext cx="11704320" cy="3108961"/>
            </a:xfrm>
            <a:custGeom>
              <a:avLst/>
              <a:gdLst/>
              <a:ahLst/>
              <a:cxnLst/>
              <a:rect l="l" t="t" r="r" b="b"/>
              <a:pathLst>
                <a:path w="11704320" h="3108961">
                  <a:moveTo>
                    <a:pt x="0" y="0"/>
                  </a:moveTo>
                  <a:lnTo>
                    <a:pt x="11704320" y="0"/>
                  </a:lnTo>
                  <a:lnTo>
                    <a:pt x="11704320" y="3108961"/>
                  </a:lnTo>
                  <a:lnTo>
                    <a:pt x="0" y="3108961"/>
                  </a:lnTo>
                  <a:close/>
                </a:path>
              </a:pathLst>
            </a:custGeom>
            <a:solidFill>
              <a:srgbClr val="000000">
                <a:alpha val="0"/>
              </a:srgbClr>
            </a:solidFill>
          </p:spPr>
          <p:txBody>
            <a:bodyPr/>
            <a:lstStyle/>
            <a:p>
              <a:endParaRPr lang="en-PH">
                <a:latin typeface="Albert Sans" pitchFamily="2" charset="0"/>
              </a:endParaRPr>
            </a:p>
          </p:txBody>
        </p:sp>
        <p:sp>
          <p:nvSpPr>
            <p:cNvPr id="10" name="TextBox 10"/>
            <p:cNvSpPr txBox="1"/>
            <p:nvPr/>
          </p:nvSpPr>
          <p:spPr>
            <a:xfrm>
              <a:off x="0" y="-66675"/>
              <a:ext cx="11704320" cy="3175636"/>
            </a:xfrm>
            <a:prstGeom prst="rect">
              <a:avLst/>
            </a:prstGeom>
          </p:spPr>
          <p:txBody>
            <a:bodyPr lIns="0" tIns="0" rIns="0" bIns="0" rtlCol="0" anchor="t"/>
            <a:lstStyle/>
            <a:p>
              <a:pPr marL="439273" lvl="1" indent="-219637" algn="l">
                <a:lnSpc>
                  <a:spcPts val="4095"/>
                </a:lnSpc>
                <a:buFont typeface="Arial"/>
                <a:buChar char="•"/>
              </a:pPr>
              <a:r>
                <a:rPr lang="en-US" sz="3413">
                  <a:solidFill>
                    <a:srgbClr val="000000"/>
                  </a:solidFill>
                  <a:latin typeface="Albert Sans" pitchFamily="2" charset="0"/>
                  <a:ea typeface="Arial"/>
                  <a:cs typeface="Arial"/>
                  <a:sym typeface="Arial"/>
                </a:rPr>
                <a:t>There is no right or wrong style</a:t>
              </a:r>
            </a:p>
            <a:p>
              <a:pPr marL="439273" lvl="1" indent="-219637" algn="l">
                <a:lnSpc>
                  <a:spcPts val="4095"/>
                </a:lnSpc>
                <a:buFont typeface="Arial"/>
                <a:buChar char="•"/>
              </a:pPr>
              <a:r>
                <a:rPr lang="en-US" sz="3413">
                  <a:solidFill>
                    <a:srgbClr val="000000"/>
                  </a:solidFill>
                  <a:latin typeface="Albert Sans" pitchFamily="2" charset="0"/>
                  <a:ea typeface="Arial"/>
                  <a:cs typeface="Arial"/>
                  <a:sym typeface="Arial"/>
                </a:rPr>
                <a:t>We all have opportunities to be more aware</a:t>
              </a:r>
            </a:p>
          </p:txBody>
        </p:sp>
      </p:grpSp>
      <p:grpSp>
        <p:nvGrpSpPr>
          <p:cNvPr id="11" name="Group 11"/>
          <p:cNvGrpSpPr/>
          <p:nvPr/>
        </p:nvGrpSpPr>
        <p:grpSpPr>
          <a:xfrm>
            <a:off x="487680" y="3691379"/>
            <a:ext cx="8778240" cy="2333413"/>
            <a:chOff x="0" y="0"/>
            <a:chExt cx="11704320" cy="3111218"/>
          </a:xfrm>
        </p:grpSpPr>
        <p:sp>
          <p:nvSpPr>
            <p:cNvPr id="12" name="Freeform 12"/>
            <p:cNvSpPr/>
            <p:nvPr/>
          </p:nvSpPr>
          <p:spPr>
            <a:xfrm>
              <a:off x="0" y="0"/>
              <a:ext cx="11704320" cy="3111218"/>
            </a:xfrm>
            <a:custGeom>
              <a:avLst/>
              <a:gdLst/>
              <a:ahLst/>
              <a:cxnLst/>
              <a:rect l="l" t="t" r="r" b="b"/>
              <a:pathLst>
                <a:path w="11704320" h="3111218">
                  <a:moveTo>
                    <a:pt x="0" y="0"/>
                  </a:moveTo>
                  <a:lnTo>
                    <a:pt x="11704320" y="0"/>
                  </a:lnTo>
                  <a:lnTo>
                    <a:pt x="11704320" y="3111218"/>
                  </a:lnTo>
                  <a:lnTo>
                    <a:pt x="0" y="3111218"/>
                  </a:lnTo>
                  <a:close/>
                </a:path>
              </a:pathLst>
            </a:custGeom>
            <a:solidFill>
              <a:srgbClr val="000000">
                <a:alpha val="0"/>
              </a:srgbClr>
            </a:solidFill>
          </p:spPr>
          <p:txBody>
            <a:bodyPr/>
            <a:lstStyle/>
            <a:p>
              <a:endParaRPr lang="en-PH">
                <a:latin typeface="Albert Sans" pitchFamily="2" charset="0"/>
              </a:endParaRPr>
            </a:p>
          </p:txBody>
        </p:sp>
        <p:sp>
          <p:nvSpPr>
            <p:cNvPr id="13" name="TextBox 13"/>
            <p:cNvSpPr txBox="1"/>
            <p:nvPr/>
          </p:nvSpPr>
          <p:spPr>
            <a:xfrm>
              <a:off x="0" y="-66675"/>
              <a:ext cx="11704320" cy="3177893"/>
            </a:xfrm>
            <a:prstGeom prst="rect">
              <a:avLst/>
            </a:prstGeom>
          </p:spPr>
          <p:txBody>
            <a:bodyPr lIns="0" tIns="0" rIns="0" bIns="0" rtlCol="0" anchor="t"/>
            <a:lstStyle/>
            <a:p>
              <a:pPr marL="439273" lvl="1" indent="-219637" algn="l">
                <a:lnSpc>
                  <a:spcPts val="4095"/>
                </a:lnSpc>
                <a:buFont typeface="Arial"/>
                <a:buChar char="•"/>
              </a:pPr>
              <a:r>
                <a:rPr lang="en-US" sz="3413" dirty="0">
                  <a:solidFill>
                    <a:srgbClr val="000000"/>
                  </a:solidFill>
                  <a:latin typeface="Albert Sans" pitchFamily="2" charset="0"/>
                  <a:ea typeface="Arial"/>
                  <a:cs typeface="Arial"/>
                  <a:sym typeface="Arial"/>
                </a:rPr>
                <a:t>We can use style to increase effectiveness</a:t>
              </a:r>
            </a:p>
          </p:txBody>
        </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295136" y="1687156"/>
            <a:ext cx="7620265" cy="2454945"/>
            <a:chOff x="-531570" y="-493657"/>
            <a:chExt cx="8864058" cy="3273259"/>
          </a:xfrm>
        </p:grpSpPr>
        <p:sp>
          <p:nvSpPr>
            <p:cNvPr id="6" name="Freeform 6"/>
            <p:cNvSpPr/>
            <p:nvPr/>
          </p:nvSpPr>
          <p:spPr>
            <a:xfrm>
              <a:off x="0" y="0"/>
              <a:ext cx="8332488" cy="2779602"/>
            </a:xfrm>
            <a:custGeom>
              <a:avLst/>
              <a:gdLst/>
              <a:ahLst/>
              <a:cxnLst/>
              <a:rect l="l" t="t" r="r" b="b"/>
              <a:pathLst>
                <a:path w="8332488" h="2779602">
                  <a:moveTo>
                    <a:pt x="0" y="0"/>
                  </a:moveTo>
                  <a:lnTo>
                    <a:pt x="8332488" y="0"/>
                  </a:lnTo>
                  <a:lnTo>
                    <a:pt x="8332488" y="2779602"/>
                  </a:lnTo>
                  <a:lnTo>
                    <a:pt x="0" y="2779602"/>
                  </a:lnTo>
                  <a:close/>
                </a:path>
              </a:pathLst>
            </a:custGeom>
            <a:solidFill>
              <a:srgbClr val="000000">
                <a:alpha val="0"/>
              </a:srgbClr>
            </a:solidFill>
          </p:spPr>
          <p:txBody>
            <a:bodyPr/>
            <a:lstStyle/>
            <a:p>
              <a:endParaRPr lang="en-PH"/>
            </a:p>
          </p:txBody>
        </p:sp>
        <p:sp>
          <p:nvSpPr>
            <p:cNvPr id="7" name="TextBox 7"/>
            <p:cNvSpPr txBox="1"/>
            <p:nvPr/>
          </p:nvSpPr>
          <p:spPr>
            <a:xfrm>
              <a:off x="-531570" y="-493657"/>
              <a:ext cx="8332487" cy="2693877"/>
            </a:xfrm>
            <a:prstGeom prst="rect">
              <a:avLst/>
            </a:prstGeom>
          </p:spPr>
          <p:txBody>
            <a:bodyPr lIns="0" tIns="0" rIns="0" bIns="0" rtlCol="0" anchor="b"/>
            <a:lstStyle/>
            <a:p>
              <a:pPr algn="ctr">
                <a:lnSpc>
                  <a:spcPts val="6474"/>
                </a:lnSpc>
              </a:pPr>
              <a:r>
                <a:rPr lang="en-US" sz="6166" b="1" dirty="0">
                  <a:solidFill>
                    <a:srgbClr val="0D314C"/>
                  </a:solidFill>
                  <a:latin typeface="Albert Sans Bold"/>
                  <a:ea typeface="Albert Sans Bold"/>
                  <a:cs typeface="Albert Sans Bold"/>
                  <a:sym typeface="Albert Sans Bold"/>
                </a:rPr>
                <a:t>Leading Through Transitions</a:t>
              </a:r>
            </a:p>
          </p:txBody>
        </p:sp>
      </p:grpSp>
      <p:sp>
        <p:nvSpPr>
          <p:cNvPr id="8" name="Freeform 8"/>
          <p:cNvSpPr/>
          <p:nvPr/>
        </p:nvSpPr>
        <p:spPr>
          <a:xfrm>
            <a:off x="0" y="4038600"/>
            <a:ext cx="3733800" cy="3305503"/>
          </a:xfrm>
          <a:custGeom>
            <a:avLst/>
            <a:gdLst/>
            <a:ahLst/>
            <a:cxnLst/>
            <a:rect l="l" t="t" r="r" b="b"/>
            <a:pathLst>
              <a:path w="4249906" h="3734605">
                <a:moveTo>
                  <a:pt x="0" y="0"/>
                </a:moveTo>
                <a:lnTo>
                  <a:pt x="4249906" y="0"/>
                </a:lnTo>
                <a:lnTo>
                  <a:pt x="4249906" y="3734604"/>
                </a:lnTo>
                <a:lnTo>
                  <a:pt x="0" y="3734604"/>
                </a:lnTo>
                <a:lnTo>
                  <a:pt x="0" y="0"/>
                </a:lnTo>
                <a:close/>
              </a:path>
            </a:pathLst>
          </a:custGeom>
          <a:blipFill>
            <a:blip r:embed="rId3"/>
            <a:stretch>
              <a:fillRect/>
            </a:stretch>
          </a:blipFill>
        </p:spPr>
        <p:txBody>
          <a:bodyPr/>
          <a:lstStyle/>
          <a:p>
            <a:endParaRPr lang="en-PH"/>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4453" y="1553845"/>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25120" y="201507"/>
            <a:ext cx="9103360" cy="606984"/>
            <a:chOff x="0" y="0"/>
            <a:chExt cx="12137813" cy="809312"/>
          </a:xfrm>
        </p:grpSpPr>
        <p:sp>
          <p:nvSpPr>
            <p:cNvPr id="6" name="Freeform 6"/>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7" name="TextBox 7"/>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8" name="Group 8"/>
          <p:cNvGrpSpPr/>
          <p:nvPr/>
        </p:nvGrpSpPr>
        <p:grpSpPr>
          <a:xfrm>
            <a:off x="3164786" y="808491"/>
            <a:ext cx="3225801" cy="437642"/>
            <a:chOff x="0" y="0"/>
            <a:chExt cx="4301067" cy="583523"/>
          </a:xfrm>
        </p:grpSpPr>
        <p:sp>
          <p:nvSpPr>
            <p:cNvPr id="9" name="Freeform 9"/>
            <p:cNvSpPr/>
            <p:nvPr/>
          </p:nvSpPr>
          <p:spPr>
            <a:xfrm>
              <a:off x="0" y="0"/>
              <a:ext cx="4301067" cy="583523"/>
            </a:xfrm>
            <a:custGeom>
              <a:avLst/>
              <a:gdLst/>
              <a:ahLst/>
              <a:cxnLst/>
              <a:rect l="l" t="t" r="r" b="b"/>
              <a:pathLst>
                <a:path w="4301067" h="583523">
                  <a:moveTo>
                    <a:pt x="0" y="0"/>
                  </a:moveTo>
                  <a:lnTo>
                    <a:pt x="4301067" y="0"/>
                  </a:lnTo>
                  <a:lnTo>
                    <a:pt x="4301067" y="583523"/>
                  </a:lnTo>
                  <a:lnTo>
                    <a:pt x="0" y="583523"/>
                  </a:lnTo>
                  <a:close/>
                </a:path>
              </a:pathLst>
            </a:custGeom>
            <a:solidFill>
              <a:srgbClr val="000000">
                <a:alpha val="0"/>
              </a:srgbClr>
            </a:solidFill>
          </p:spPr>
          <p:txBody>
            <a:bodyPr/>
            <a:lstStyle/>
            <a:p>
              <a:endParaRPr lang="en-PH"/>
            </a:p>
          </p:txBody>
        </p:sp>
        <p:sp>
          <p:nvSpPr>
            <p:cNvPr id="10" name="TextBox 10"/>
            <p:cNvSpPr txBox="1"/>
            <p:nvPr/>
          </p:nvSpPr>
          <p:spPr>
            <a:xfrm>
              <a:off x="0" y="0"/>
              <a:ext cx="4301067" cy="583523"/>
            </a:xfrm>
            <a:prstGeom prst="rect">
              <a:avLst/>
            </a:prstGeom>
          </p:spPr>
          <p:txBody>
            <a:bodyPr lIns="0" tIns="0" rIns="0" bIns="0" rtlCol="0" anchor="t"/>
            <a:lstStyle/>
            <a:p>
              <a:pPr algn="ctr">
                <a:lnSpc>
                  <a:spcPts val="2560"/>
                </a:lnSpc>
              </a:pPr>
              <a:r>
                <a:rPr lang="en-US" sz="2133" b="1">
                  <a:solidFill>
                    <a:srgbClr val="000000"/>
                  </a:solidFill>
                  <a:latin typeface="Albert Sans Bold"/>
                  <a:ea typeface="Albert Sans Bold"/>
                  <a:cs typeface="Albert Sans Bold"/>
                  <a:sym typeface="Albert Sans Bold"/>
                </a:rPr>
                <a:t>@#%! happens</a:t>
              </a:r>
            </a:p>
          </p:txBody>
        </p:sp>
      </p:grpSp>
      <p:sp>
        <p:nvSpPr>
          <p:cNvPr id="11" name="Freeform 11"/>
          <p:cNvSpPr/>
          <p:nvPr/>
        </p:nvSpPr>
        <p:spPr>
          <a:xfrm>
            <a:off x="2599381" y="1830174"/>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grpSp>
        <p:nvGrpSpPr>
          <p:cNvPr id="12" name="Group 12"/>
          <p:cNvGrpSpPr/>
          <p:nvPr/>
        </p:nvGrpSpPr>
        <p:grpSpPr>
          <a:xfrm>
            <a:off x="0" y="6859905"/>
            <a:ext cx="9753600" cy="455295"/>
            <a:chOff x="0" y="0"/>
            <a:chExt cx="3612444" cy="168628"/>
          </a:xfrm>
        </p:grpSpPr>
        <p:sp>
          <p:nvSpPr>
            <p:cNvPr id="13" name="Freeform 13"/>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4" name="TextBox 14"/>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25120" y="201507"/>
            <a:ext cx="9103360" cy="606984"/>
            <a:chOff x="0" y="0"/>
            <a:chExt cx="12137813" cy="809312"/>
          </a:xfrm>
        </p:grpSpPr>
        <p:sp>
          <p:nvSpPr>
            <p:cNvPr id="6" name="Freeform 6"/>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7" name="TextBox 7"/>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8" name="Group 8"/>
          <p:cNvGrpSpPr/>
          <p:nvPr/>
        </p:nvGrpSpPr>
        <p:grpSpPr>
          <a:xfrm>
            <a:off x="3164786" y="808491"/>
            <a:ext cx="3225801" cy="437642"/>
            <a:chOff x="0" y="0"/>
            <a:chExt cx="4301067" cy="583523"/>
          </a:xfrm>
        </p:grpSpPr>
        <p:sp>
          <p:nvSpPr>
            <p:cNvPr id="9" name="Freeform 9"/>
            <p:cNvSpPr/>
            <p:nvPr/>
          </p:nvSpPr>
          <p:spPr>
            <a:xfrm>
              <a:off x="0" y="0"/>
              <a:ext cx="4301067" cy="583523"/>
            </a:xfrm>
            <a:custGeom>
              <a:avLst/>
              <a:gdLst/>
              <a:ahLst/>
              <a:cxnLst/>
              <a:rect l="l" t="t" r="r" b="b"/>
              <a:pathLst>
                <a:path w="4301067" h="583523">
                  <a:moveTo>
                    <a:pt x="0" y="0"/>
                  </a:moveTo>
                  <a:lnTo>
                    <a:pt x="4301067" y="0"/>
                  </a:lnTo>
                  <a:lnTo>
                    <a:pt x="4301067" y="583523"/>
                  </a:lnTo>
                  <a:lnTo>
                    <a:pt x="0" y="583523"/>
                  </a:lnTo>
                  <a:close/>
                </a:path>
              </a:pathLst>
            </a:custGeom>
            <a:solidFill>
              <a:srgbClr val="000000">
                <a:alpha val="0"/>
              </a:srgbClr>
            </a:solidFill>
          </p:spPr>
          <p:txBody>
            <a:bodyPr/>
            <a:lstStyle/>
            <a:p>
              <a:endParaRPr lang="en-PH"/>
            </a:p>
          </p:txBody>
        </p:sp>
        <p:sp>
          <p:nvSpPr>
            <p:cNvPr id="10" name="TextBox 10"/>
            <p:cNvSpPr txBox="1"/>
            <p:nvPr/>
          </p:nvSpPr>
          <p:spPr>
            <a:xfrm>
              <a:off x="0" y="0"/>
              <a:ext cx="4301067" cy="583523"/>
            </a:xfrm>
            <a:prstGeom prst="rect">
              <a:avLst/>
            </a:prstGeom>
          </p:spPr>
          <p:txBody>
            <a:bodyPr lIns="0" tIns="0" rIns="0" bIns="0" rtlCol="0" anchor="t"/>
            <a:lstStyle/>
            <a:p>
              <a:pPr algn="ctr">
                <a:lnSpc>
                  <a:spcPts val="2560"/>
                </a:lnSpc>
              </a:pPr>
              <a:r>
                <a:rPr lang="en-US" sz="2133" b="1" dirty="0">
                  <a:solidFill>
                    <a:srgbClr val="000000"/>
                  </a:solidFill>
                  <a:latin typeface="Albert Sans Bold"/>
                  <a:ea typeface="Albert Sans Bold"/>
                  <a:cs typeface="Albert Sans Bold"/>
                  <a:sym typeface="Albert Sans Bold"/>
                </a:rPr>
                <a:t>@#%! happens</a:t>
              </a:r>
            </a:p>
          </p:txBody>
        </p:sp>
      </p:grpSp>
      <p:sp>
        <p:nvSpPr>
          <p:cNvPr id="11" name="Freeform 11"/>
          <p:cNvSpPr/>
          <p:nvPr/>
        </p:nvSpPr>
        <p:spPr>
          <a:xfrm>
            <a:off x="2579061" y="1434755"/>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grpSp>
        <p:nvGrpSpPr>
          <p:cNvPr id="12" name="Group 12"/>
          <p:cNvGrpSpPr/>
          <p:nvPr/>
        </p:nvGrpSpPr>
        <p:grpSpPr>
          <a:xfrm>
            <a:off x="0" y="6859905"/>
            <a:ext cx="9753600" cy="455295"/>
            <a:chOff x="0" y="0"/>
            <a:chExt cx="3612444" cy="168628"/>
          </a:xfrm>
        </p:grpSpPr>
        <p:sp>
          <p:nvSpPr>
            <p:cNvPr id="13" name="Freeform 13"/>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4" name="TextBox 14"/>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5">
            <a:extLst>
              <a:ext uri="{FF2B5EF4-FFF2-40B4-BE49-F238E27FC236}">
                <a16:creationId xmlns:a16="http://schemas.microsoft.com/office/drawing/2014/main" id="{1BE55DF4-CD57-ECAB-10FC-CD6593418091}"/>
              </a:ext>
            </a:extLst>
          </p:cNvPr>
          <p:cNvGrpSpPr/>
          <p:nvPr/>
        </p:nvGrpSpPr>
        <p:grpSpPr>
          <a:xfrm>
            <a:off x="624647" y="305710"/>
            <a:ext cx="8484617" cy="740423"/>
            <a:chOff x="0" y="-10718217"/>
            <a:chExt cx="11312822" cy="11766018"/>
          </a:xfrm>
        </p:grpSpPr>
        <p:sp>
          <p:nvSpPr>
            <p:cNvPr id="25" name="Freeform 6">
              <a:extLst>
                <a:ext uri="{FF2B5EF4-FFF2-40B4-BE49-F238E27FC236}">
                  <a16:creationId xmlns:a16="http://schemas.microsoft.com/office/drawing/2014/main" id="{2A91C9BB-8573-4612-0434-4A424981C750}"/>
                </a:ext>
              </a:extLst>
            </p:cNvPr>
            <p:cNvSpPr/>
            <p:nvPr/>
          </p:nvSpPr>
          <p:spPr>
            <a:xfrm>
              <a:off x="0" y="0"/>
              <a:ext cx="11286630" cy="1047801"/>
            </a:xfrm>
            <a:custGeom>
              <a:avLst/>
              <a:gdLst/>
              <a:ahLst/>
              <a:cxnLst/>
              <a:rect l="l" t="t" r="r" b="b"/>
              <a:pathLst>
                <a:path w="11286630" h="1047801">
                  <a:moveTo>
                    <a:pt x="0" y="0"/>
                  </a:moveTo>
                  <a:lnTo>
                    <a:pt x="11286630" y="0"/>
                  </a:lnTo>
                  <a:lnTo>
                    <a:pt x="11286630" y="1047801"/>
                  </a:lnTo>
                  <a:lnTo>
                    <a:pt x="0" y="1047801"/>
                  </a:lnTo>
                  <a:close/>
                </a:path>
              </a:pathLst>
            </a:custGeom>
            <a:solidFill>
              <a:srgbClr val="000000">
                <a:alpha val="0"/>
              </a:srgbClr>
            </a:solidFill>
          </p:spPr>
          <p:txBody>
            <a:bodyPr/>
            <a:lstStyle/>
            <a:p>
              <a:endParaRPr lang="en-PH" dirty="0"/>
            </a:p>
          </p:txBody>
        </p:sp>
        <p:sp>
          <p:nvSpPr>
            <p:cNvPr id="26" name="TextBox 7">
              <a:extLst>
                <a:ext uri="{FF2B5EF4-FFF2-40B4-BE49-F238E27FC236}">
                  <a16:creationId xmlns:a16="http://schemas.microsoft.com/office/drawing/2014/main" id="{2B5564CD-BC4C-9A74-1791-829C9BAA65A8}"/>
                </a:ext>
              </a:extLst>
            </p:cNvPr>
            <p:cNvSpPr txBox="1"/>
            <p:nvPr/>
          </p:nvSpPr>
          <p:spPr>
            <a:xfrm>
              <a:off x="26192" y="-10718217"/>
              <a:ext cx="11286630" cy="1057320"/>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2 – Leading Others Through Change Handout</a:t>
              </a: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46671" y="361215"/>
            <a:ext cx="2860258" cy="1452880"/>
            <a:chOff x="0" y="0"/>
            <a:chExt cx="3813678" cy="1937173"/>
          </a:xfrm>
        </p:grpSpPr>
        <p:sp>
          <p:nvSpPr>
            <p:cNvPr id="3" name="Freeform 3"/>
            <p:cNvSpPr/>
            <p:nvPr/>
          </p:nvSpPr>
          <p:spPr>
            <a:xfrm>
              <a:off x="0" y="0"/>
              <a:ext cx="3813678" cy="1937173"/>
            </a:xfrm>
            <a:custGeom>
              <a:avLst/>
              <a:gdLst/>
              <a:ahLst/>
              <a:cxnLst/>
              <a:rect l="l" t="t" r="r" b="b"/>
              <a:pathLst>
                <a:path w="3813678" h="1937173">
                  <a:moveTo>
                    <a:pt x="0" y="0"/>
                  </a:moveTo>
                  <a:lnTo>
                    <a:pt x="3813678" y="0"/>
                  </a:lnTo>
                  <a:lnTo>
                    <a:pt x="3813678" y="1937173"/>
                  </a:lnTo>
                  <a:lnTo>
                    <a:pt x="0" y="1937173"/>
                  </a:lnTo>
                  <a:close/>
                </a:path>
              </a:pathLst>
            </a:custGeom>
            <a:solidFill>
              <a:srgbClr val="000000">
                <a:alpha val="0"/>
              </a:srgbClr>
            </a:solidFill>
          </p:spPr>
          <p:txBody>
            <a:bodyPr/>
            <a:lstStyle/>
            <a:p>
              <a:endParaRPr lang="en-PH"/>
            </a:p>
          </p:txBody>
        </p:sp>
        <p:sp>
          <p:nvSpPr>
            <p:cNvPr id="4" name="TextBox 4"/>
            <p:cNvSpPr txBox="1"/>
            <p:nvPr/>
          </p:nvSpPr>
          <p:spPr>
            <a:xfrm>
              <a:off x="0" y="-9525"/>
              <a:ext cx="3813678" cy="1946698"/>
            </a:xfrm>
            <a:prstGeom prst="rect">
              <a:avLst/>
            </a:prstGeom>
          </p:spPr>
          <p:txBody>
            <a:bodyPr lIns="0" tIns="0" rIns="0" bIns="0" rtlCol="0" anchor="t"/>
            <a:lstStyle/>
            <a:p>
              <a:pPr algn="ctr">
                <a:lnSpc>
                  <a:spcPts val="6679"/>
                </a:lnSpc>
              </a:pPr>
              <a:r>
                <a:rPr lang="en-US" sz="5566" b="1">
                  <a:solidFill>
                    <a:srgbClr val="0D314C"/>
                  </a:solidFill>
                  <a:latin typeface="Albert Sans Bold"/>
                  <a:ea typeface="Albert Sans Bold"/>
                  <a:cs typeface="Albert Sans Bold"/>
                  <a:sym typeface="Albert Sans Bold"/>
                </a:rPr>
                <a:t>Change</a:t>
              </a:r>
            </a:p>
          </p:txBody>
        </p:sp>
      </p:grpSp>
      <p:sp>
        <p:nvSpPr>
          <p:cNvPr id="5" name="Freeform 5"/>
          <p:cNvSpPr/>
          <p:nvPr/>
        </p:nvSpPr>
        <p:spPr>
          <a:xfrm>
            <a:off x="731520" y="1574743"/>
            <a:ext cx="8290560" cy="5098694"/>
          </a:xfrm>
          <a:custGeom>
            <a:avLst/>
            <a:gdLst/>
            <a:ahLst/>
            <a:cxnLst/>
            <a:rect l="l" t="t" r="r" b="b"/>
            <a:pathLst>
              <a:path w="8290560" h="5098694">
                <a:moveTo>
                  <a:pt x="0" y="0"/>
                </a:moveTo>
                <a:lnTo>
                  <a:pt x="8290560" y="0"/>
                </a:lnTo>
                <a:lnTo>
                  <a:pt x="8290560" y="5098694"/>
                </a:lnTo>
                <a:lnTo>
                  <a:pt x="0" y="5098694"/>
                </a:lnTo>
                <a:lnTo>
                  <a:pt x="0" y="0"/>
                </a:lnTo>
                <a:close/>
              </a:path>
            </a:pathLst>
          </a:custGeom>
          <a:blipFill>
            <a:blip r:embed="rId2"/>
            <a:stretch>
              <a:fillRect/>
            </a:stretch>
          </a:blipFill>
        </p:spPr>
        <p:txBody>
          <a:bodyPr/>
          <a:lstStyle/>
          <a:p>
            <a:endParaRPr lang="en-PH"/>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440180" y="299007"/>
            <a:ext cx="6873241" cy="1210767"/>
            <a:chOff x="0" y="0"/>
            <a:chExt cx="9164321" cy="1614356"/>
          </a:xfrm>
        </p:grpSpPr>
        <p:sp>
          <p:nvSpPr>
            <p:cNvPr id="6" name="Freeform 6"/>
            <p:cNvSpPr/>
            <p:nvPr/>
          </p:nvSpPr>
          <p:spPr>
            <a:xfrm>
              <a:off x="0" y="0"/>
              <a:ext cx="9164320" cy="1614356"/>
            </a:xfrm>
            <a:custGeom>
              <a:avLst/>
              <a:gdLst/>
              <a:ahLst/>
              <a:cxnLst/>
              <a:rect l="l" t="t" r="r" b="b"/>
              <a:pathLst>
                <a:path w="9164320" h="1614356">
                  <a:moveTo>
                    <a:pt x="0" y="0"/>
                  </a:moveTo>
                  <a:lnTo>
                    <a:pt x="9164320" y="0"/>
                  </a:lnTo>
                  <a:lnTo>
                    <a:pt x="9164320" y="1614356"/>
                  </a:lnTo>
                  <a:lnTo>
                    <a:pt x="0" y="1614356"/>
                  </a:lnTo>
                  <a:close/>
                </a:path>
              </a:pathLst>
            </a:custGeom>
            <a:solidFill>
              <a:srgbClr val="000000">
                <a:alpha val="0"/>
              </a:srgbClr>
            </a:solidFill>
          </p:spPr>
          <p:txBody>
            <a:bodyPr/>
            <a:lstStyle/>
            <a:p>
              <a:endParaRPr lang="en-PH"/>
            </a:p>
          </p:txBody>
        </p:sp>
        <p:sp>
          <p:nvSpPr>
            <p:cNvPr id="7" name="TextBox 7"/>
            <p:cNvSpPr txBox="1"/>
            <p:nvPr/>
          </p:nvSpPr>
          <p:spPr>
            <a:xfrm>
              <a:off x="0" y="0"/>
              <a:ext cx="9164321" cy="1614356"/>
            </a:xfrm>
            <a:prstGeom prst="rect">
              <a:avLst/>
            </a:prstGeom>
          </p:spPr>
          <p:txBody>
            <a:bodyPr lIns="0" tIns="0" rIns="0" bIns="0" rtlCol="0" anchor="t"/>
            <a:lstStyle/>
            <a:p>
              <a:pPr algn="ctr">
                <a:lnSpc>
                  <a:spcPts val="4095"/>
                </a:lnSpc>
              </a:pPr>
              <a:r>
                <a:rPr lang="en-US" sz="3413" b="1">
                  <a:solidFill>
                    <a:srgbClr val="0D314C"/>
                  </a:solidFill>
                  <a:latin typeface="Albert Sans Bold"/>
                  <a:ea typeface="Albert Sans Bold"/>
                  <a:cs typeface="Albert Sans Bold"/>
                  <a:sym typeface="Albert Sans Bold"/>
                </a:rPr>
                <a:t>Change Process - Transition</a:t>
              </a:r>
            </a:p>
            <a:p>
              <a:pPr algn="ctr">
                <a:lnSpc>
                  <a:spcPts val="4095"/>
                </a:lnSpc>
              </a:pPr>
              <a:endParaRPr lang="en-US" sz="3413" b="1">
                <a:solidFill>
                  <a:srgbClr val="0D314C"/>
                </a:solidFill>
                <a:latin typeface="Albert Sans Bold"/>
                <a:ea typeface="Albert Sans Bold"/>
                <a:cs typeface="Albert Sans Bold"/>
                <a:sym typeface="Albert Sans Bold"/>
              </a:endParaRPr>
            </a:p>
          </p:txBody>
        </p:sp>
      </p:grpSp>
      <p:sp>
        <p:nvSpPr>
          <p:cNvPr id="8" name="Freeform 8" descr="ChangeModelImage.tif"/>
          <p:cNvSpPr/>
          <p:nvPr/>
        </p:nvSpPr>
        <p:spPr>
          <a:xfrm>
            <a:off x="4585320" y="1667770"/>
            <a:ext cx="4747014" cy="4216149"/>
          </a:xfrm>
          <a:custGeom>
            <a:avLst/>
            <a:gdLst/>
            <a:ahLst/>
            <a:cxnLst/>
            <a:rect l="l" t="t" r="r" b="b"/>
            <a:pathLst>
              <a:path w="4747014" h="4216149">
                <a:moveTo>
                  <a:pt x="0" y="0"/>
                </a:moveTo>
                <a:lnTo>
                  <a:pt x="4747015" y="0"/>
                </a:lnTo>
                <a:lnTo>
                  <a:pt x="4747015" y="4216149"/>
                </a:lnTo>
                <a:lnTo>
                  <a:pt x="0" y="4216149"/>
                </a:lnTo>
                <a:lnTo>
                  <a:pt x="0" y="0"/>
                </a:lnTo>
                <a:close/>
              </a:path>
            </a:pathLst>
          </a:custGeom>
          <a:blipFill>
            <a:blip r:embed="rId3">
              <a:alphaModFix amt="19999"/>
            </a:blip>
            <a:stretch>
              <a:fillRect r="-64"/>
            </a:stretch>
          </a:blipFill>
        </p:spPr>
        <p:txBody>
          <a:bodyPr/>
          <a:lstStyle/>
          <a:p>
            <a:endParaRPr lang="en-PH"/>
          </a:p>
        </p:txBody>
      </p:sp>
      <p:grpSp>
        <p:nvGrpSpPr>
          <p:cNvPr id="9" name="Group 9"/>
          <p:cNvGrpSpPr/>
          <p:nvPr/>
        </p:nvGrpSpPr>
        <p:grpSpPr>
          <a:xfrm>
            <a:off x="1129228" y="4578773"/>
            <a:ext cx="3456093" cy="999067"/>
            <a:chOff x="0" y="0"/>
            <a:chExt cx="4608124" cy="1332089"/>
          </a:xfrm>
        </p:grpSpPr>
        <p:sp>
          <p:nvSpPr>
            <p:cNvPr id="10" name="Freeform 10"/>
            <p:cNvSpPr/>
            <p:nvPr/>
          </p:nvSpPr>
          <p:spPr>
            <a:xfrm>
              <a:off x="0" y="0"/>
              <a:ext cx="4608124" cy="1332089"/>
            </a:xfrm>
            <a:custGeom>
              <a:avLst/>
              <a:gdLst/>
              <a:ahLst/>
              <a:cxnLst/>
              <a:rect l="l" t="t" r="r" b="b"/>
              <a:pathLst>
                <a:path w="4608124" h="1332089">
                  <a:moveTo>
                    <a:pt x="0" y="0"/>
                  </a:moveTo>
                  <a:lnTo>
                    <a:pt x="4608124" y="0"/>
                  </a:lnTo>
                  <a:lnTo>
                    <a:pt x="4608124" y="1332089"/>
                  </a:lnTo>
                  <a:lnTo>
                    <a:pt x="0" y="1332089"/>
                  </a:lnTo>
                  <a:close/>
                </a:path>
              </a:pathLst>
            </a:custGeom>
            <a:solidFill>
              <a:srgbClr val="000000">
                <a:alpha val="0"/>
              </a:srgbClr>
            </a:solidFill>
          </p:spPr>
          <p:txBody>
            <a:bodyPr/>
            <a:lstStyle/>
            <a:p>
              <a:endParaRPr lang="en-PH"/>
            </a:p>
          </p:txBody>
        </p:sp>
        <p:sp>
          <p:nvSpPr>
            <p:cNvPr id="11" name="TextBox 11"/>
            <p:cNvSpPr txBox="1"/>
            <p:nvPr/>
          </p:nvSpPr>
          <p:spPr>
            <a:xfrm>
              <a:off x="0" y="0"/>
              <a:ext cx="4608124" cy="1332089"/>
            </a:xfrm>
            <a:prstGeom prst="rect">
              <a:avLst/>
            </a:prstGeom>
          </p:spPr>
          <p:txBody>
            <a:bodyPr lIns="0" tIns="0" rIns="0" bIns="0" rtlCol="0" anchor="t"/>
            <a:lstStyle/>
            <a:p>
              <a:pPr algn="l">
                <a:lnSpc>
                  <a:spcPts val="2592"/>
                </a:lnSpc>
              </a:pPr>
              <a:r>
                <a:rPr lang="en-US" sz="2160" b="1">
                  <a:solidFill>
                    <a:srgbClr val="0D314C"/>
                  </a:solidFill>
                  <a:latin typeface="Albert Sans Bold"/>
                  <a:ea typeface="Albert Sans Bold"/>
                  <a:cs typeface="Albert Sans Bold"/>
                  <a:sym typeface="Albert Sans Bold"/>
                </a:rPr>
                <a:t>Stage I:  Acknowledging</a:t>
              </a:r>
            </a:p>
          </p:txBody>
        </p:sp>
      </p:grpSp>
      <p:grpSp>
        <p:nvGrpSpPr>
          <p:cNvPr id="12" name="Group 12"/>
          <p:cNvGrpSpPr/>
          <p:nvPr/>
        </p:nvGrpSpPr>
        <p:grpSpPr>
          <a:xfrm>
            <a:off x="4585320" y="1501369"/>
            <a:ext cx="4039052" cy="5082311"/>
            <a:chOff x="0" y="0"/>
            <a:chExt cx="5385403" cy="6776414"/>
          </a:xfrm>
        </p:grpSpPr>
        <p:sp>
          <p:nvSpPr>
            <p:cNvPr id="13" name="Freeform 13"/>
            <p:cNvSpPr/>
            <p:nvPr/>
          </p:nvSpPr>
          <p:spPr>
            <a:xfrm>
              <a:off x="0" y="0"/>
              <a:ext cx="5385403" cy="6776414"/>
            </a:xfrm>
            <a:custGeom>
              <a:avLst/>
              <a:gdLst/>
              <a:ahLst/>
              <a:cxnLst/>
              <a:rect l="l" t="t" r="r" b="b"/>
              <a:pathLst>
                <a:path w="5385403" h="6776414">
                  <a:moveTo>
                    <a:pt x="0" y="0"/>
                  </a:moveTo>
                  <a:lnTo>
                    <a:pt x="5385403" y="0"/>
                  </a:lnTo>
                  <a:lnTo>
                    <a:pt x="5385403" y="6776414"/>
                  </a:lnTo>
                  <a:lnTo>
                    <a:pt x="0" y="6776414"/>
                  </a:lnTo>
                  <a:close/>
                </a:path>
              </a:pathLst>
            </a:custGeom>
            <a:solidFill>
              <a:srgbClr val="000000">
                <a:alpha val="0"/>
              </a:srgbClr>
            </a:solidFill>
          </p:spPr>
          <p:txBody>
            <a:bodyPr/>
            <a:lstStyle/>
            <a:p>
              <a:endParaRPr lang="en-PH"/>
            </a:p>
          </p:txBody>
        </p:sp>
        <p:sp>
          <p:nvSpPr>
            <p:cNvPr id="14" name="TextBox 14"/>
            <p:cNvSpPr txBox="1"/>
            <p:nvPr/>
          </p:nvSpPr>
          <p:spPr>
            <a:xfrm>
              <a:off x="0" y="0"/>
              <a:ext cx="5385403" cy="6776414"/>
            </a:xfrm>
            <a:prstGeom prst="rect">
              <a:avLst/>
            </a:prstGeom>
          </p:spPr>
          <p:txBody>
            <a:bodyPr lIns="0" tIns="0" rIns="0" bIns="0" rtlCol="0" anchor="t"/>
            <a:lstStyle/>
            <a:p>
              <a:pPr algn="l">
                <a:lnSpc>
                  <a:spcPts val="3551"/>
                </a:lnSpc>
              </a:pPr>
              <a:r>
                <a:rPr lang="en-US" sz="2959" b="1" u="sng">
                  <a:solidFill>
                    <a:srgbClr val="0D314C"/>
                  </a:solidFill>
                  <a:latin typeface="Albert Sans Bold"/>
                  <a:ea typeface="Albert Sans Bold"/>
                  <a:cs typeface="Albert Sans Bold"/>
                  <a:sym typeface="Albert Sans Bold"/>
                </a:rPr>
                <a:t>What People Often Think</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secure</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in control</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satisfied</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doing fine</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being recognized</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I’m working hard</a:t>
              </a:r>
            </a:p>
            <a:p>
              <a:pPr marL="639061" lvl="1" indent="-319531" algn="l">
                <a:lnSpc>
                  <a:spcPts val="3551"/>
                </a:lnSpc>
                <a:buFont typeface="Arial"/>
                <a:buChar char="•"/>
              </a:pPr>
              <a:r>
                <a:rPr lang="en-US" sz="2959" b="1">
                  <a:solidFill>
                    <a:srgbClr val="0D314C"/>
                  </a:solidFill>
                  <a:latin typeface="Albert Sans Bold"/>
                  <a:ea typeface="Albert Sans Bold"/>
                  <a:cs typeface="Albert Sans Bold"/>
                  <a:sym typeface="Albert Sans Bold"/>
                </a:rPr>
                <a:t>Hey, everything’s cool</a:t>
              </a:r>
            </a:p>
          </p:txBody>
        </p:sp>
      </p:grpSp>
      <p:grpSp>
        <p:nvGrpSpPr>
          <p:cNvPr id="15" name="Group 15"/>
          <p:cNvGrpSpPr/>
          <p:nvPr/>
        </p:nvGrpSpPr>
        <p:grpSpPr>
          <a:xfrm>
            <a:off x="1242258" y="1509775"/>
            <a:ext cx="2919307" cy="1266613"/>
            <a:chOff x="0" y="0"/>
            <a:chExt cx="3892409" cy="1688818"/>
          </a:xfrm>
        </p:grpSpPr>
        <p:sp>
          <p:nvSpPr>
            <p:cNvPr id="16" name="Freeform 16"/>
            <p:cNvSpPr/>
            <p:nvPr/>
          </p:nvSpPr>
          <p:spPr>
            <a:xfrm>
              <a:off x="0" y="0"/>
              <a:ext cx="3892409" cy="1688818"/>
            </a:xfrm>
            <a:custGeom>
              <a:avLst/>
              <a:gdLst/>
              <a:ahLst/>
              <a:cxnLst/>
              <a:rect l="l" t="t" r="r" b="b"/>
              <a:pathLst>
                <a:path w="3892409" h="1688818">
                  <a:moveTo>
                    <a:pt x="0" y="0"/>
                  </a:moveTo>
                  <a:lnTo>
                    <a:pt x="3892409" y="0"/>
                  </a:lnTo>
                  <a:lnTo>
                    <a:pt x="3892409" y="1688818"/>
                  </a:lnTo>
                  <a:lnTo>
                    <a:pt x="0" y="1688818"/>
                  </a:lnTo>
                  <a:close/>
                </a:path>
              </a:pathLst>
            </a:custGeom>
            <a:solidFill>
              <a:srgbClr val="000000">
                <a:alpha val="0"/>
              </a:srgbClr>
            </a:solidFill>
          </p:spPr>
          <p:txBody>
            <a:bodyPr/>
            <a:lstStyle/>
            <a:p>
              <a:endParaRPr lang="en-PH"/>
            </a:p>
          </p:txBody>
        </p:sp>
        <p:sp>
          <p:nvSpPr>
            <p:cNvPr id="17" name="TextBox 17"/>
            <p:cNvSpPr txBox="1"/>
            <p:nvPr/>
          </p:nvSpPr>
          <p:spPr>
            <a:xfrm>
              <a:off x="0" y="0"/>
              <a:ext cx="3892409" cy="1688818"/>
            </a:xfrm>
            <a:prstGeom prst="rect">
              <a:avLst/>
            </a:prstGeom>
          </p:spPr>
          <p:txBody>
            <a:bodyPr lIns="0" tIns="0" rIns="0" bIns="0" rtlCol="0" anchor="t"/>
            <a:lstStyle/>
            <a:p>
              <a:pPr algn="l">
                <a:lnSpc>
                  <a:spcPts val="2592"/>
                </a:lnSpc>
              </a:pPr>
              <a:r>
                <a:rPr lang="en-US" sz="2160" b="1">
                  <a:solidFill>
                    <a:srgbClr val="0D314C"/>
                  </a:solidFill>
                  <a:latin typeface="Albert Sans Bold"/>
                  <a:ea typeface="Albert Sans Bold"/>
                  <a:cs typeface="Albert Sans Bold"/>
                  <a:sym typeface="Albert Sans Bold"/>
                </a:rPr>
                <a:t>Beginning state:</a:t>
              </a:r>
            </a:p>
            <a:p>
              <a:pPr algn="l">
                <a:lnSpc>
                  <a:spcPts val="2592"/>
                </a:lnSpc>
              </a:pPr>
              <a:r>
                <a:rPr lang="en-US" sz="2160">
                  <a:solidFill>
                    <a:srgbClr val="0D314C"/>
                  </a:solidFill>
                  <a:latin typeface="Albert Sans"/>
                  <a:ea typeface="Albert Sans"/>
                  <a:cs typeface="Albert Sans"/>
                  <a:sym typeface="Albert Sans"/>
                </a:rPr>
                <a:t>Comfort &amp; </a:t>
              </a:r>
            </a:p>
            <a:p>
              <a:pPr algn="l">
                <a:lnSpc>
                  <a:spcPts val="2592"/>
                </a:lnSpc>
              </a:pPr>
              <a:r>
                <a:rPr lang="en-US" sz="2160">
                  <a:solidFill>
                    <a:srgbClr val="0D314C"/>
                  </a:solidFill>
                  <a:latin typeface="Albert Sans"/>
                  <a:ea typeface="Albert Sans"/>
                  <a:cs typeface="Albert Sans"/>
                  <a:sym typeface="Albert Sans"/>
                </a:rPr>
                <a:t>Control</a:t>
              </a:r>
            </a:p>
          </p:txBody>
        </p:sp>
      </p:grpSp>
      <p:grpSp>
        <p:nvGrpSpPr>
          <p:cNvPr id="18" name="Group 18"/>
          <p:cNvGrpSpPr/>
          <p:nvPr/>
        </p:nvGrpSpPr>
        <p:grpSpPr>
          <a:xfrm>
            <a:off x="0" y="6859905"/>
            <a:ext cx="9753600" cy="455295"/>
            <a:chOff x="0" y="0"/>
            <a:chExt cx="3612444" cy="168628"/>
          </a:xfrm>
        </p:grpSpPr>
        <p:sp>
          <p:nvSpPr>
            <p:cNvPr id="19" name="Freeform 19"/>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0" name="TextBox 20"/>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1" name="Freeform 21"/>
          <p:cNvSpPr/>
          <p:nvPr/>
        </p:nvSpPr>
        <p:spPr>
          <a:xfrm>
            <a:off x="1007365" y="2776388"/>
            <a:ext cx="1471618" cy="1437620"/>
          </a:xfrm>
          <a:custGeom>
            <a:avLst/>
            <a:gdLst/>
            <a:ahLst/>
            <a:cxnLst/>
            <a:rect l="l" t="t" r="r" b="b"/>
            <a:pathLst>
              <a:path w="1471618" h="1437620">
                <a:moveTo>
                  <a:pt x="0" y="0"/>
                </a:moveTo>
                <a:lnTo>
                  <a:pt x="1471618" y="0"/>
                </a:lnTo>
                <a:lnTo>
                  <a:pt x="1471618" y="1437620"/>
                </a:lnTo>
                <a:lnTo>
                  <a:pt x="0" y="1437620"/>
                </a:lnTo>
                <a:lnTo>
                  <a:pt x="0" y="0"/>
                </a:lnTo>
                <a:close/>
              </a:path>
            </a:pathLst>
          </a:custGeom>
          <a:blipFill>
            <a:blip r:embed="rId4"/>
            <a:stretch>
              <a:fillRect/>
            </a:stretch>
          </a:blipFill>
        </p:spPr>
        <p:txBody>
          <a:bodyPr/>
          <a:lstStyle/>
          <a:p>
            <a:endParaRPr lang="en-PH"/>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25120" y="201507"/>
            <a:ext cx="9103360" cy="606984"/>
            <a:chOff x="0" y="0"/>
            <a:chExt cx="12137813" cy="809312"/>
          </a:xfrm>
        </p:grpSpPr>
        <p:sp>
          <p:nvSpPr>
            <p:cNvPr id="6" name="Freeform 6"/>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7" name="TextBox 7"/>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8" name="Group 8"/>
          <p:cNvGrpSpPr/>
          <p:nvPr/>
        </p:nvGrpSpPr>
        <p:grpSpPr>
          <a:xfrm>
            <a:off x="3164786" y="808491"/>
            <a:ext cx="3225801" cy="437642"/>
            <a:chOff x="0" y="0"/>
            <a:chExt cx="4301067" cy="583523"/>
          </a:xfrm>
        </p:grpSpPr>
        <p:sp>
          <p:nvSpPr>
            <p:cNvPr id="9" name="Freeform 9"/>
            <p:cNvSpPr/>
            <p:nvPr/>
          </p:nvSpPr>
          <p:spPr>
            <a:xfrm>
              <a:off x="0" y="0"/>
              <a:ext cx="4301067" cy="583523"/>
            </a:xfrm>
            <a:custGeom>
              <a:avLst/>
              <a:gdLst/>
              <a:ahLst/>
              <a:cxnLst/>
              <a:rect l="l" t="t" r="r" b="b"/>
              <a:pathLst>
                <a:path w="4301067" h="583523">
                  <a:moveTo>
                    <a:pt x="0" y="0"/>
                  </a:moveTo>
                  <a:lnTo>
                    <a:pt x="4301067" y="0"/>
                  </a:lnTo>
                  <a:lnTo>
                    <a:pt x="4301067" y="583523"/>
                  </a:lnTo>
                  <a:lnTo>
                    <a:pt x="0" y="583523"/>
                  </a:lnTo>
                  <a:close/>
                </a:path>
              </a:pathLst>
            </a:custGeom>
            <a:solidFill>
              <a:srgbClr val="000000">
                <a:alpha val="0"/>
              </a:srgbClr>
            </a:solidFill>
          </p:spPr>
          <p:txBody>
            <a:bodyPr/>
            <a:lstStyle/>
            <a:p>
              <a:endParaRPr lang="en-PH"/>
            </a:p>
          </p:txBody>
        </p:sp>
        <p:sp>
          <p:nvSpPr>
            <p:cNvPr id="10" name="TextBox 10"/>
            <p:cNvSpPr txBox="1"/>
            <p:nvPr/>
          </p:nvSpPr>
          <p:spPr>
            <a:xfrm>
              <a:off x="0" y="0"/>
              <a:ext cx="4301067" cy="583523"/>
            </a:xfrm>
            <a:prstGeom prst="rect">
              <a:avLst/>
            </a:prstGeom>
          </p:spPr>
          <p:txBody>
            <a:bodyPr lIns="0" tIns="0" rIns="0" bIns="0" rtlCol="0" anchor="t"/>
            <a:lstStyle/>
            <a:p>
              <a:pPr algn="ctr">
                <a:lnSpc>
                  <a:spcPts val="2560"/>
                </a:lnSpc>
              </a:pPr>
              <a:r>
                <a:rPr lang="en-US" sz="2133" b="1">
                  <a:solidFill>
                    <a:srgbClr val="000000"/>
                  </a:solidFill>
                  <a:latin typeface="Albert Sans Bold"/>
                  <a:ea typeface="Albert Sans Bold"/>
                  <a:cs typeface="Albert Sans Bold"/>
                  <a:sym typeface="Albert Sans Bold"/>
                </a:rPr>
                <a:t>@#%! happens</a:t>
              </a:r>
            </a:p>
          </p:txBody>
        </p:sp>
      </p:grpSp>
      <p:grpSp>
        <p:nvGrpSpPr>
          <p:cNvPr id="11" name="Group 11"/>
          <p:cNvGrpSpPr/>
          <p:nvPr/>
        </p:nvGrpSpPr>
        <p:grpSpPr>
          <a:xfrm>
            <a:off x="0" y="6859905"/>
            <a:ext cx="9753600" cy="455295"/>
            <a:chOff x="0" y="0"/>
            <a:chExt cx="3612444" cy="168628"/>
          </a:xfrm>
        </p:grpSpPr>
        <p:sp>
          <p:nvSpPr>
            <p:cNvPr id="12" name="Freeform 12"/>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3" name="TextBox 13"/>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14" name="Freeform 14"/>
          <p:cNvSpPr/>
          <p:nvPr/>
        </p:nvSpPr>
        <p:spPr>
          <a:xfrm>
            <a:off x="2579061" y="1434755"/>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
        <p:nvSpPr>
          <p:cNvPr id="15" name="TextBox 7">
            <a:extLst>
              <a:ext uri="{FF2B5EF4-FFF2-40B4-BE49-F238E27FC236}">
                <a16:creationId xmlns:a16="http://schemas.microsoft.com/office/drawing/2014/main" id="{9D1D47C4-C9CE-2666-F579-0F39D8D34FAB}"/>
              </a:ext>
            </a:extLst>
          </p:cNvPr>
          <p:cNvSpPr txBox="1"/>
          <p:nvPr/>
        </p:nvSpPr>
        <p:spPr>
          <a:xfrm>
            <a:off x="644291" y="30571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3 – Leading Others Through Change Handout</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305878" y="1430867"/>
            <a:ext cx="4839547" cy="4577079"/>
            <a:chOff x="0" y="0"/>
            <a:chExt cx="6452729" cy="6102773"/>
          </a:xfrm>
        </p:grpSpPr>
        <p:sp>
          <p:nvSpPr>
            <p:cNvPr id="6" name="Freeform 6"/>
            <p:cNvSpPr/>
            <p:nvPr/>
          </p:nvSpPr>
          <p:spPr>
            <a:xfrm>
              <a:off x="0" y="0"/>
              <a:ext cx="6452729" cy="6102772"/>
            </a:xfrm>
            <a:custGeom>
              <a:avLst/>
              <a:gdLst/>
              <a:ahLst/>
              <a:cxnLst/>
              <a:rect l="l" t="t" r="r" b="b"/>
              <a:pathLst>
                <a:path w="6452729" h="6102772">
                  <a:moveTo>
                    <a:pt x="0" y="0"/>
                  </a:moveTo>
                  <a:lnTo>
                    <a:pt x="6452729" y="0"/>
                  </a:lnTo>
                  <a:lnTo>
                    <a:pt x="6452729" y="6102772"/>
                  </a:lnTo>
                  <a:lnTo>
                    <a:pt x="0" y="6102772"/>
                  </a:lnTo>
                  <a:close/>
                </a:path>
              </a:pathLst>
            </a:custGeom>
            <a:solidFill>
              <a:srgbClr val="000000">
                <a:alpha val="0"/>
              </a:srgbClr>
            </a:solidFill>
          </p:spPr>
          <p:txBody>
            <a:bodyPr/>
            <a:lstStyle/>
            <a:p>
              <a:endParaRPr lang="en-PH"/>
            </a:p>
          </p:txBody>
        </p:sp>
        <p:sp>
          <p:nvSpPr>
            <p:cNvPr id="7" name="TextBox 7"/>
            <p:cNvSpPr txBox="1"/>
            <p:nvPr/>
          </p:nvSpPr>
          <p:spPr>
            <a:xfrm>
              <a:off x="0" y="0"/>
              <a:ext cx="6452729" cy="6102773"/>
            </a:xfrm>
            <a:prstGeom prst="rect">
              <a:avLst/>
            </a:prstGeom>
          </p:spPr>
          <p:txBody>
            <a:bodyPr lIns="0" tIns="0" rIns="0" bIns="0" rtlCol="0" anchor="t"/>
            <a:lstStyle/>
            <a:p>
              <a:pPr algn="l">
                <a:lnSpc>
                  <a:spcPts val="3551"/>
                </a:lnSpc>
              </a:pPr>
              <a:r>
                <a:rPr lang="en-US" sz="2959" b="1" u="sng">
                  <a:solidFill>
                    <a:srgbClr val="000000"/>
                  </a:solidFill>
                  <a:latin typeface="Albert Sans Bold"/>
                  <a:ea typeface="Albert Sans Bold"/>
                  <a:cs typeface="Albert Sans Bold"/>
                  <a:sym typeface="Albert Sans Bold"/>
                </a:rPr>
                <a:t>What People Often Feel</a:t>
              </a:r>
            </a:p>
            <a:p>
              <a:pPr algn="l">
                <a:lnSpc>
                  <a:spcPts val="3551"/>
                </a:lnSpc>
              </a:pPr>
              <a:r>
                <a:rPr lang="en-US" sz="2959" b="1">
                  <a:solidFill>
                    <a:srgbClr val="000000"/>
                  </a:solidFill>
                  <a:latin typeface="Albert Sans Bold"/>
                  <a:ea typeface="Albert Sans Bold"/>
                  <a:cs typeface="Albert Sans Bold"/>
                  <a:sym typeface="Albert Sans Bold"/>
                </a:rPr>
                <a:t>I’m anxious</a:t>
              </a:r>
            </a:p>
            <a:p>
              <a:pPr algn="l">
                <a:lnSpc>
                  <a:spcPts val="3551"/>
                </a:lnSpc>
              </a:pPr>
              <a:r>
                <a:rPr lang="en-US" sz="2959" b="1">
                  <a:solidFill>
                    <a:srgbClr val="000000"/>
                  </a:solidFill>
                  <a:latin typeface="Albert Sans Bold"/>
                  <a:ea typeface="Albert Sans Bold"/>
                  <a:cs typeface="Albert Sans Bold"/>
                  <a:sym typeface="Albert Sans Bold"/>
                </a:rPr>
                <a:t>I’m not in control</a:t>
              </a:r>
            </a:p>
            <a:p>
              <a:pPr algn="l">
                <a:lnSpc>
                  <a:spcPts val="3551"/>
                </a:lnSpc>
              </a:pPr>
              <a:r>
                <a:rPr lang="en-US" sz="2959" b="1">
                  <a:solidFill>
                    <a:srgbClr val="000000"/>
                  </a:solidFill>
                  <a:latin typeface="Albert Sans Bold"/>
                  <a:ea typeface="Albert Sans Bold"/>
                  <a:cs typeface="Albert Sans Bold"/>
                  <a:sym typeface="Albert Sans Bold"/>
                </a:rPr>
                <a:t>I’m angry and upset</a:t>
              </a:r>
            </a:p>
            <a:p>
              <a:pPr algn="l">
                <a:lnSpc>
                  <a:spcPts val="3551"/>
                </a:lnSpc>
              </a:pPr>
              <a:r>
                <a:rPr lang="en-US" sz="2959" b="1">
                  <a:solidFill>
                    <a:srgbClr val="000000"/>
                  </a:solidFill>
                  <a:latin typeface="Albert Sans Bold"/>
                  <a:ea typeface="Albert Sans Bold"/>
                  <a:cs typeface="Albert Sans Bold"/>
                  <a:sym typeface="Albert Sans Bold"/>
                </a:rPr>
                <a:t>I’m worried about…</a:t>
              </a:r>
            </a:p>
            <a:p>
              <a:pPr algn="l">
                <a:lnSpc>
                  <a:spcPts val="3551"/>
                </a:lnSpc>
              </a:pPr>
              <a:r>
                <a:rPr lang="en-US" sz="2959" b="1">
                  <a:solidFill>
                    <a:srgbClr val="000000"/>
                  </a:solidFill>
                  <a:latin typeface="Albert Sans Bold"/>
                  <a:ea typeface="Albert Sans Bold"/>
                  <a:cs typeface="Albert Sans Bold"/>
                  <a:sym typeface="Albert Sans Bold"/>
                </a:rPr>
                <a:t>I’m not appreciated</a:t>
              </a:r>
            </a:p>
            <a:p>
              <a:pPr algn="l">
                <a:lnSpc>
                  <a:spcPts val="3551"/>
                </a:lnSpc>
              </a:pPr>
              <a:r>
                <a:rPr lang="en-US" sz="2959" b="1">
                  <a:solidFill>
                    <a:srgbClr val="000000"/>
                  </a:solidFill>
                  <a:latin typeface="Albert Sans Bold"/>
                  <a:ea typeface="Albert Sans Bold"/>
                  <a:cs typeface="Albert Sans Bold"/>
                  <a:sym typeface="Albert Sans Bold"/>
                </a:rPr>
                <a:t>I’m frustrated</a:t>
              </a:r>
            </a:p>
            <a:p>
              <a:pPr algn="l">
                <a:lnSpc>
                  <a:spcPts val="3551"/>
                </a:lnSpc>
              </a:pPr>
              <a:r>
                <a:rPr lang="en-US" sz="2959" b="1">
                  <a:solidFill>
                    <a:srgbClr val="000000"/>
                  </a:solidFill>
                  <a:latin typeface="Albert Sans Bold"/>
                  <a:ea typeface="Albert Sans Bold"/>
                  <a:cs typeface="Albert Sans Bold"/>
                  <a:sym typeface="Albert Sans Bold"/>
                </a:rPr>
                <a:t>Hey, everything’s in chaos</a:t>
              </a:r>
            </a:p>
          </p:txBody>
        </p:sp>
      </p:grpSp>
      <p:grpSp>
        <p:nvGrpSpPr>
          <p:cNvPr id="8" name="Group 8"/>
          <p:cNvGrpSpPr/>
          <p:nvPr/>
        </p:nvGrpSpPr>
        <p:grpSpPr>
          <a:xfrm>
            <a:off x="575733" y="5271347"/>
            <a:ext cx="3456094" cy="999067"/>
            <a:chOff x="0" y="0"/>
            <a:chExt cx="4608125" cy="1332089"/>
          </a:xfrm>
        </p:grpSpPr>
        <p:sp>
          <p:nvSpPr>
            <p:cNvPr id="9" name="Freeform 9"/>
            <p:cNvSpPr/>
            <p:nvPr/>
          </p:nvSpPr>
          <p:spPr>
            <a:xfrm>
              <a:off x="0" y="0"/>
              <a:ext cx="4608125" cy="1332089"/>
            </a:xfrm>
            <a:custGeom>
              <a:avLst/>
              <a:gdLst/>
              <a:ahLst/>
              <a:cxnLst/>
              <a:rect l="l" t="t" r="r" b="b"/>
              <a:pathLst>
                <a:path w="4608125" h="1332089">
                  <a:moveTo>
                    <a:pt x="0" y="0"/>
                  </a:moveTo>
                  <a:lnTo>
                    <a:pt x="4608125" y="0"/>
                  </a:lnTo>
                  <a:lnTo>
                    <a:pt x="4608125" y="1332089"/>
                  </a:lnTo>
                  <a:lnTo>
                    <a:pt x="0" y="1332089"/>
                  </a:lnTo>
                  <a:close/>
                </a:path>
              </a:pathLst>
            </a:custGeom>
            <a:solidFill>
              <a:srgbClr val="000000">
                <a:alpha val="0"/>
              </a:srgbClr>
            </a:solidFill>
          </p:spPr>
          <p:txBody>
            <a:bodyPr/>
            <a:lstStyle/>
            <a:p>
              <a:endParaRPr lang="en-PH"/>
            </a:p>
          </p:txBody>
        </p:sp>
        <p:sp>
          <p:nvSpPr>
            <p:cNvPr id="10" name="TextBox 10"/>
            <p:cNvSpPr txBox="1"/>
            <p:nvPr/>
          </p:nvSpPr>
          <p:spPr>
            <a:xfrm>
              <a:off x="0" y="0"/>
              <a:ext cx="4608125" cy="1332089"/>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Stage II: Reacting</a:t>
              </a:r>
            </a:p>
          </p:txBody>
        </p:sp>
      </p:grpSp>
      <p:grpSp>
        <p:nvGrpSpPr>
          <p:cNvPr id="11" name="Group 11"/>
          <p:cNvGrpSpPr/>
          <p:nvPr/>
        </p:nvGrpSpPr>
        <p:grpSpPr>
          <a:xfrm>
            <a:off x="806027" y="1430867"/>
            <a:ext cx="2072640" cy="1660550"/>
            <a:chOff x="0" y="0"/>
            <a:chExt cx="2763520" cy="2214067"/>
          </a:xfrm>
        </p:grpSpPr>
        <p:sp>
          <p:nvSpPr>
            <p:cNvPr id="12" name="Freeform 12"/>
            <p:cNvSpPr/>
            <p:nvPr/>
          </p:nvSpPr>
          <p:spPr>
            <a:xfrm>
              <a:off x="0" y="0"/>
              <a:ext cx="2763520" cy="2214067"/>
            </a:xfrm>
            <a:custGeom>
              <a:avLst/>
              <a:gdLst/>
              <a:ahLst/>
              <a:cxnLst/>
              <a:rect l="l" t="t" r="r" b="b"/>
              <a:pathLst>
                <a:path w="2763520" h="2214067">
                  <a:moveTo>
                    <a:pt x="0" y="0"/>
                  </a:moveTo>
                  <a:lnTo>
                    <a:pt x="2763520" y="0"/>
                  </a:lnTo>
                  <a:lnTo>
                    <a:pt x="2763520" y="2214067"/>
                  </a:lnTo>
                  <a:lnTo>
                    <a:pt x="0" y="2214067"/>
                  </a:lnTo>
                  <a:close/>
                </a:path>
              </a:pathLst>
            </a:custGeom>
            <a:solidFill>
              <a:srgbClr val="000000">
                <a:alpha val="0"/>
              </a:srgbClr>
            </a:solidFill>
          </p:spPr>
          <p:txBody>
            <a:bodyPr/>
            <a:lstStyle/>
            <a:p>
              <a:endParaRPr lang="en-PH"/>
            </a:p>
          </p:txBody>
        </p:sp>
        <p:sp>
          <p:nvSpPr>
            <p:cNvPr id="13" name="TextBox 13"/>
            <p:cNvSpPr txBox="1"/>
            <p:nvPr/>
          </p:nvSpPr>
          <p:spPr>
            <a:xfrm>
              <a:off x="0" y="0"/>
              <a:ext cx="2763520" cy="2214067"/>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Beginning state:</a:t>
              </a:r>
            </a:p>
            <a:p>
              <a:pPr algn="l">
                <a:lnSpc>
                  <a:spcPts val="3071"/>
                </a:lnSpc>
              </a:pPr>
              <a:r>
                <a:rPr lang="en-US" sz="2559">
                  <a:solidFill>
                    <a:srgbClr val="000000"/>
                  </a:solidFill>
                  <a:latin typeface="Albert Sans"/>
                  <a:ea typeface="Albert Sans"/>
                  <a:cs typeface="Albert Sans"/>
                  <a:sym typeface="Albert Sans"/>
                </a:rPr>
                <a:t>Fear, anger, &amp; resistance</a:t>
              </a:r>
            </a:p>
          </p:txBody>
        </p:sp>
      </p:grpSp>
      <p:grpSp>
        <p:nvGrpSpPr>
          <p:cNvPr id="14" name="Group 14"/>
          <p:cNvGrpSpPr/>
          <p:nvPr/>
        </p:nvGrpSpPr>
        <p:grpSpPr>
          <a:xfrm>
            <a:off x="325120" y="201507"/>
            <a:ext cx="9103360" cy="606984"/>
            <a:chOff x="0" y="0"/>
            <a:chExt cx="12137813" cy="809312"/>
          </a:xfrm>
        </p:grpSpPr>
        <p:sp>
          <p:nvSpPr>
            <p:cNvPr id="15" name="Freeform 15"/>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16" name="TextBox 16"/>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17" name="Group 17"/>
          <p:cNvGrpSpPr/>
          <p:nvPr/>
        </p:nvGrpSpPr>
        <p:grpSpPr>
          <a:xfrm>
            <a:off x="0" y="6859905"/>
            <a:ext cx="9753600" cy="455295"/>
            <a:chOff x="0" y="0"/>
            <a:chExt cx="3612444" cy="168628"/>
          </a:xfrm>
        </p:grpSpPr>
        <p:sp>
          <p:nvSpPr>
            <p:cNvPr id="18" name="Freeform 18"/>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9" name="TextBox 19"/>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0" name="Freeform 20" descr="ChangeModelImage.tif"/>
          <p:cNvSpPr/>
          <p:nvPr/>
        </p:nvSpPr>
        <p:spPr>
          <a:xfrm>
            <a:off x="4585320" y="1667770"/>
            <a:ext cx="4747014" cy="4216149"/>
          </a:xfrm>
          <a:custGeom>
            <a:avLst/>
            <a:gdLst/>
            <a:ahLst/>
            <a:cxnLst/>
            <a:rect l="l" t="t" r="r" b="b"/>
            <a:pathLst>
              <a:path w="4747014" h="4216149">
                <a:moveTo>
                  <a:pt x="0" y="0"/>
                </a:moveTo>
                <a:lnTo>
                  <a:pt x="4747015" y="0"/>
                </a:lnTo>
                <a:lnTo>
                  <a:pt x="4747015" y="4216149"/>
                </a:lnTo>
                <a:lnTo>
                  <a:pt x="0" y="4216149"/>
                </a:lnTo>
                <a:lnTo>
                  <a:pt x="0" y="0"/>
                </a:lnTo>
                <a:close/>
              </a:path>
            </a:pathLst>
          </a:custGeom>
          <a:blipFill>
            <a:blip r:embed="rId2">
              <a:alphaModFix amt="19999"/>
            </a:blip>
            <a:stretch>
              <a:fillRect r="-64"/>
            </a:stretch>
          </a:blipFill>
        </p:spPr>
        <p:txBody>
          <a:bodyPr/>
          <a:lstStyle/>
          <a:p>
            <a:endParaRPr lang="en-PH"/>
          </a:p>
        </p:txBody>
      </p:sp>
      <p:sp>
        <p:nvSpPr>
          <p:cNvPr id="21" name="Freeform 21"/>
          <p:cNvSpPr/>
          <p:nvPr/>
        </p:nvSpPr>
        <p:spPr>
          <a:xfrm>
            <a:off x="731520" y="3345905"/>
            <a:ext cx="1927519" cy="1993081"/>
          </a:xfrm>
          <a:custGeom>
            <a:avLst/>
            <a:gdLst/>
            <a:ahLst/>
            <a:cxnLst/>
            <a:rect l="l" t="t" r="r" b="b"/>
            <a:pathLst>
              <a:path w="1927519" h="1993081">
                <a:moveTo>
                  <a:pt x="0" y="0"/>
                </a:moveTo>
                <a:lnTo>
                  <a:pt x="1927519" y="0"/>
                </a:lnTo>
                <a:lnTo>
                  <a:pt x="1927519" y="1993081"/>
                </a:lnTo>
                <a:lnTo>
                  <a:pt x="0" y="1993081"/>
                </a:lnTo>
                <a:lnTo>
                  <a:pt x="0" y="0"/>
                </a:lnTo>
                <a:close/>
              </a:path>
            </a:pathLst>
          </a:custGeom>
          <a:blipFill>
            <a:blip r:embed="rId3"/>
            <a:stretch>
              <a:fillRect/>
            </a:stretch>
          </a:blipFill>
        </p:spPr>
        <p:txBody>
          <a:bodyPr/>
          <a:lstStyle/>
          <a:p>
            <a:endParaRPr lang="en-PH"/>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0" y="6859905"/>
            <a:ext cx="9753600" cy="455295"/>
            <a:chOff x="0" y="0"/>
            <a:chExt cx="3612444" cy="168628"/>
          </a:xfrm>
        </p:grpSpPr>
        <p:sp>
          <p:nvSpPr>
            <p:cNvPr id="6" name="Freeform 6"/>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7" name="TextBox 7"/>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325120" y="201507"/>
            <a:ext cx="9103360" cy="606984"/>
            <a:chOff x="0" y="0"/>
            <a:chExt cx="12137813" cy="809312"/>
          </a:xfrm>
        </p:grpSpPr>
        <p:sp>
          <p:nvSpPr>
            <p:cNvPr id="9" name="Freeform 9"/>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10" name="TextBox 10"/>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11" name="Group 11"/>
          <p:cNvGrpSpPr/>
          <p:nvPr/>
        </p:nvGrpSpPr>
        <p:grpSpPr>
          <a:xfrm>
            <a:off x="3164786" y="808491"/>
            <a:ext cx="3225801" cy="437642"/>
            <a:chOff x="0" y="0"/>
            <a:chExt cx="4301067" cy="583523"/>
          </a:xfrm>
        </p:grpSpPr>
        <p:sp>
          <p:nvSpPr>
            <p:cNvPr id="12" name="Freeform 12"/>
            <p:cNvSpPr/>
            <p:nvPr/>
          </p:nvSpPr>
          <p:spPr>
            <a:xfrm>
              <a:off x="0" y="0"/>
              <a:ext cx="4301067" cy="583523"/>
            </a:xfrm>
            <a:custGeom>
              <a:avLst/>
              <a:gdLst/>
              <a:ahLst/>
              <a:cxnLst/>
              <a:rect l="l" t="t" r="r" b="b"/>
              <a:pathLst>
                <a:path w="4301067" h="583523">
                  <a:moveTo>
                    <a:pt x="0" y="0"/>
                  </a:moveTo>
                  <a:lnTo>
                    <a:pt x="4301067" y="0"/>
                  </a:lnTo>
                  <a:lnTo>
                    <a:pt x="4301067" y="583523"/>
                  </a:lnTo>
                  <a:lnTo>
                    <a:pt x="0" y="583523"/>
                  </a:lnTo>
                  <a:close/>
                </a:path>
              </a:pathLst>
            </a:custGeom>
            <a:solidFill>
              <a:srgbClr val="000000">
                <a:alpha val="0"/>
              </a:srgbClr>
            </a:solidFill>
          </p:spPr>
          <p:txBody>
            <a:bodyPr/>
            <a:lstStyle/>
            <a:p>
              <a:endParaRPr lang="en-PH"/>
            </a:p>
          </p:txBody>
        </p:sp>
        <p:sp>
          <p:nvSpPr>
            <p:cNvPr id="13" name="TextBox 13"/>
            <p:cNvSpPr txBox="1"/>
            <p:nvPr/>
          </p:nvSpPr>
          <p:spPr>
            <a:xfrm>
              <a:off x="0" y="0"/>
              <a:ext cx="4301067" cy="583523"/>
            </a:xfrm>
            <a:prstGeom prst="rect">
              <a:avLst/>
            </a:prstGeom>
          </p:spPr>
          <p:txBody>
            <a:bodyPr lIns="0" tIns="0" rIns="0" bIns="0" rtlCol="0" anchor="t"/>
            <a:lstStyle/>
            <a:p>
              <a:pPr algn="ctr">
                <a:lnSpc>
                  <a:spcPts val="2560"/>
                </a:lnSpc>
              </a:pPr>
              <a:r>
                <a:rPr lang="en-US" sz="2133" b="1">
                  <a:solidFill>
                    <a:srgbClr val="000000"/>
                  </a:solidFill>
                  <a:latin typeface="Albert Sans Bold"/>
                  <a:ea typeface="Albert Sans Bold"/>
                  <a:cs typeface="Albert Sans Bold"/>
                  <a:sym typeface="Albert Sans Bold"/>
                </a:rPr>
                <a:t>@#%! happens</a:t>
              </a:r>
            </a:p>
          </p:txBody>
        </p:sp>
      </p:grpSp>
      <p:sp>
        <p:nvSpPr>
          <p:cNvPr id="14" name="Freeform 14"/>
          <p:cNvSpPr/>
          <p:nvPr/>
        </p:nvSpPr>
        <p:spPr>
          <a:xfrm>
            <a:off x="2579061" y="1434755"/>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
        <p:nvSpPr>
          <p:cNvPr id="15" name="TextBox 7">
            <a:extLst>
              <a:ext uri="{FF2B5EF4-FFF2-40B4-BE49-F238E27FC236}">
                <a16:creationId xmlns:a16="http://schemas.microsoft.com/office/drawing/2014/main" id="{CAE3AB6F-17FA-4768-36E9-6E85C67280D8}"/>
              </a:ext>
            </a:extLst>
          </p:cNvPr>
          <p:cNvSpPr txBox="1"/>
          <p:nvPr/>
        </p:nvSpPr>
        <p:spPr>
          <a:xfrm>
            <a:off x="644291" y="30571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4 – Leading Others Through Change Handout</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sp>
        <p:nvSpPr>
          <p:cNvPr id="5" name="Freeform 5" descr="ChangeModelImage.tif"/>
          <p:cNvSpPr/>
          <p:nvPr/>
        </p:nvSpPr>
        <p:spPr>
          <a:xfrm>
            <a:off x="474133" y="1583267"/>
            <a:ext cx="4747014" cy="4216149"/>
          </a:xfrm>
          <a:custGeom>
            <a:avLst/>
            <a:gdLst/>
            <a:ahLst/>
            <a:cxnLst/>
            <a:rect l="l" t="t" r="r" b="b"/>
            <a:pathLst>
              <a:path w="4747014" h="4216149">
                <a:moveTo>
                  <a:pt x="0" y="0"/>
                </a:moveTo>
                <a:lnTo>
                  <a:pt x="4747015" y="0"/>
                </a:lnTo>
                <a:lnTo>
                  <a:pt x="4747015" y="4216149"/>
                </a:lnTo>
                <a:lnTo>
                  <a:pt x="0" y="4216149"/>
                </a:lnTo>
                <a:lnTo>
                  <a:pt x="0" y="0"/>
                </a:lnTo>
                <a:close/>
              </a:path>
            </a:pathLst>
          </a:custGeom>
          <a:blipFill>
            <a:blip r:embed="rId3">
              <a:alphaModFix amt="19999"/>
            </a:blip>
            <a:stretch>
              <a:fillRect r="-64"/>
            </a:stretch>
          </a:blipFill>
        </p:spPr>
        <p:txBody>
          <a:bodyPr/>
          <a:lstStyle/>
          <a:p>
            <a:endParaRPr lang="en-PH"/>
          </a:p>
        </p:txBody>
      </p:sp>
      <p:grpSp>
        <p:nvGrpSpPr>
          <p:cNvPr id="6" name="Group 6"/>
          <p:cNvGrpSpPr/>
          <p:nvPr/>
        </p:nvGrpSpPr>
        <p:grpSpPr>
          <a:xfrm>
            <a:off x="623431" y="1583267"/>
            <a:ext cx="4839547" cy="3992880"/>
            <a:chOff x="0" y="0"/>
            <a:chExt cx="6452729" cy="5323840"/>
          </a:xfrm>
        </p:grpSpPr>
        <p:sp>
          <p:nvSpPr>
            <p:cNvPr id="7" name="Freeform 7"/>
            <p:cNvSpPr/>
            <p:nvPr/>
          </p:nvSpPr>
          <p:spPr>
            <a:xfrm>
              <a:off x="0" y="0"/>
              <a:ext cx="6452729" cy="5323840"/>
            </a:xfrm>
            <a:custGeom>
              <a:avLst/>
              <a:gdLst/>
              <a:ahLst/>
              <a:cxnLst/>
              <a:rect l="l" t="t" r="r" b="b"/>
              <a:pathLst>
                <a:path w="6452729" h="5323840">
                  <a:moveTo>
                    <a:pt x="0" y="0"/>
                  </a:moveTo>
                  <a:lnTo>
                    <a:pt x="6452729" y="0"/>
                  </a:lnTo>
                  <a:lnTo>
                    <a:pt x="6452729" y="5323840"/>
                  </a:lnTo>
                  <a:lnTo>
                    <a:pt x="0" y="5323840"/>
                  </a:lnTo>
                  <a:close/>
                </a:path>
              </a:pathLst>
            </a:custGeom>
            <a:solidFill>
              <a:srgbClr val="000000">
                <a:alpha val="0"/>
              </a:srgbClr>
            </a:solidFill>
          </p:spPr>
          <p:txBody>
            <a:bodyPr/>
            <a:lstStyle/>
            <a:p>
              <a:endParaRPr lang="en-PH"/>
            </a:p>
          </p:txBody>
        </p:sp>
        <p:sp>
          <p:nvSpPr>
            <p:cNvPr id="8" name="TextBox 8"/>
            <p:cNvSpPr txBox="1"/>
            <p:nvPr/>
          </p:nvSpPr>
          <p:spPr>
            <a:xfrm>
              <a:off x="0" y="0"/>
              <a:ext cx="6452729" cy="5323840"/>
            </a:xfrm>
            <a:prstGeom prst="rect">
              <a:avLst/>
            </a:prstGeom>
          </p:spPr>
          <p:txBody>
            <a:bodyPr lIns="0" tIns="0" rIns="0" bIns="0" rtlCol="0" anchor="t"/>
            <a:lstStyle/>
            <a:p>
              <a:pPr algn="l">
                <a:lnSpc>
                  <a:spcPts val="3551"/>
                </a:lnSpc>
              </a:pPr>
              <a:r>
                <a:rPr lang="en-US" sz="2959" b="1" u="sng">
                  <a:solidFill>
                    <a:srgbClr val="000000"/>
                  </a:solidFill>
                  <a:latin typeface="Albert Sans Bold"/>
                  <a:ea typeface="Albert Sans Bold"/>
                  <a:cs typeface="Albert Sans Bold"/>
                  <a:sym typeface="Albert Sans Bold"/>
                </a:rPr>
                <a:t>What People Often Feel</a:t>
              </a:r>
            </a:p>
            <a:p>
              <a:pPr algn="l">
                <a:lnSpc>
                  <a:spcPts val="3551"/>
                </a:lnSpc>
              </a:pPr>
              <a:r>
                <a:rPr lang="en-US" sz="2959" b="1">
                  <a:solidFill>
                    <a:srgbClr val="000000"/>
                  </a:solidFill>
                  <a:latin typeface="Albert Sans Bold"/>
                  <a:ea typeface="Albert Sans Bold"/>
                  <a:cs typeface="Albert Sans Bold"/>
                  <a:sym typeface="Albert Sans Bold"/>
                </a:rPr>
                <a:t>I’m challenged</a:t>
              </a:r>
            </a:p>
            <a:p>
              <a:pPr algn="l">
                <a:lnSpc>
                  <a:spcPts val="3551"/>
                </a:lnSpc>
              </a:pPr>
              <a:r>
                <a:rPr lang="en-US" sz="2959" b="1">
                  <a:solidFill>
                    <a:srgbClr val="000000"/>
                  </a:solidFill>
                  <a:latin typeface="Albert Sans Bold"/>
                  <a:ea typeface="Albert Sans Bold"/>
                  <a:cs typeface="Albert Sans Bold"/>
                  <a:sym typeface="Albert Sans Bold"/>
                </a:rPr>
                <a:t>I’m hopeful</a:t>
              </a:r>
            </a:p>
            <a:p>
              <a:pPr algn="l">
                <a:lnSpc>
                  <a:spcPts val="3551"/>
                </a:lnSpc>
              </a:pPr>
              <a:r>
                <a:rPr lang="en-US" sz="2959" b="1">
                  <a:solidFill>
                    <a:srgbClr val="000000"/>
                  </a:solidFill>
                  <a:latin typeface="Albert Sans Bold"/>
                  <a:ea typeface="Albert Sans Bold"/>
                  <a:cs typeface="Albert Sans Bold"/>
                  <a:sym typeface="Albert Sans Bold"/>
                </a:rPr>
                <a:t>I’m encouraged</a:t>
              </a:r>
            </a:p>
            <a:p>
              <a:pPr algn="l">
                <a:lnSpc>
                  <a:spcPts val="3551"/>
                </a:lnSpc>
              </a:pPr>
              <a:r>
                <a:rPr lang="en-US" sz="2959" b="1">
                  <a:solidFill>
                    <a:srgbClr val="000000"/>
                  </a:solidFill>
                  <a:latin typeface="Albert Sans Bold"/>
                  <a:ea typeface="Albert Sans Bold"/>
                  <a:cs typeface="Albert Sans Bold"/>
                  <a:sym typeface="Albert Sans Bold"/>
                </a:rPr>
                <a:t>I’m searching for….</a:t>
              </a:r>
            </a:p>
            <a:p>
              <a:pPr algn="l">
                <a:lnSpc>
                  <a:spcPts val="3551"/>
                </a:lnSpc>
              </a:pPr>
              <a:r>
                <a:rPr lang="en-US" sz="2959" b="1">
                  <a:solidFill>
                    <a:srgbClr val="000000"/>
                  </a:solidFill>
                  <a:latin typeface="Albert Sans Bold"/>
                  <a:ea typeface="Albert Sans Bold"/>
                  <a:cs typeface="Albert Sans Bold"/>
                  <a:sym typeface="Albert Sans Bold"/>
                </a:rPr>
                <a:t>I’m excited</a:t>
              </a:r>
            </a:p>
            <a:p>
              <a:pPr algn="l">
                <a:lnSpc>
                  <a:spcPts val="3551"/>
                </a:lnSpc>
              </a:pPr>
              <a:r>
                <a:rPr lang="en-US" sz="2959" b="1">
                  <a:solidFill>
                    <a:srgbClr val="000000"/>
                  </a:solidFill>
                  <a:latin typeface="Albert Sans Bold"/>
                  <a:ea typeface="Albert Sans Bold"/>
                  <a:cs typeface="Albert Sans Bold"/>
                  <a:sym typeface="Albert Sans Bold"/>
                </a:rPr>
                <a:t>Hey, progress is being made</a:t>
              </a:r>
            </a:p>
          </p:txBody>
        </p:sp>
      </p:grpSp>
      <p:grpSp>
        <p:nvGrpSpPr>
          <p:cNvPr id="9" name="Group 9"/>
          <p:cNvGrpSpPr/>
          <p:nvPr/>
        </p:nvGrpSpPr>
        <p:grpSpPr>
          <a:xfrm>
            <a:off x="5952067" y="5271347"/>
            <a:ext cx="3456093" cy="999067"/>
            <a:chOff x="0" y="0"/>
            <a:chExt cx="4608124" cy="1332089"/>
          </a:xfrm>
        </p:grpSpPr>
        <p:sp>
          <p:nvSpPr>
            <p:cNvPr id="10" name="Freeform 10"/>
            <p:cNvSpPr/>
            <p:nvPr/>
          </p:nvSpPr>
          <p:spPr>
            <a:xfrm>
              <a:off x="0" y="0"/>
              <a:ext cx="4608124" cy="1332089"/>
            </a:xfrm>
            <a:custGeom>
              <a:avLst/>
              <a:gdLst/>
              <a:ahLst/>
              <a:cxnLst/>
              <a:rect l="l" t="t" r="r" b="b"/>
              <a:pathLst>
                <a:path w="4608124" h="1332089">
                  <a:moveTo>
                    <a:pt x="0" y="0"/>
                  </a:moveTo>
                  <a:lnTo>
                    <a:pt x="4608124" y="0"/>
                  </a:lnTo>
                  <a:lnTo>
                    <a:pt x="4608124" y="1332089"/>
                  </a:lnTo>
                  <a:lnTo>
                    <a:pt x="0" y="1332089"/>
                  </a:lnTo>
                  <a:close/>
                </a:path>
              </a:pathLst>
            </a:custGeom>
            <a:solidFill>
              <a:srgbClr val="000000">
                <a:alpha val="0"/>
              </a:srgbClr>
            </a:solidFill>
          </p:spPr>
          <p:txBody>
            <a:bodyPr/>
            <a:lstStyle/>
            <a:p>
              <a:endParaRPr lang="en-PH"/>
            </a:p>
          </p:txBody>
        </p:sp>
        <p:sp>
          <p:nvSpPr>
            <p:cNvPr id="11" name="TextBox 11"/>
            <p:cNvSpPr txBox="1"/>
            <p:nvPr/>
          </p:nvSpPr>
          <p:spPr>
            <a:xfrm>
              <a:off x="0" y="0"/>
              <a:ext cx="4608124" cy="1332089"/>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Stage III: Investigating</a:t>
              </a:r>
            </a:p>
          </p:txBody>
        </p:sp>
      </p:grpSp>
      <p:grpSp>
        <p:nvGrpSpPr>
          <p:cNvPr id="12" name="Group 12"/>
          <p:cNvGrpSpPr/>
          <p:nvPr/>
        </p:nvGrpSpPr>
        <p:grpSpPr>
          <a:xfrm>
            <a:off x="6182361" y="1583267"/>
            <a:ext cx="3225799" cy="1660550"/>
            <a:chOff x="0" y="0"/>
            <a:chExt cx="4301066" cy="2214067"/>
          </a:xfrm>
        </p:grpSpPr>
        <p:sp>
          <p:nvSpPr>
            <p:cNvPr id="13" name="Freeform 13"/>
            <p:cNvSpPr/>
            <p:nvPr/>
          </p:nvSpPr>
          <p:spPr>
            <a:xfrm>
              <a:off x="0" y="0"/>
              <a:ext cx="4301066" cy="2214067"/>
            </a:xfrm>
            <a:custGeom>
              <a:avLst/>
              <a:gdLst/>
              <a:ahLst/>
              <a:cxnLst/>
              <a:rect l="l" t="t" r="r" b="b"/>
              <a:pathLst>
                <a:path w="4301066" h="2214067">
                  <a:moveTo>
                    <a:pt x="0" y="0"/>
                  </a:moveTo>
                  <a:lnTo>
                    <a:pt x="4301066" y="0"/>
                  </a:lnTo>
                  <a:lnTo>
                    <a:pt x="4301066" y="2214067"/>
                  </a:lnTo>
                  <a:lnTo>
                    <a:pt x="0" y="2214067"/>
                  </a:lnTo>
                  <a:close/>
                </a:path>
              </a:pathLst>
            </a:custGeom>
            <a:solidFill>
              <a:srgbClr val="000000">
                <a:alpha val="0"/>
              </a:srgbClr>
            </a:solidFill>
          </p:spPr>
          <p:txBody>
            <a:bodyPr/>
            <a:lstStyle/>
            <a:p>
              <a:endParaRPr lang="en-PH"/>
            </a:p>
          </p:txBody>
        </p:sp>
        <p:sp>
          <p:nvSpPr>
            <p:cNvPr id="14" name="TextBox 14"/>
            <p:cNvSpPr txBox="1"/>
            <p:nvPr/>
          </p:nvSpPr>
          <p:spPr>
            <a:xfrm>
              <a:off x="0" y="0"/>
              <a:ext cx="4301066" cy="2214067"/>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Beginning </a:t>
              </a:r>
            </a:p>
            <a:p>
              <a:pPr algn="l">
                <a:lnSpc>
                  <a:spcPts val="3071"/>
                </a:lnSpc>
              </a:pPr>
              <a:r>
                <a:rPr lang="en-US" sz="2559" b="1">
                  <a:solidFill>
                    <a:srgbClr val="000000"/>
                  </a:solidFill>
                  <a:latin typeface="Albert Sans Bold"/>
                  <a:ea typeface="Albert Sans Bold"/>
                  <a:cs typeface="Albert Sans Bold"/>
                  <a:sym typeface="Albert Sans Bold"/>
                </a:rPr>
                <a:t>state:</a:t>
              </a:r>
            </a:p>
            <a:p>
              <a:pPr algn="l">
                <a:lnSpc>
                  <a:spcPts val="3071"/>
                </a:lnSpc>
              </a:pPr>
              <a:r>
                <a:rPr lang="en-US" sz="2559">
                  <a:solidFill>
                    <a:srgbClr val="000000"/>
                  </a:solidFill>
                  <a:latin typeface="Albert Sans"/>
                  <a:ea typeface="Albert Sans"/>
                  <a:cs typeface="Albert Sans"/>
                  <a:sym typeface="Albert Sans"/>
                </a:rPr>
                <a:t>Openness to inquiry &amp; possibilities</a:t>
              </a:r>
            </a:p>
          </p:txBody>
        </p:sp>
      </p:grpSp>
      <p:grpSp>
        <p:nvGrpSpPr>
          <p:cNvPr id="15" name="Group 15"/>
          <p:cNvGrpSpPr/>
          <p:nvPr/>
        </p:nvGrpSpPr>
        <p:grpSpPr>
          <a:xfrm>
            <a:off x="325120" y="201507"/>
            <a:ext cx="9103360" cy="606984"/>
            <a:chOff x="0" y="0"/>
            <a:chExt cx="12137813" cy="809312"/>
          </a:xfrm>
        </p:grpSpPr>
        <p:sp>
          <p:nvSpPr>
            <p:cNvPr id="16" name="Freeform 16"/>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17" name="TextBox 17"/>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sp>
        <p:nvSpPr>
          <p:cNvPr id="18" name="Freeform 18"/>
          <p:cNvSpPr/>
          <p:nvPr/>
        </p:nvSpPr>
        <p:spPr>
          <a:xfrm>
            <a:off x="6273989" y="3434318"/>
            <a:ext cx="1674390" cy="1646668"/>
          </a:xfrm>
          <a:custGeom>
            <a:avLst/>
            <a:gdLst/>
            <a:ahLst/>
            <a:cxnLst/>
            <a:rect l="l" t="t" r="r" b="b"/>
            <a:pathLst>
              <a:path w="1674390" h="1646668">
                <a:moveTo>
                  <a:pt x="0" y="0"/>
                </a:moveTo>
                <a:lnTo>
                  <a:pt x="1674390" y="0"/>
                </a:lnTo>
                <a:lnTo>
                  <a:pt x="1674390" y="1646668"/>
                </a:lnTo>
                <a:lnTo>
                  <a:pt x="0" y="1646668"/>
                </a:lnTo>
                <a:lnTo>
                  <a:pt x="0" y="0"/>
                </a:lnTo>
                <a:close/>
              </a:path>
            </a:pathLst>
          </a:custGeom>
          <a:blipFill>
            <a:blip r:embed="rId4"/>
            <a:stretch>
              <a:fillRect/>
            </a:stretch>
          </a:blipFill>
        </p:spPr>
        <p:txBody>
          <a:bodyPr/>
          <a:lstStyle/>
          <a:p>
            <a:endParaRPr lang="en-PH"/>
          </a:p>
        </p:txBody>
      </p:sp>
      <p:grpSp>
        <p:nvGrpSpPr>
          <p:cNvPr id="19" name="Group 19"/>
          <p:cNvGrpSpPr/>
          <p:nvPr/>
        </p:nvGrpSpPr>
        <p:grpSpPr>
          <a:xfrm>
            <a:off x="0" y="6859905"/>
            <a:ext cx="9753600" cy="455295"/>
            <a:chOff x="0" y="0"/>
            <a:chExt cx="3612444" cy="168628"/>
          </a:xfrm>
        </p:grpSpPr>
        <p:sp>
          <p:nvSpPr>
            <p:cNvPr id="20" name="Freeform 20"/>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1" name="TextBox 21"/>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2590800" y="2352041"/>
            <a:ext cx="2545081" cy="1148080"/>
            <a:chOff x="0" y="0"/>
            <a:chExt cx="3393441" cy="1530773"/>
          </a:xfrm>
        </p:grpSpPr>
        <p:sp>
          <p:nvSpPr>
            <p:cNvPr id="6" name="Freeform 6"/>
            <p:cNvSpPr/>
            <p:nvPr/>
          </p:nvSpPr>
          <p:spPr>
            <a:xfrm>
              <a:off x="0" y="0"/>
              <a:ext cx="3393441" cy="1530773"/>
            </a:xfrm>
            <a:custGeom>
              <a:avLst/>
              <a:gdLst/>
              <a:ahLst/>
              <a:cxnLst/>
              <a:rect l="l" t="t" r="r" b="b"/>
              <a:pathLst>
                <a:path w="3393441" h="1530773">
                  <a:moveTo>
                    <a:pt x="0" y="0"/>
                  </a:moveTo>
                  <a:lnTo>
                    <a:pt x="3393441" y="0"/>
                  </a:lnTo>
                  <a:lnTo>
                    <a:pt x="3393441" y="1530773"/>
                  </a:lnTo>
                  <a:lnTo>
                    <a:pt x="0" y="1530773"/>
                  </a:lnTo>
                  <a:close/>
                </a:path>
              </a:pathLst>
            </a:custGeom>
            <a:solidFill>
              <a:srgbClr val="000000">
                <a:alpha val="0"/>
              </a:srgbClr>
            </a:solidFill>
          </p:spPr>
          <p:txBody>
            <a:bodyPr/>
            <a:lstStyle/>
            <a:p>
              <a:endParaRPr lang="en-PH"/>
            </a:p>
          </p:txBody>
        </p:sp>
        <p:sp>
          <p:nvSpPr>
            <p:cNvPr id="7" name="TextBox 7"/>
            <p:cNvSpPr txBox="1"/>
            <p:nvPr/>
          </p:nvSpPr>
          <p:spPr>
            <a:xfrm>
              <a:off x="0" y="-95250"/>
              <a:ext cx="3393441" cy="1626023"/>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a:t>
              </a:r>
            </a:p>
            <a:p>
              <a:pPr algn="ctr">
                <a:lnSpc>
                  <a:spcPts val="2047"/>
                </a:lnSpc>
              </a:pPr>
              <a:r>
                <a:rPr lang="en-US" sz="1706" b="1">
                  <a:solidFill>
                    <a:srgbClr val="FFFFFF"/>
                  </a:solidFill>
                  <a:latin typeface="Arial Bold"/>
                  <a:ea typeface="Arial Bold"/>
                  <a:cs typeface="Arial Bold"/>
                  <a:sym typeface="Arial Bold"/>
                </a:rPr>
                <a:t>Acknowledging</a:t>
              </a:r>
            </a:p>
          </p:txBody>
        </p:sp>
      </p:grpSp>
      <p:grpSp>
        <p:nvGrpSpPr>
          <p:cNvPr id="8" name="Group 8"/>
          <p:cNvGrpSpPr/>
          <p:nvPr/>
        </p:nvGrpSpPr>
        <p:grpSpPr>
          <a:xfrm>
            <a:off x="2758441" y="4014894"/>
            <a:ext cx="2059093" cy="1181947"/>
            <a:chOff x="0" y="0"/>
            <a:chExt cx="2745458" cy="1575929"/>
          </a:xfrm>
        </p:grpSpPr>
        <p:sp>
          <p:nvSpPr>
            <p:cNvPr id="9" name="Freeform 9"/>
            <p:cNvSpPr/>
            <p:nvPr/>
          </p:nvSpPr>
          <p:spPr>
            <a:xfrm>
              <a:off x="0" y="0"/>
              <a:ext cx="2745458" cy="1575929"/>
            </a:xfrm>
            <a:custGeom>
              <a:avLst/>
              <a:gdLst/>
              <a:ahLst/>
              <a:cxnLst/>
              <a:rect l="l" t="t" r="r" b="b"/>
              <a:pathLst>
                <a:path w="2745458" h="1575929">
                  <a:moveTo>
                    <a:pt x="0" y="0"/>
                  </a:moveTo>
                  <a:lnTo>
                    <a:pt x="2745458" y="0"/>
                  </a:lnTo>
                  <a:lnTo>
                    <a:pt x="2745458" y="1575929"/>
                  </a:lnTo>
                  <a:lnTo>
                    <a:pt x="0" y="1575929"/>
                  </a:lnTo>
                  <a:close/>
                </a:path>
              </a:pathLst>
            </a:custGeom>
            <a:solidFill>
              <a:srgbClr val="000000">
                <a:alpha val="0"/>
              </a:srgbClr>
            </a:solidFill>
          </p:spPr>
          <p:txBody>
            <a:bodyPr/>
            <a:lstStyle/>
            <a:p>
              <a:endParaRPr lang="en-PH"/>
            </a:p>
          </p:txBody>
        </p:sp>
        <p:sp>
          <p:nvSpPr>
            <p:cNvPr id="10" name="TextBox 10"/>
            <p:cNvSpPr txBox="1"/>
            <p:nvPr/>
          </p:nvSpPr>
          <p:spPr>
            <a:xfrm>
              <a:off x="0" y="-47625"/>
              <a:ext cx="2745458" cy="1623554"/>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Reacting</a:t>
              </a:r>
            </a:p>
            <a:p>
              <a:pPr algn="ctr">
                <a:lnSpc>
                  <a:spcPts val="6143"/>
                </a:lnSpc>
              </a:pPr>
              <a:r>
                <a:rPr lang="en-US" sz="5119">
                  <a:solidFill>
                    <a:srgbClr val="FFFFFF"/>
                  </a:solidFill>
                  <a:latin typeface="Arial"/>
                  <a:ea typeface="Arial"/>
                  <a:cs typeface="Arial"/>
                  <a:sym typeface="Arial"/>
                </a:rPr>
                <a:t>II</a:t>
              </a:r>
            </a:p>
          </p:txBody>
        </p:sp>
      </p:grpSp>
      <p:grpSp>
        <p:nvGrpSpPr>
          <p:cNvPr id="11" name="Group 11"/>
          <p:cNvGrpSpPr/>
          <p:nvPr/>
        </p:nvGrpSpPr>
        <p:grpSpPr>
          <a:xfrm>
            <a:off x="5042747" y="4014894"/>
            <a:ext cx="2059093" cy="1181947"/>
            <a:chOff x="0" y="0"/>
            <a:chExt cx="2745458" cy="1575929"/>
          </a:xfrm>
        </p:grpSpPr>
        <p:sp>
          <p:nvSpPr>
            <p:cNvPr id="12" name="Freeform 12"/>
            <p:cNvSpPr/>
            <p:nvPr/>
          </p:nvSpPr>
          <p:spPr>
            <a:xfrm>
              <a:off x="0" y="0"/>
              <a:ext cx="2745458" cy="1575929"/>
            </a:xfrm>
            <a:custGeom>
              <a:avLst/>
              <a:gdLst/>
              <a:ahLst/>
              <a:cxnLst/>
              <a:rect l="l" t="t" r="r" b="b"/>
              <a:pathLst>
                <a:path w="2745458" h="1575929">
                  <a:moveTo>
                    <a:pt x="0" y="0"/>
                  </a:moveTo>
                  <a:lnTo>
                    <a:pt x="2745458" y="0"/>
                  </a:lnTo>
                  <a:lnTo>
                    <a:pt x="2745458" y="1575929"/>
                  </a:lnTo>
                  <a:lnTo>
                    <a:pt x="0" y="1575929"/>
                  </a:lnTo>
                  <a:close/>
                </a:path>
              </a:pathLst>
            </a:custGeom>
            <a:solidFill>
              <a:srgbClr val="000000">
                <a:alpha val="0"/>
              </a:srgbClr>
            </a:solidFill>
          </p:spPr>
          <p:txBody>
            <a:bodyPr/>
            <a:lstStyle/>
            <a:p>
              <a:endParaRPr lang="en-PH"/>
            </a:p>
          </p:txBody>
        </p:sp>
        <p:sp>
          <p:nvSpPr>
            <p:cNvPr id="13" name="TextBox 13"/>
            <p:cNvSpPr txBox="1"/>
            <p:nvPr/>
          </p:nvSpPr>
          <p:spPr>
            <a:xfrm>
              <a:off x="0" y="-47625"/>
              <a:ext cx="2745458" cy="1623554"/>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Investigating</a:t>
              </a:r>
            </a:p>
            <a:p>
              <a:pPr algn="ctr">
                <a:lnSpc>
                  <a:spcPts val="6143"/>
                </a:lnSpc>
              </a:pPr>
              <a:r>
                <a:rPr lang="en-US" sz="5119">
                  <a:solidFill>
                    <a:srgbClr val="FFFFFF"/>
                  </a:solidFill>
                  <a:latin typeface="Arial"/>
                  <a:ea typeface="Arial"/>
                  <a:cs typeface="Arial"/>
                  <a:sym typeface="Arial"/>
                </a:rPr>
                <a:t>III</a:t>
              </a:r>
            </a:p>
          </p:txBody>
        </p:sp>
      </p:grpSp>
      <p:grpSp>
        <p:nvGrpSpPr>
          <p:cNvPr id="14" name="Group 14"/>
          <p:cNvGrpSpPr/>
          <p:nvPr/>
        </p:nvGrpSpPr>
        <p:grpSpPr>
          <a:xfrm>
            <a:off x="4724400" y="2352041"/>
            <a:ext cx="2545081" cy="1148080"/>
            <a:chOff x="0" y="0"/>
            <a:chExt cx="3393441" cy="1530773"/>
          </a:xfrm>
        </p:grpSpPr>
        <p:sp>
          <p:nvSpPr>
            <p:cNvPr id="15" name="Freeform 15"/>
            <p:cNvSpPr/>
            <p:nvPr/>
          </p:nvSpPr>
          <p:spPr>
            <a:xfrm>
              <a:off x="0" y="0"/>
              <a:ext cx="3393441" cy="1530773"/>
            </a:xfrm>
            <a:custGeom>
              <a:avLst/>
              <a:gdLst/>
              <a:ahLst/>
              <a:cxnLst/>
              <a:rect l="l" t="t" r="r" b="b"/>
              <a:pathLst>
                <a:path w="3393441" h="1530773">
                  <a:moveTo>
                    <a:pt x="0" y="0"/>
                  </a:moveTo>
                  <a:lnTo>
                    <a:pt x="3393441" y="0"/>
                  </a:lnTo>
                  <a:lnTo>
                    <a:pt x="3393441" y="1530773"/>
                  </a:lnTo>
                  <a:lnTo>
                    <a:pt x="0" y="1530773"/>
                  </a:lnTo>
                  <a:close/>
                </a:path>
              </a:pathLst>
            </a:custGeom>
            <a:solidFill>
              <a:srgbClr val="000000">
                <a:alpha val="0"/>
              </a:srgbClr>
            </a:solidFill>
          </p:spPr>
          <p:txBody>
            <a:bodyPr/>
            <a:lstStyle/>
            <a:p>
              <a:endParaRPr lang="en-PH"/>
            </a:p>
          </p:txBody>
        </p:sp>
        <p:sp>
          <p:nvSpPr>
            <p:cNvPr id="16" name="TextBox 16"/>
            <p:cNvSpPr txBox="1"/>
            <p:nvPr/>
          </p:nvSpPr>
          <p:spPr>
            <a:xfrm>
              <a:off x="0" y="-95250"/>
              <a:ext cx="3393441" cy="1626023"/>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IV</a:t>
              </a:r>
            </a:p>
            <a:p>
              <a:pPr algn="ctr">
                <a:lnSpc>
                  <a:spcPts val="2047"/>
                </a:lnSpc>
              </a:pPr>
              <a:r>
                <a:rPr lang="en-US" sz="1706" b="1">
                  <a:solidFill>
                    <a:srgbClr val="FFFFFF"/>
                  </a:solidFill>
                  <a:latin typeface="Arial Bold"/>
                  <a:ea typeface="Arial Bold"/>
                  <a:cs typeface="Arial Bold"/>
                  <a:sym typeface="Arial Bold"/>
                </a:rPr>
                <a:t>Implementing</a:t>
              </a:r>
            </a:p>
          </p:txBody>
        </p:sp>
      </p:grpSp>
      <p:grpSp>
        <p:nvGrpSpPr>
          <p:cNvPr id="17" name="Group 17"/>
          <p:cNvGrpSpPr/>
          <p:nvPr/>
        </p:nvGrpSpPr>
        <p:grpSpPr>
          <a:xfrm>
            <a:off x="325120" y="201507"/>
            <a:ext cx="9103360" cy="606984"/>
            <a:chOff x="0" y="0"/>
            <a:chExt cx="12137813" cy="809312"/>
          </a:xfrm>
        </p:grpSpPr>
        <p:sp>
          <p:nvSpPr>
            <p:cNvPr id="18" name="Freeform 18"/>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19" name="TextBox 19"/>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20" name="Group 20"/>
          <p:cNvGrpSpPr/>
          <p:nvPr/>
        </p:nvGrpSpPr>
        <p:grpSpPr>
          <a:xfrm>
            <a:off x="3164786" y="808491"/>
            <a:ext cx="3225801" cy="437642"/>
            <a:chOff x="0" y="0"/>
            <a:chExt cx="4301067" cy="583523"/>
          </a:xfrm>
        </p:grpSpPr>
        <p:sp>
          <p:nvSpPr>
            <p:cNvPr id="21" name="Freeform 21"/>
            <p:cNvSpPr/>
            <p:nvPr/>
          </p:nvSpPr>
          <p:spPr>
            <a:xfrm>
              <a:off x="0" y="0"/>
              <a:ext cx="4301067" cy="583523"/>
            </a:xfrm>
            <a:custGeom>
              <a:avLst/>
              <a:gdLst/>
              <a:ahLst/>
              <a:cxnLst/>
              <a:rect l="l" t="t" r="r" b="b"/>
              <a:pathLst>
                <a:path w="4301067" h="583523">
                  <a:moveTo>
                    <a:pt x="0" y="0"/>
                  </a:moveTo>
                  <a:lnTo>
                    <a:pt x="4301067" y="0"/>
                  </a:lnTo>
                  <a:lnTo>
                    <a:pt x="4301067" y="583523"/>
                  </a:lnTo>
                  <a:lnTo>
                    <a:pt x="0" y="583523"/>
                  </a:lnTo>
                  <a:close/>
                </a:path>
              </a:pathLst>
            </a:custGeom>
            <a:solidFill>
              <a:srgbClr val="000000">
                <a:alpha val="0"/>
              </a:srgbClr>
            </a:solidFill>
          </p:spPr>
          <p:txBody>
            <a:bodyPr/>
            <a:lstStyle/>
            <a:p>
              <a:endParaRPr lang="en-PH"/>
            </a:p>
          </p:txBody>
        </p:sp>
        <p:sp>
          <p:nvSpPr>
            <p:cNvPr id="22" name="TextBox 22"/>
            <p:cNvSpPr txBox="1"/>
            <p:nvPr/>
          </p:nvSpPr>
          <p:spPr>
            <a:xfrm>
              <a:off x="0" y="0"/>
              <a:ext cx="4301067" cy="583523"/>
            </a:xfrm>
            <a:prstGeom prst="rect">
              <a:avLst/>
            </a:prstGeom>
          </p:spPr>
          <p:txBody>
            <a:bodyPr lIns="0" tIns="0" rIns="0" bIns="0" rtlCol="0" anchor="t"/>
            <a:lstStyle/>
            <a:p>
              <a:pPr algn="ctr">
                <a:lnSpc>
                  <a:spcPts val="2560"/>
                </a:lnSpc>
              </a:pPr>
              <a:r>
                <a:rPr lang="en-US" sz="2133" b="1">
                  <a:solidFill>
                    <a:srgbClr val="000000"/>
                  </a:solidFill>
                  <a:latin typeface="Albert Sans Bold"/>
                  <a:ea typeface="Albert Sans Bold"/>
                  <a:cs typeface="Albert Sans Bold"/>
                  <a:sym typeface="Albert Sans Bold"/>
                </a:rPr>
                <a:t>@#%! happens</a:t>
              </a:r>
            </a:p>
          </p:txBody>
        </p:sp>
      </p:grpSp>
      <p:grpSp>
        <p:nvGrpSpPr>
          <p:cNvPr id="23" name="Group 23"/>
          <p:cNvGrpSpPr/>
          <p:nvPr/>
        </p:nvGrpSpPr>
        <p:grpSpPr>
          <a:xfrm>
            <a:off x="0" y="6859905"/>
            <a:ext cx="9753600" cy="455295"/>
            <a:chOff x="0" y="0"/>
            <a:chExt cx="3612444" cy="168628"/>
          </a:xfrm>
        </p:grpSpPr>
        <p:sp>
          <p:nvSpPr>
            <p:cNvPr id="24" name="Freeform 24"/>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5" name="TextBox 25"/>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6" name="Freeform 26"/>
          <p:cNvSpPr/>
          <p:nvPr/>
        </p:nvSpPr>
        <p:spPr>
          <a:xfrm>
            <a:off x="2579061" y="1434755"/>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
        <p:nvSpPr>
          <p:cNvPr id="27" name="TextBox 7">
            <a:extLst>
              <a:ext uri="{FF2B5EF4-FFF2-40B4-BE49-F238E27FC236}">
                <a16:creationId xmlns:a16="http://schemas.microsoft.com/office/drawing/2014/main" id="{3DFE7453-A1EB-DFB4-B6F4-00E92F4C498E}"/>
              </a:ext>
            </a:extLst>
          </p:cNvPr>
          <p:cNvSpPr txBox="1"/>
          <p:nvPr/>
        </p:nvSpPr>
        <p:spPr>
          <a:xfrm>
            <a:off x="644291" y="30571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5 – Leading Others Through Change Handout</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ChangeModelImage.tif"/>
          <p:cNvSpPr/>
          <p:nvPr/>
        </p:nvSpPr>
        <p:spPr>
          <a:xfrm>
            <a:off x="474133" y="1341120"/>
            <a:ext cx="4747014" cy="4216149"/>
          </a:xfrm>
          <a:custGeom>
            <a:avLst/>
            <a:gdLst/>
            <a:ahLst/>
            <a:cxnLst/>
            <a:rect l="l" t="t" r="r" b="b"/>
            <a:pathLst>
              <a:path w="4747014" h="4216149">
                <a:moveTo>
                  <a:pt x="0" y="0"/>
                </a:moveTo>
                <a:lnTo>
                  <a:pt x="4747015" y="0"/>
                </a:lnTo>
                <a:lnTo>
                  <a:pt x="4747015" y="4216149"/>
                </a:lnTo>
                <a:lnTo>
                  <a:pt x="0" y="4216149"/>
                </a:lnTo>
                <a:lnTo>
                  <a:pt x="0" y="0"/>
                </a:lnTo>
                <a:close/>
              </a:path>
            </a:pathLst>
          </a:custGeom>
          <a:blipFill>
            <a:blip r:embed="rId2">
              <a:alphaModFix amt="19999"/>
            </a:blip>
            <a:stretch>
              <a:fillRect r="-64"/>
            </a:stretch>
          </a:blipFill>
        </p:spPr>
        <p:txBody>
          <a:bodyPr/>
          <a:lstStyle/>
          <a:p>
            <a:endParaRPr lang="en-PH"/>
          </a:p>
        </p:txBody>
      </p:sp>
      <p:grpSp>
        <p:nvGrpSpPr>
          <p:cNvPr id="3" name="Group 3"/>
          <p:cNvGrpSpPr/>
          <p:nvPr/>
        </p:nvGrpSpPr>
        <p:grpSpPr>
          <a:xfrm>
            <a:off x="474133" y="1286933"/>
            <a:ext cx="8805333" cy="108373"/>
            <a:chOff x="0" y="0"/>
            <a:chExt cx="11740444" cy="144498"/>
          </a:xfrm>
        </p:grpSpPr>
        <p:sp>
          <p:nvSpPr>
            <p:cNvPr id="4" name="Freeform 4"/>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5" name="Freeform 5"/>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6" name="Group 6"/>
          <p:cNvGrpSpPr/>
          <p:nvPr/>
        </p:nvGrpSpPr>
        <p:grpSpPr>
          <a:xfrm>
            <a:off x="882227" y="1661161"/>
            <a:ext cx="4839547" cy="3408679"/>
            <a:chOff x="0" y="0"/>
            <a:chExt cx="6452729" cy="4544906"/>
          </a:xfrm>
        </p:grpSpPr>
        <p:sp>
          <p:nvSpPr>
            <p:cNvPr id="7" name="Freeform 7"/>
            <p:cNvSpPr/>
            <p:nvPr/>
          </p:nvSpPr>
          <p:spPr>
            <a:xfrm>
              <a:off x="0" y="0"/>
              <a:ext cx="6452729" cy="4544906"/>
            </a:xfrm>
            <a:custGeom>
              <a:avLst/>
              <a:gdLst/>
              <a:ahLst/>
              <a:cxnLst/>
              <a:rect l="l" t="t" r="r" b="b"/>
              <a:pathLst>
                <a:path w="6452729" h="4544906">
                  <a:moveTo>
                    <a:pt x="0" y="0"/>
                  </a:moveTo>
                  <a:lnTo>
                    <a:pt x="6452729" y="0"/>
                  </a:lnTo>
                  <a:lnTo>
                    <a:pt x="6452729" y="4544906"/>
                  </a:lnTo>
                  <a:lnTo>
                    <a:pt x="0" y="4544906"/>
                  </a:lnTo>
                  <a:close/>
                </a:path>
              </a:pathLst>
            </a:custGeom>
            <a:solidFill>
              <a:srgbClr val="000000">
                <a:alpha val="0"/>
              </a:srgbClr>
            </a:solidFill>
          </p:spPr>
          <p:txBody>
            <a:bodyPr/>
            <a:lstStyle/>
            <a:p>
              <a:endParaRPr lang="en-PH"/>
            </a:p>
          </p:txBody>
        </p:sp>
        <p:sp>
          <p:nvSpPr>
            <p:cNvPr id="8" name="TextBox 8"/>
            <p:cNvSpPr txBox="1"/>
            <p:nvPr/>
          </p:nvSpPr>
          <p:spPr>
            <a:xfrm>
              <a:off x="0" y="0"/>
              <a:ext cx="6452729" cy="4544906"/>
            </a:xfrm>
            <a:prstGeom prst="rect">
              <a:avLst/>
            </a:prstGeom>
          </p:spPr>
          <p:txBody>
            <a:bodyPr lIns="0" tIns="0" rIns="0" bIns="0" rtlCol="0" anchor="t"/>
            <a:lstStyle/>
            <a:p>
              <a:pPr algn="l">
                <a:lnSpc>
                  <a:spcPts val="3551"/>
                </a:lnSpc>
              </a:pPr>
              <a:r>
                <a:rPr lang="en-US" sz="2959" b="1" u="sng">
                  <a:solidFill>
                    <a:srgbClr val="000000"/>
                  </a:solidFill>
                  <a:latin typeface="Albert Sans Bold"/>
                  <a:ea typeface="Albert Sans Bold"/>
                  <a:cs typeface="Albert Sans Bold"/>
                  <a:sym typeface="Albert Sans Bold"/>
                </a:rPr>
                <a:t>What People Often Think</a:t>
              </a:r>
            </a:p>
            <a:p>
              <a:pPr algn="l">
                <a:lnSpc>
                  <a:spcPts val="3551"/>
                </a:lnSpc>
              </a:pPr>
              <a:r>
                <a:rPr lang="en-US" sz="2959" b="1">
                  <a:solidFill>
                    <a:srgbClr val="000000"/>
                  </a:solidFill>
                  <a:latin typeface="Albert Sans Bold"/>
                  <a:ea typeface="Albert Sans Bold"/>
                  <a:cs typeface="Albert Sans Bold"/>
                  <a:sym typeface="Albert Sans Bold"/>
                </a:rPr>
                <a:t>I’m encouraged</a:t>
              </a:r>
            </a:p>
            <a:p>
              <a:pPr algn="l">
                <a:lnSpc>
                  <a:spcPts val="3551"/>
                </a:lnSpc>
              </a:pPr>
              <a:r>
                <a:rPr lang="en-US" sz="2959" b="1">
                  <a:solidFill>
                    <a:srgbClr val="000000"/>
                  </a:solidFill>
                  <a:latin typeface="Albert Sans Bold"/>
                  <a:ea typeface="Albert Sans Bold"/>
                  <a:cs typeface="Albert Sans Bold"/>
                  <a:sym typeface="Albert Sans Bold"/>
                </a:rPr>
                <a:t>I’m confident</a:t>
              </a:r>
            </a:p>
            <a:p>
              <a:pPr algn="l">
                <a:lnSpc>
                  <a:spcPts val="3551"/>
                </a:lnSpc>
              </a:pPr>
              <a:r>
                <a:rPr lang="en-US" sz="2959" b="1">
                  <a:solidFill>
                    <a:srgbClr val="000000"/>
                  </a:solidFill>
                  <a:latin typeface="Albert Sans Bold"/>
                  <a:ea typeface="Albert Sans Bold"/>
                  <a:cs typeface="Albert Sans Bold"/>
                  <a:sym typeface="Albert Sans Bold"/>
                </a:rPr>
                <a:t>I’m satisfied</a:t>
              </a:r>
            </a:p>
            <a:p>
              <a:pPr algn="l">
                <a:lnSpc>
                  <a:spcPts val="3551"/>
                </a:lnSpc>
              </a:pPr>
              <a:r>
                <a:rPr lang="en-US" sz="2959" b="1">
                  <a:solidFill>
                    <a:srgbClr val="000000"/>
                  </a:solidFill>
                  <a:latin typeface="Albert Sans Bold"/>
                  <a:ea typeface="Albert Sans Bold"/>
                  <a:cs typeface="Albert Sans Bold"/>
                  <a:sym typeface="Albert Sans Bold"/>
                </a:rPr>
                <a:t>I’m energized</a:t>
              </a:r>
            </a:p>
            <a:p>
              <a:pPr algn="l">
                <a:lnSpc>
                  <a:spcPts val="3551"/>
                </a:lnSpc>
              </a:pPr>
              <a:r>
                <a:rPr lang="en-US" sz="2959" b="1">
                  <a:solidFill>
                    <a:srgbClr val="000000"/>
                  </a:solidFill>
                  <a:latin typeface="Albert Sans Bold"/>
                  <a:ea typeface="Albert Sans Bold"/>
                  <a:cs typeface="Albert Sans Bold"/>
                  <a:sym typeface="Albert Sans Bold"/>
                </a:rPr>
                <a:t>Hey, I made it!</a:t>
              </a:r>
            </a:p>
          </p:txBody>
        </p:sp>
      </p:grpSp>
      <p:grpSp>
        <p:nvGrpSpPr>
          <p:cNvPr id="9" name="Group 9"/>
          <p:cNvGrpSpPr/>
          <p:nvPr/>
        </p:nvGrpSpPr>
        <p:grpSpPr>
          <a:xfrm>
            <a:off x="5797973" y="5193454"/>
            <a:ext cx="3456094" cy="999067"/>
            <a:chOff x="0" y="0"/>
            <a:chExt cx="4608125" cy="1332089"/>
          </a:xfrm>
        </p:grpSpPr>
        <p:sp>
          <p:nvSpPr>
            <p:cNvPr id="10" name="Freeform 10"/>
            <p:cNvSpPr/>
            <p:nvPr/>
          </p:nvSpPr>
          <p:spPr>
            <a:xfrm>
              <a:off x="0" y="0"/>
              <a:ext cx="4608125" cy="1332089"/>
            </a:xfrm>
            <a:custGeom>
              <a:avLst/>
              <a:gdLst/>
              <a:ahLst/>
              <a:cxnLst/>
              <a:rect l="l" t="t" r="r" b="b"/>
              <a:pathLst>
                <a:path w="4608125" h="1332089">
                  <a:moveTo>
                    <a:pt x="0" y="0"/>
                  </a:moveTo>
                  <a:lnTo>
                    <a:pt x="4608125" y="0"/>
                  </a:lnTo>
                  <a:lnTo>
                    <a:pt x="4608125" y="1332089"/>
                  </a:lnTo>
                  <a:lnTo>
                    <a:pt x="0" y="1332089"/>
                  </a:lnTo>
                  <a:close/>
                </a:path>
              </a:pathLst>
            </a:custGeom>
            <a:solidFill>
              <a:srgbClr val="000000">
                <a:alpha val="0"/>
              </a:srgbClr>
            </a:solidFill>
          </p:spPr>
          <p:txBody>
            <a:bodyPr/>
            <a:lstStyle/>
            <a:p>
              <a:endParaRPr lang="en-PH"/>
            </a:p>
          </p:txBody>
        </p:sp>
        <p:sp>
          <p:nvSpPr>
            <p:cNvPr id="11" name="TextBox 11"/>
            <p:cNvSpPr txBox="1"/>
            <p:nvPr/>
          </p:nvSpPr>
          <p:spPr>
            <a:xfrm>
              <a:off x="0" y="0"/>
              <a:ext cx="4608125" cy="1332089"/>
            </a:xfrm>
            <a:prstGeom prst="rect">
              <a:avLst/>
            </a:prstGeom>
          </p:spPr>
          <p:txBody>
            <a:bodyPr lIns="0" tIns="0" rIns="0" bIns="0" rtlCol="0" anchor="t"/>
            <a:lstStyle/>
            <a:p>
              <a:pPr algn="l">
                <a:lnSpc>
                  <a:spcPts val="3071"/>
                </a:lnSpc>
              </a:pPr>
              <a:r>
                <a:rPr lang="en-US" sz="2559" b="1">
                  <a:solidFill>
                    <a:srgbClr val="000000"/>
                  </a:solidFill>
                  <a:latin typeface="Albert Sans Bold"/>
                  <a:ea typeface="Albert Sans Bold"/>
                  <a:cs typeface="Albert Sans Bold"/>
                  <a:sym typeface="Albert Sans Bold"/>
                </a:rPr>
                <a:t>Stage IV: Implementing</a:t>
              </a:r>
            </a:p>
          </p:txBody>
        </p:sp>
      </p:grpSp>
      <p:grpSp>
        <p:nvGrpSpPr>
          <p:cNvPr id="12" name="Group 12"/>
          <p:cNvGrpSpPr/>
          <p:nvPr/>
        </p:nvGrpSpPr>
        <p:grpSpPr>
          <a:xfrm>
            <a:off x="5645573" y="1430867"/>
            <a:ext cx="3379893" cy="1660550"/>
            <a:chOff x="0" y="0"/>
            <a:chExt cx="4506524" cy="2214067"/>
          </a:xfrm>
        </p:grpSpPr>
        <p:sp>
          <p:nvSpPr>
            <p:cNvPr id="13" name="Freeform 13"/>
            <p:cNvSpPr/>
            <p:nvPr/>
          </p:nvSpPr>
          <p:spPr>
            <a:xfrm>
              <a:off x="0" y="0"/>
              <a:ext cx="4506525" cy="2214067"/>
            </a:xfrm>
            <a:custGeom>
              <a:avLst/>
              <a:gdLst/>
              <a:ahLst/>
              <a:cxnLst/>
              <a:rect l="l" t="t" r="r" b="b"/>
              <a:pathLst>
                <a:path w="4506525" h="2214067">
                  <a:moveTo>
                    <a:pt x="0" y="0"/>
                  </a:moveTo>
                  <a:lnTo>
                    <a:pt x="4506525" y="0"/>
                  </a:lnTo>
                  <a:lnTo>
                    <a:pt x="4506525" y="2214067"/>
                  </a:lnTo>
                  <a:lnTo>
                    <a:pt x="0" y="2214067"/>
                  </a:lnTo>
                  <a:close/>
                </a:path>
              </a:pathLst>
            </a:custGeom>
            <a:solidFill>
              <a:srgbClr val="000000">
                <a:alpha val="0"/>
              </a:srgbClr>
            </a:solidFill>
          </p:spPr>
          <p:txBody>
            <a:bodyPr/>
            <a:lstStyle/>
            <a:p>
              <a:endParaRPr lang="en-PH"/>
            </a:p>
          </p:txBody>
        </p:sp>
        <p:sp>
          <p:nvSpPr>
            <p:cNvPr id="14" name="TextBox 14"/>
            <p:cNvSpPr txBox="1"/>
            <p:nvPr/>
          </p:nvSpPr>
          <p:spPr>
            <a:xfrm>
              <a:off x="0" y="0"/>
              <a:ext cx="4506524" cy="2214067"/>
            </a:xfrm>
            <a:prstGeom prst="rect">
              <a:avLst/>
            </a:prstGeom>
          </p:spPr>
          <p:txBody>
            <a:bodyPr lIns="0" tIns="0" rIns="0" bIns="0" rtlCol="0" anchor="t"/>
            <a:lstStyle/>
            <a:p>
              <a:pPr algn="l">
                <a:lnSpc>
                  <a:spcPts val="3071"/>
                </a:lnSpc>
              </a:pPr>
              <a:r>
                <a:rPr lang="en-US" sz="2559" b="1" dirty="0">
                  <a:solidFill>
                    <a:srgbClr val="000000"/>
                  </a:solidFill>
                  <a:latin typeface="Albert Sans Bold"/>
                  <a:ea typeface="Albert Sans Bold"/>
                  <a:cs typeface="Albert Sans Bold"/>
                  <a:sym typeface="Albert Sans Bold"/>
                </a:rPr>
                <a:t>Beginning </a:t>
              </a:r>
            </a:p>
            <a:p>
              <a:pPr algn="l">
                <a:lnSpc>
                  <a:spcPts val="3071"/>
                </a:lnSpc>
              </a:pPr>
              <a:r>
                <a:rPr lang="en-US" sz="2559" b="1" dirty="0">
                  <a:solidFill>
                    <a:srgbClr val="000000"/>
                  </a:solidFill>
                  <a:latin typeface="Albert Sans Bold"/>
                  <a:ea typeface="Albert Sans Bold"/>
                  <a:cs typeface="Albert Sans Bold"/>
                  <a:sym typeface="Albert Sans Bold"/>
                </a:rPr>
                <a:t>state:</a:t>
              </a:r>
            </a:p>
            <a:p>
              <a:pPr algn="l">
                <a:lnSpc>
                  <a:spcPts val="3071"/>
                </a:lnSpc>
              </a:pPr>
              <a:r>
                <a:rPr lang="en-US" sz="2559" dirty="0">
                  <a:solidFill>
                    <a:srgbClr val="000000"/>
                  </a:solidFill>
                  <a:latin typeface="Albert Sans"/>
                  <a:ea typeface="Albert Sans"/>
                  <a:cs typeface="Albert Sans"/>
                  <a:sym typeface="Albert Sans"/>
                </a:rPr>
                <a:t>Readiness to learn &amp; accommodate</a:t>
              </a:r>
            </a:p>
          </p:txBody>
        </p:sp>
      </p:grpSp>
      <p:grpSp>
        <p:nvGrpSpPr>
          <p:cNvPr id="15" name="Group 15"/>
          <p:cNvGrpSpPr/>
          <p:nvPr/>
        </p:nvGrpSpPr>
        <p:grpSpPr>
          <a:xfrm>
            <a:off x="325120" y="201507"/>
            <a:ext cx="9103360" cy="606984"/>
            <a:chOff x="0" y="0"/>
            <a:chExt cx="12137813" cy="809312"/>
          </a:xfrm>
        </p:grpSpPr>
        <p:sp>
          <p:nvSpPr>
            <p:cNvPr id="16" name="Freeform 16"/>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17" name="TextBox 17"/>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Change Process - Transition</a:t>
              </a:r>
            </a:p>
          </p:txBody>
        </p:sp>
      </p:grpSp>
      <p:grpSp>
        <p:nvGrpSpPr>
          <p:cNvPr id="18" name="Group 18"/>
          <p:cNvGrpSpPr/>
          <p:nvPr/>
        </p:nvGrpSpPr>
        <p:grpSpPr>
          <a:xfrm>
            <a:off x="0" y="6859905"/>
            <a:ext cx="9753600" cy="455295"/>
            <a:chOff x="0" y="0"/>
            <a:chExt cx="3612444" cy="168628"/>
          </a:xfrm>
        </p:grpSpPr>
        <p:sp>
          <p:nvSpPr>
            <p:cNvPr id="19" name="Freeform 19"/>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0" name="TextBox 20"/>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1" name="Freeform 21"/>
          <p:cNvSpPr/>
          <p:nvPr/>
        </p:nvSpPr>
        <p:spPr>
          <a:xfrm>
            <a:off x="5721774" y="3091418"/>
            <a:ext cx="2005432" cy="1978422"/>
          </a:xfrm>
          <a:custGeom>
            <a:avLst/>
            <a:gdLst/>
            <a:ahLst/>
            <a:cxnLst/>
            <a:rect l="l" t="t" r="r" b="b"/>
            <a:pathLst>
              <a:path w="2005432" h="1978422">
                <a:moveTo>
                  <a:pt x="0" y="0"/>
                </a:moveTo>
                <a:lnTo>
                  <a:pt x="2005431" y="0"/>
                </a:lnTo>
                <a:lnTo>
                  <a:pt x="2005431" y="1978422"/>
                </a:lnTo>
                <a:lnTo>
                  <a:pt x="0" y="1978422"/>
                </a:lnTo>
                <a:lnTo>
                  <a:pt x="0" y="0"/>
                </a:lnTo>
                <a:close/>
              </a:path>
            </a:pathLst>
          </a:custGeom>
          <a:blipFill>
            <a:blip r:embed="rId3"/>
            <a:stretch>
              <a:fillRect/>
            </a:stretch>
          </a:blipFill>
        </p:spPr>
        <p:txBody>
          <a:bodyPr/>
          <a:lstStyle/>
          <a:p>
            <a:endParaRPr lang="en-PH"/>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88526" y="6025361"/>
            <a:ext cx="8176547" cy="526067"/>
            <a:chOff x="0" y="0"/>
            <a:chExt cx="10902063" cy="701423"/>
          </a:xfrm>
        </p:grpSpPr>
        <p:sp>
          <p:nvSpPr>
            <p:cNvPr id="6" name="Freeform 6"/>
            <p:cNvSpPr/>
            <p:nvPr/>
          </p:nvSpPr>
          <p:spPr>
            <a:xfrm>
              <a:off x="0" y="0"/>
              <a:ext cx="10902063" cy="701423"/>
            </a:xfrm>
            <a:custGeom>
              <a:avLst/>
              <a:gdLst/>
              <a:ahLst/>
              <a:cxnLst/>
              <a:rect l="l" t="t" r="r" b="b"/>
              <a:pathLst>
                <a:path w="10902063" h="701423">
                  <a:moveTo>
                    <a:pt x="0" y="0"/>
                  </a:moveTo>
                  <a:lnTo>
                    <a:pt x="10902063" y="0"/>
                  </a:lnTo>
                  <a:lnTo>
                    <a:pt x="10902063" y="701423"/>
                  </a:lnTo>
                  <a:lnTo>
                    <a:pt x="0" y="701423"/>
                  </a:lnTo>
                  <a:close/>
                </a:path>
              </a:pathLst>
            </a:custGeom>
            <a:solidFill>
              <a:srgbClr val="000000">
                <a:alpha val="0"/>
              </a:srgbClr>
            </a:solidFill>
          </p:spPr>
          <p:txBody>
            <a:bodyPr/>
            <a:lstStyle/>
            <a:p>
              <a:endParaRPr lang="en-PH"/>
            </a:p>
          </p:txBody>
        </p:sp>
        <p:sp>
          <p:nvSpPr>
            <p:cNvPr id="7" name="TextBox 7"/>
            <p:cNvSpPr txBox="1"/>
            <p:nvPr/>
          </p:nvSpPr>
          <p:spPr>
            <a:xfrm>
              <a:off x="0" y="0"/>
              <a:ext cx="10902063" cy="701423"/>
            </a:xfrm>
            <a:prstGeom prst="rect">
              <a:avLst/>
            </a:prstGeom>
          </p:spPr>
          <p:txBody>
            <a:bodyPr lIns="0" tIns="0" rIns="0" bIns="0" rtlCol="0" anchor="t"/>
            <a:lstStyle/>
            <a:p>
              <a:pPr algn="ctr">
                <a:lnSpc>
                  <a:spcPts val="2560"/>
                </a:lnSpc>
              </a:pPr>
              <a:r>
                <a:rPr lang="en-US" sz="2133" b="1">
                  <a:solidFill>
                    <a:srgbClr val="000000"/>
                  </a:solidFill>
                  <a:latin typeface="Albert Sans Bold"/>
                  <a:ea typeface="Albert Sans Bold"/>
                  <a:cs typeface="Albert Sans Bold"/>
                  <a:sym typeface="Albert Sans Bold"/>
                </a:rPr>
                <a:t>What’s not predictable is the rate people move</a:t>
              </a:r>
            </a:p>
          </p:txBody>
        </p:sp>
      </p:grpSp>
      <p:grpSp>
        <p:nvGrpSpPr>
          <p:cNvPr id="8" name="Group 8"/>
          <p:cNvGrpSpPr/>
          <p:nvPr/>
        </p:nvGrpSpPr>
        <p:grpSpPr>
          <a:xfrm>
            <a:off x="731497" y="147247"/>
            <a:ext cx="8290561" cy="846531"/>
            <a:chOff x="0" y="0"/>
            <a:chExt cx="11054081" cy="1128708"/>
          </a:xfrm>
        </p:grpSpPr>
        <p:sp>
          <p:nvSpPr>
            <p:cNvPr id="9" name="Freeform 9"/>
            <p:cNvSpPr/>
            <p:nvPr/>
          </p:nvSpPr>
          <p:spPr>
            <a:xfrm>
              <a:off x="0" y="0"/>
              <a:ext cx="11054081" cy="1128708"/>
            </a:xfrm>
            <a:custGeom>
              <a:avLst/>
              <a:gdLst/>
              <a:ahLst/>
              <a:cxnLst/>
              <a:rect l="l" t="t" r="r" b="b"/>
              <a:pathLst>
                <a:path w="11054081" h="1128708">
                  <a:moveTo>
                    <a:pt x="0" y="0"/>
                  </a:moveTo>
                  <a:lnTo>
                    <a:pt x="11054081" y="0"/>
                  </a:lnTo>
                  <a:lnTo>
                    <a:pt x="11054081" y="1128708"/>
                  </a:lnTo>
                  <a:lnTo>
                    <a:pt x="0" y="1128708"/>
                  </a:lnTo>
                  <a:close/>
                </a:path>
              </a:pathLst>
            </a:custGeom>
            <a:solidFill>
              <a:srgbClr val="000000">
                <a:alpha val="0"/>
              </a:srgbClr>
            </a:solidFill>
          </p:spPr>
          <p:txBody>
            <a:bodyPr/>
            <a:lstStyle/>
            <a:p>
              <a:endParaRPr lang="en-PH"/>
            </a:p>
          </p:txBody>
        </p:sp>
        <p:sp>
          <p:nvSpPr>
            <p:cNvPr id="10" name="TextBox 10"/>
            <p:cNvSpPr txBox="1"/>
            <p:nvPr/>
          </p:nvSpPr>
          <p:spPr>
            <a:xfrm>
              <a:off x="0" y="-47625"/>
              <a:ext cx="11054081" cy="1176333"/>
            </a:xfrm>
            <a:prstGeom prst="rect">
              <a:avLst/>
            </a:prstGeom>
          </p:spPr>
          <p:txBody>
            <a:bodyPr lIns="0" tIns="0" rIns="0" bIns="0" rtlCol="0" anchor="b"/>
            <a:lstStyle/>
            <a:p>
              <a:pPr algn="ctr">
                <a:lnSpc>
                  <a:spcPts val="3071"/>
                </a:lnSpc>
              </a:pPr>
              <a:r>
                <a:rPr lang="en-US" sz="2559" b="1" dirty="0">
                  <a:solidFill>
                    <a:srgbClr val="0D314C"/>
                  </a:solidFill>
                  <a:latin typeface="Arial Bold"/>
                  <a:ea typeface="Arial Bold"/>
                  <a:cs typeface="Arial Bold"/>
                  <a:sym typeface="Arial Bold"/>
                </a:rPr>
                <a:t>There is a predictable way  to move through a change </a:t>
              </a:r>
            </a:p>
          </p:txBody>
        </p:sp>
      </p:grpSp>
      <p:grpSp>
        <p:nvGrpSpPr>
          <p:cNvPr id="11" name="Group 11"/>
          <p:cNvGrpSpPr/>
          <p:nvPr/>
        </p:nvGrpSpPr>
        <p:grpSpPr>
          <a:xfrm>
            <a:off x="4565227" y="3318933"/>
            <a:ext cx="2411307" cy="2411307"/>
            <a:chOff x="0" y="0"/>
            <a:chExt cx="3215076" cy="3215076"/>
          </a:xfrm>
        </p:grpSpPr>
        <p:sp>
          <p:nvSpPr>
            <p:cNvPr id="12" name="Freeform 12"/>
            <p:cNvSpPr/>
            <p:nvPr/>
          </p:nvSpPr>
          <p:spPr>
            <a:xfrm>
              <a:off x="33147" y="31623"/>
              <a:ext cx="3148711" cy="3100959"/>
            </a:xfrm>
            <a:custGeom>
              <a:avLst/>
              <a:gdLst/>
              <a:ahLst/>
              <a:cxnLst/>
              <a:rect l="l" t="t" r="r" b="b"/>
              <a:pathLst>
                <a:path w="3148711" h="3100959">
                  <a:moveTo>
                    <a:pt x="2241296" y="493268"/>
                  </a:moveTo>
                  <a:lnTo>
                    <a:pt x="2488565" y="285750"/>
                  </a:lnTo>
                  <a:lnTo>
                    <a:pt x="2686050" y="451485"/>
                  </a:lnTo>
                  <a:lnTo>
                    <a:pt x="2524633" y="731012"/>
                  </a:lnTo>
                  <a:cubicBezTo>
                    <a:pt x="2639441" y="860171"/>
                    <a:pt x="2726690" y="1011301"/>
                    <a:pt x="2781046" y="1175258"/>
                  </a:cubicBezTo>
                  <a:lnTo>
                    <a:pt x="3103880" y="1175258"/>
                  </a:lnTo>
                  <a:lnTo>
                    <a:pt x="3148711" y="1429258"/>
                  </a:lnTo>
                  <a:lnTo>
                    <a:pt x="2845435" y="1539621"/>
                  </a:lnTo>
                  <a:cubicBezTo>
                    <a:pt x="2850388" y="1712341"/>
                    <a:pt x="2820035" y="1884172"/>
                    <a:pt x="2756408" y="2044700"/>
                  </a:cubicBezTo>
                  <a:lnTo>
                    <a:pt x="3003677" y="2252218"/>
                  </a:lnTo>
                  <a:lnTo>
                    <a:pt x="2874772" y="2475484"/>
                  </a:lnTo>
                  <a:lnTo>
                    <a:pt x="2571496" y="2365121"/>
                  </a:lnTo>
                  <a:cubicBezTo>
                    <a:pt x="2464308" y="2500503"/>
                    <a:pt x="2330577" y="2612771"/>
                    <a:pt x="2178558" y="2694813"/>
                  </a:cubicBezTo>
                  <a:lnTo>
                    <a:pt x="2234565" y="3012694"/>
                  </a:lnTo>
                  <a:lnTo>
                    <a:pt x="1992249" y="3100832"/>
                  </a:lnTo>
                  <a:lnTo>
                    <a:pt x="1830832" y="2821305"/>
                  </a:lnTo>
                  <a:cubicBezTo>
                    <a:pt x="1661668" y="2856103"/>
                    <a:pt x="1487170" y="2856103"/>
                    <a:pt x="1317879" y="2821305"/>
                  </a:cubicBezTo>
                  <a:lnTo>
                    <a:pt x="1156589" y="3100959"/>
                  </a:lnTo>
                  <a:lnTo>
                    <a:pt x="914273" y="3012694"/>
                  </a:lnTo>
                  <a:lnTo>
                    <a:pt x="970280" y="2694813"/>
                  </a:lnTo>
                  <a:cubicBezTo>
                    <a:pt x="818261" y="2612771"/>
                    <a:pt x="684530" y="2500503"/>
                    <a:pt x="577342" y="2365121"/>
                  </a:cubicBezTo>
                  <a:lnTo>
                    <a:pt x="274066" y="2475484"/>
                  </a:lnTo>
                  <a:lnTo>
                    <a:pt x="145161" y="2252218"/>
                  </a:lnTo>
                  <a:lnTo>
                    <a:pt x="392430" y="2044700"/>
                  </a:lnTo>
                  <a:cubicBezTo>
                    <a:pt x="328803" y="1884172"/>
                    <a:pt x="298450" y="1712214"/>
                    <a:pt x="303403" y="1539621"/>
                  </a:cubicBezTo>
                  <a:lnTo>
                    <a:pt x="0" y="1429258"/>
                  </a:lnTo>
                  <a:lnTo>
                    <a:pt x="44831" y="1175258"/>
                  </a:lnTo>
                  <a:lnTo>
                    <a:pt x="367665" y="1175258"/>
                  </a:lnTo>
                  <a:cubicBezTo>
                    <a:pt x="422148" y="1011301"/>
                    <a:pt x="509397" y="860171"/>
                    <a:pt x="624078" y="731012"/>
                  </a:cubicBezTo>
                  <a:lnTo>
                    <a:pt x="462661" y="451485"/>
                  </a:lnTo>
                  <a:lnTo>
                    <a:pt x="660146" y="285750"/>
                  </a:lnTo>
                  <a:lnTo>
                    <a:pt x="907415" y="493268"/>
                  </a:lnTo>
                  <a:cubicBezTo>
                    <a:pt x="1054481" y="402717"/>
                    <a:pt x="1218565" y="343027"/>
                    <a:pt x="1389380" y="317881"/>
                  </a:cubicBezTo>
                  <a:lnTo>
                    <a:pt x="1445387" y="0"/>
                  </a:lnTo>
                  <a:lnTo>
                    <a:pt x="1703197" y="0"/>
                  </a:lnTo>
                  <a:lnTo>
                    <a:pt x="1759204" y="317881"/>
                  </a:lnTo>
                  <a:cubicBezTo>
                    <a:pt x="1930146" y="343027"/>
                    <a:pt x="2094103" y="402717"/>
                    <a:pt x="2241169" y="493268"/>
                  </a:cubicBezTo>
                  <a:close/>
                </a:path>
              </a:pathLst>
            </a:custGeom>
            <a:solidFill>
              <a:srgbClr val="333399">
                <a:alpha val="80784"/>
              </a:srgbClr>
            </a:solidFill>
          </p:spPr>
          <p:txBody>
            <a:bodyPr/>
            <a:lstStyle/>
            <a:p>
              <a:endParaRPr lang="en-PH"/>
            </a:p>
          </p:txBody>
        </p:sp>
        <p:sp>
          <p:nvSpPr>
            <p:cNvPr id="13" name="Freeform 13"/>
            <p:cNvSpPr/>
            <p:nvPr/>
          </p:nvSpPr>
          <p:spPr>
            <a:xfrm>
              <a:off x="13843" y="13462"/>
              <a:ext cx="3187446" cy="3139059"/>
            </a:xfrm>
            <a:custGeom>
              <a:avLst/>
              <a:gdLst/>
              <a:ahLst/>
              <a:cxnLst/>
              <a:rect l="l" t="t" r="r" b="b"/>
              <a:pathLst>
                <a:path w="3187446" h="3139059">
                  <a:moveTo>
                    <a:pt x="2249043" y="497586"/>
                  </a:moveTo>
                  <a:lnTo>
                    <a:pt x="2496312" y="290068"/>
                  </a:lnTo>
                  <a:cubicBezTo>
                    <a:pt x="2503043" y="284480"/>
                    <a:pt x="2512822" y="284480"/>
                    <a:pt x="2519553" y="290068"/>
                  </a:cubicBezTo>
                  <a:lnTo>
                    <a:pt x="2717038" y="455803"/>
                  </a:lnTo>
                  <a:cubicBezTo>
                    <a:pt x="2723769" y="461391"/>
                    <a:pt x="2725420" y="471043"/>
                    <a:pt x="2721102" y="478663"/>
                  </a:cubicBezTo>
                  <a:lnTo>
                    <a:pt x="2559685" y="758317"/>
                  </a:lnTo>
                  <a:lnTo>
                    <a:pt x="2544064" y="749300"/>
                  </a:lnTo>
                  <a:lnTo>
                    <a:pt x="2557526" y="737362"/>
                  </a:lnTo>
                  <a:cubicBezTo>
                    <a:pt x="2673985" y="868299"/>
                    <a:pt x="2762377" y="1021588"/>
                    <a:pt x="2817622" y="1187831"/>
                  </a:cubicBezTo>
                  <a:lnTo>
                    <a:pt x="2800477" y="1193546"/>
                  </a:lnTo>
                  <a:lnTo>
                    <a:pt x="2800477" y="1175512"/>
                  </a:lnTo>
                  <a:lnTo>
                    <a:pt x="3123311" y="1175512"/>
                  </a:lnTo>
                  <a:cubicBezTo>
                    <a:pt x="3132074" y="1175512"/>
                    <a:pt x="3139567" y="1181862"/>
                    <a:pt x="3141091" y="1190498"/>
                  </a:cubicBezTo>
                  <a:lnTo>
                    <a:pt x="3185922" y="1444498"/>
                  </a:lnTo>
                  <a:cubicBezTo>
                    <a:pt x="3187446" y="1453134"/>
                    <a:pt x="3182493" y="1461643"/>
                    <a:pt x="3174365" y="1464564"/>
                  </a:cubicBezTo>
                  <a:lnTo>
                    <a:pt x="2871089" y="1574927"/>
                  </a:lnTo>
                  <a:lnTo>
                    <a:pt x="2864866" y="1557909"/>
                  </a:lnTo>
                  <a:lnTo>
                    <a:pt x="2882900" y="1557401"/>
                  </a:lnTo>
                  <a:cubicBezTo>
                    <a:pt x="2887853" y="1732534"/>
                    <a:pt x="2857119" y="1906778"/>
                    <a:pt x="2792603" y="2069719"/>
                  </a:cubicBezTo>
                  <a:lnTo>
                    <a:pt x="2775839" y="2063115"/>
                  </a:lnTo>
                  <a:lnTo>
                    <a:pt x="2787396" y="2049272"/>
                  </a:lnTo>
                  <a:lnTo>
                    <a:pt x="3034665" y="2256790"/>
                  </a:lnTo>
                  <a:cubicBezTo>
                    <a:pt x="3041396" y="2262378"/>
                    <a:pt x="3043047" y="2272030"/>
                    <a:pt x="3038729" y="2279650"/>
                  </a:cubicBezTo>
                  <a:lnTo>
                    <a:pt x="2909697" y="2502789"/>
                  </a:lnTo>
                  <a:cubicBezTo>
                    <a:pt x="2905252" y="2510409"/>
                    <a:pt x="2896108" y="2513711"/>
                    <a:pt x="2887853" y="2510790"/>
                  </a:cubicBezTo>
                  <a:lnTo>
                    <a:pt x="2584577" y="2400427"/>
                  </a:lnTo>
                  <a:lnTo>
                    <a:pt x="2590800" y="2383409"/>
                  </a:lnTo>
                  <a:lnTo>
                    <a:pt x="2605024" y="2394585"/>
                  </a:lnTo>
                  <a:cubicBezTo>
                    <a:pt x="2496312" y="2531999"/>
                    <a:pt x="2360676" y="2645664"/>
                    <a:pt x="2206498" y="2728976"/>
                  </a:cubicBezTo>
                  <a:lnTo>
                    <a:pt x="2197862" y="2713101"/>
                  </a:lnTo>
                  <a:lnTo>
                    <a:pt x="2215642" y="2709926"/>
                  </a:lnTo>
                  <a:lnTo>
                    <a:pt x="2271649" y="3027807"/>
                  </a:lnTo>
                  <a:cubicBezTo>
                    <a:pt x="2273173" y="3036443"/>
                    <a:pt x="2268220" y="3044952"/>
                    <a:pt x="2260092" y="3047873"/>
                  </a:cubicBezTo>
                  <a:lnTo>
                    <a:pt x="2017776" y="3136011"/>
                  </a:lnTo>
                  <a:cubicBezTo>
                    <a:pt x="2009521" y="3139059"/>
                    <a:pt x="2000377" y="3135630"/>
                    <a:pt x="1995932" y="3128010"/>
                  </a:cubicBezTo>
                  <a:lnTo>
                    <a:pt x="1834515" y="2848483"/>
                  </a:lnTo>
                  <a:lnTo>
                    <a:pt x="1850136" y="2839466"/>
                  </a:lnTo>
                  <a:lnTo>
                    <a:pt x="1853819" y="2857119"/>
                  </a:lnTo>
                  <a:cubicBezTo>
                    <a:pt x="1682242" y="2892425"/>
                    <a:pt x="1505204" y="2892425"/>
                    <a:pt x="1333627" y="2857119"/>
                  </a:cubicBezTo>
                  <a:lnTo>
                    <a:pt x="1337310" y="2839466"/>
                  </a:lnTo>
                  <a:lnTo>
                    <a:pt x="1352931" y="2848483"/>
                  </a:lnTo>
                  <a:lnTo>
                    <a:pt x="1191514" y="3128010"/>
                  </a:lnTo>
                  <a:cubicBezTo>
                    <a:pt x="1187069" y="3135630"/>
                    <a:pt x="1177925" y="3138932"/>
                    <a:pt x="1169670" y="3136011"/>
                  </a:cubicBezTo>
                  <a:lnTo>
                    <a:pt x="927354" y="3047873"/>
                  </a:lnTo>
                  <a:cubicBezTo>
                    <a:pt x="919099" y="3044825"/>
                    <a:pt x="914273" y="3036443"/>
                    <a:pt x="915797" y="3027807"/>
                  </a:cubicBezTo>
                  <a:lnTo>
                    <a:pt x="971804" y="2709926"/>
                  </a:lnTo>
                  <a:lnTo>
                    <a:pt x="989584" y="2713101"/>
                  </a:lnTo>
                  <a:lnTo>
                    <a:pt x="980948" y="2728976"/>
                  </a:lnTo>
                  <a:cubicBezTo>
                    <a:pt x="826770" y="2645791"/>
                    <a:pt x="691134" y="2531999"/>
                    <a:pt x="582422" y="2394585"/>
                  </a:cubicBezTo>
                  <a:lnTo>
                    <a:pt x="596646" y="2383409"/>
                  </a:lnTo>
                  <a:lnTo>
                    <a:pt x="602869" y="2400427"/>
                  </a:lnTo>
                  <a:lnTo>
                    <a:pt x="299593" y="2510790"/>
                  </a:lnTo>
                  <a:cubicBezTo>
                    <a:pt x="291338" y="2513838"/>
                    <a:pt x="282194" y="2510409"/>
                    <a:pt x="277749" y="2502789"/>
                  </a:cubicBezTo>
                  <a:lnTo>
                    <a:pt x="148717" y="2279396"/>
                  </a:lnTo>
                  <a:cubicBezTo>
                    <a:pt x="144272" y="2271776"/>
                    <a:pt x="146050" y="2262124"/>
                    <a:pt x="152781" y="2256536"/>
                  </a:cubicBezTo>
                  <a:lnTo>
                    <a:pt x="400050" y="2049018"/>
                  </a:lnTo>
                  <a:lnTo>
                    <a:pt x="411607" y="2062861"/>
                  </a:lnTo>
                  <a:lnTo>
                    <a:pt x="394843" y="2069465"/>
                  </a:lnTo>
                  <a:cubicBezTo>
                    <a:pt x="330200" y="1906651"/>
                    <a:pt x="299466" y="1732280"/>
                    <a:pt x="304546" y="1557147"/>
                  </a:cubicBezTo>
                  <a:lnTo>
                    <a:pt x="322580" y="1557655"/>
                  </a:lnTo>
                  <a:lnTo>
                    <a:pt x="316357" y="1574673"/>
                  </a:lnTo>
                  <a:lnTo>
                    <a:pt x="13081" y="1464310"/>
                  </a:lnTo>
                  <a:cubicBezTo>
                    <a:pt x="4826" y="1461262"/>
                    <a:pt x="0" y="1452880"/>
                    <a:pt x="1524" y="1444244"/>
                  </a:cubicBezTo>
                  <a:lnTo>
                    <a:pt x="46355" y="1190244"/>
                  </a:lnTo>
                  <a:cubicBezTo>
                    <a:pt x="47879" y="1181608"/>
                    <a:pt x="55372" y="1175258"/>
                    <a:pt x="64135" y="1175258"/>
                  </a:cubicBezTo>
                  <a:lnTo>
                    <a:pt x="386969" y="1175258"/>
                  </a:lnTo>
                  <a:lnTo>
                    <a:pt x="386969" y="1193292"/>
                  </a:lnTo>
                  <a:lnTo>
                    <a:pt x="369824" y="1187577"/>
                  </a:lnTo>
                  <a:cubicBezTo>
                    <a:pt x="425069" y="1021334"/>
                    <a:pt x="513461" y="868045"/>
                    <a:pt x="629920" y="737108"/>
                  </a:cubicBezTo>
                  <a:lnTo>
                    <a:pt x="643382" y="749046"/>
                  </a:lnTo>
                  <a:lnTo>
                    <a:pt x="627761" y="758063"/>
                  </a:lnTo>
                  <a:lnTo>
                    <a:pt x="466344" y="478790"/>
                  </a:lnTo>
                  <a:cubicBezTo>
                    <a:pt x="461899" y="471170"/>
                    <a:pt x="463677" y="461518"/>
                    <a:pt x="470408" y="455930"/>
                  </a:cubicBezTo>
                  <a:lnTo>
                    <a:pt x="667893" y="290068"/>
                  </a:lnTo>
                  <a:cubicBezTo>
                    <a:pt x="674624" y="284480"/>
                    <a:pt x="684403" y="284480"/>
                    <a:pt x="691134" y="290068"/>
                  </a:cubicBezTo>
                  <a:lnTo>
                    <a:pt x="938403" y="497586"/>
                  </a:lnTo>
                  <a:lnTo>
                    <a:pt x="926846" y="511429"/>
                  </a:lnTo>
                  <a:lnTo>
                    <a:pt x="926846" y="493395"/>
                  </a:lnTo>
                  <a:lnTo>
                    <a:pt x="926846" y="511429"/>
                  </a:lnTo>
                  <a:lnTo>
                    <a:pt x="917321" y="496062"/>
                  </a:lnTo>
                  <a:cubicBezTo>
                    <a:pt x="1066546" y="404114"/>
                    <a:pt x="1232789" y="343662"/>
                    <a:pt x="1406144" y="318135"/>
                  </a:cubicBezTo>
                  <a:lnTo>
                    <a:pt x="1408811" y="336042"/>
                  </a:lnTo>
                  <a:lnTo>
                    <a:pt x="1391031" y="332867"/>
                  </a:lnTo>
                  <a:lnTo>
                    <a:pt x="1447038" y="14986"/>
                  </a:lnTo>
                  <a:cubicBezTo>
                    <a:pt x="1448562" y="6350"/>
                    <a:pt x="1456055" y="0"/>
                    <a:pt x="1464818" y="0"/>
                  </a:cubicBezTo>
                  <a:lnTo>
                    <a:pt x="1722628" y="0"/>
                  </a:lnTo>
                  <a:cubicBezTo>
                    <a:pt x="1731391" y="0"/>
                    <a:pt x="1738884" y="6350"/>
                    <a:pt x="1740408" y="14986"/>
                  </a:cubicBezTo>
                  <a:lnTo>
                    <a:pt x="1796415" y="332867"/>
                  </a:lnTo>
                  <a:lnTo>
                    <a:pt x="1778635" y="336042"/>
                  </a:lnTo>
                  <a:lnTo>
                    <a:pt x="1781302" y="318135"/>
                  </a:lnTo>
                  <a:cubicBezTo>
                    <a:pt x="1954657" y="343662"/>
                    <a:pt x="2120900" y="404114"/>
                    <a:pt x="2270125" y="496062"/>
                  </a:cubicBezTo>
                  <a:lnTo>
                    <a:pt x="2260600" y="511429"/>
                  </a:lnTo>
                  <a:lnTo>
                    <a:pt x="2268728" y="495300"/>
                  </a:lnTo>
                  <a:lnTo>
                    <a:pt x="2260600" y="511429"/>
                  </a:lnTo>
                  <a:lnTo>
                    <a:pt x="2249043" y="497586"/>
                  </a:lnTo>
                  <a:moveTo>
                    <a:pt x="2272284" y="525272"/>
                  </a:moveTo>
                  <a:cubicBezTo>
                    <a:pt x="2266823" y="529844"/>
                    <a:pt x="2259076" y="530860"/>
                    <a:pt x="2252599" y="527558"/>
                  </a:cubicBezTo>
                  <a:cubicBezTo>
                    <a:pt x="2252091" y="527304"/>
                    <a:pt x="2251710" y="527050"/>
                    <a:pt x="2251202" y="526796"/>
                  </a:cubicBezTo>
                  <a:cubicBezTo>
                    <a:pt x="2106168" y="437515"/>
                    <a:pt x="1944497" y="378587"/>
                    <a:pt x="1776095" y="353822"/>
                  </a:cubicBezTo>
                  <a:cubicBezTo>
                    <a:pt x="1768348" y="352679"/>
                    <a:pt x="1762252" y="346710"/>
                    <a:pt x="1760982" y="339090"/>
                  </a:cubicBezTo>
                  <a:lnTo>
                    <a:pt x="1704848" y="21209"/>
                  </a:lnTo>
                  <a:lnTo>
                    <a:pt x="1722628" y="18034"/>
                  </a:lnTo>
                  <a:lnTo>
                    <a:pt x="1722628" y="36195"/>
                  </a:lnTo>
                  <a:lnTo>
                    <a:pt x="1464818" y="36195"/>
                  </a:lnTo>
                  <a:lnTo>
                    <a:pt x="1464818" y="18161"/>
                  </a:lnTo>
                  <a:lnTo>
                    <a:pt x="1482598" y="21336"/>
                  </a:lnTo>
                  <a:lnTo>
                    <a:pt x="1426591" y="339217"/>
                  </a:lnTo>
                  <a:cubicBezTo>
                    <a:pt x="1425194" y="346837"/>
                    <a:pt x="1419098" y="352806"/>
                    <a:pt x="1411478" y="353949"/>
                  </a:cubicBezTo>
                  <a:cubicBezTo>
                    <a:pt x="1242949" y="378714"/>
                    <a:pt x="1081278" y="437515"/>
                    <a:pt x="936371" y="526923"/>
                  </a:cubicBezTo>
                  <a:cubicBezTo>
                    <a:pt x="933577" y="528701"/>
                    <a:pt x="930275" y="529590"/>
                    <a:pt x="926846" y="529590"/>
                  </a:cubicBezTo>
                  <a:cubicBezTo>
                    <a:pt x="922655" y="529590"/>
                    <a:pt x="918464" y="528066"/>
                    <a:pt x="915289" y="525399"/>
                  </a:cubicBezTo>
                  <a:lnTo>
                    <a:pt x="667893" y="317754"/>
                  </a:lnTo>
                  <a:lnTo>
                    <a:pt x="679450" y="303911"/>
                  </a:lnTo>
                  <a:lnTo>
                    <a:pt x="691007" y="317754"/>
                  </a:lnTo>
                  <a:lnTo>
                    <a:pt x="493522" y="483489"/>
                  </a:lnTo>
                  <a:lnTo>
                    <a:pt x="481965" y="469646"/>
                  </a:lnTo>
                  <a:lnTo>
                    <a:pt x="497586" y="460629"/>
                  </a:lnTo>
                  <a:lnTo>
                    <a:pt x="659003" y="740283"/>
                  </a:lnTo>
                  <a:cubicBezTo>
                    <a:pt x="662940" y="747014"/>
                    <a:pt x="662051" y="755523"/>
                    <a:pt x="656844" y="761365"/>
                  </a:cubicBezTo>
                  <a:cubicBezTo>
                    <a:pt x="543687" y="888492"/>
                    <a:pt x="457708" y="1037463"/>
                    <a:pt x="403987" y="1199134"/>
                  </a:cubicBezTo>
                  <a:cubicBezTo>
                    <a:pt x="401574" y="1206500"/>
                    <a:pt x="394589" y="1211453"/>
                    <a:pt x="386842" y="1211453"/>
                  </a:cubicBezTo>
                  <a:lnTo>
                    <a:pt x="64008" y="1211453"/>
                  </a:lnTo>
                  <a:lnTo>
                    <a:pt x="64008" y="1193419"/>
                  </a:lnTo>
                  <a:lnTo>
                    <a:pt x="81788" y="1196594"/>
                  </a:lnTo>
                  <a:lnTo>
                    <a:pt x="36957" y="1450594"/>
                  </a:lnTo>
                  <a:lnTo>
                    <a:pt x="19177" y="1447419"/>
                  </a:lnTo>
                  <a:lnTo>
                    <a:pt x="25400" y="1430401"/>
                  </a:lnTo>
                  <a:lnTo>
                    <a:pt x="328676" y="1540764"/>
                  </a:lnTo>
                  <a:cubicBezTo>
                    <a:pt x="336042" y="1543431"/>
                    <a:pt x="340741" y="1550416"/>
                    <a:pt x="340614" y="1558290"/>
                  </a:cubicBezTo>
                  <a:cubicBezTo>
                    <a:pt x="335788" y="1728470"/>
                    <a:pt x="365633" y="1897888"/>
                    <a:pt x="428371" y="2056257"/>
                  </a:cubicBezTo>
                  <a:cubicBezTo>
                    <a:pt x="431292" y="2063496"/>
                    <a:pt x="429133" y="2071751"/>
                    <a:pt x="423164" y="2076704"/>
                  </a:cubicBezTo>
                  <a:lnTo>
                    <a:pt x="176022" y="2284222"/>
                  </a:lnTo>
                  <a:lnTo>
                    <a:pt x="164465" y="2270379"/>
                  </a:lnTo>
                  <a:lnTo>
                    <a:pt x="180086" y="2261362"/>
                  </a:lnTo>
                  <a:lnTo>
                    <a:pt x="308991" y="2484628"/>
                  </a:lnTo>
                  <a:lnTo>
                    <a:pt x="293370" y="2493645"/>
                  </a:lnTo>
                  <a:lnTo>
                    <a:pt x="287147" y="2476627"/>
                  </a:lnTo>
                  <a:lnTo>
                    <a:pt x="590423" y="2366264"/>
                  </a:lnTo>
                  <a:cubicBezTo>
                    <a:pt x="597789" y="2363597"/>
                    <a:pt x="605917" y="2365883"/>
                    <a:pt x="610743" y="2371979"/>
                  </a:cubicBezTo>
                  <a:cubicBezTo>
                    <a:pt x="716407" y="2505456"/>
                    <a:pt x="848233" y="2616073"/>
                    <a:pt x="998093" y="2696972"/>
                  </a:cubicBezTo>
                  <a:cubicBezTo>
                    <a:pt x="1004951" y="2700655"/>
                    <a:pt x="1008634" y="2708275"/>
                    <a:pt x="1007237" y="2716022"/>
                  </a:cubicBezTo>
                  <a:lnTo>
                    <a:pt x="951357" y="3034030"/>
                  </a:lnTo>
                  <a:lnTo>
                    <a:pt x="933577" y="3030855"/>
                  </a:lnTo>
                  <a:lnTo>
                    <a:pt x="939800" y="3013837"/>
                  </a:lnTo>
                  <a:lnTo>
                    <a:pt x="1182116" y="3101975"/>
                  </a:lnTo>
                  <a:lnTo>
                    <a:pt x="1175893" y="3118993"/>
                  </a:lnTo>
                  <a:lnTo>
                    <a:pt x="1160272" y="3109976"/>
                  </a:lnTo>
                  <a:lnTo>
                    <a:pt x="1321689" y="2830449"/>
                  </a:lnTo>
                  <a:cubicBezTo>
                    <a:pt x="1325626" y="2823718"/>
                    <a:pt x="1333373" y="2820162"/>
                    <a:pt x="1340993" y="2821813"/>
                  </a:cubicBezTo>
                  <a:cubicBezTo>
                    <a:pt x="1507744" y="2856103"/>
                    <a:pt x="1679829" y="2856103"/>
                    <a:pt x="1846580" y="2821813"/>
                  </a:cubicBezTo>
                  <a:cubicBezTo>
                    <a:pt x="1854200" y="2820289"/>
                    <a:pt x="1861947" y="2823718"/>
                    <a:pt x="1865884" y="2830449"/>
                  </a:cubicBezTo>
                  <a:lnTo>
                    <a:pt x="2027301" y="3109976"/>
                  </a:lnTo>
                  <a:lnTo>
                    <a:pt x="2011680" y="3118993"/>
                  </a:lnTo>
                  <a:lnTo>
                    <a:pt x="2005457" y="3101975"/>
                  </a:lnTo>
                  <a:lnTo>
                    <a:pt x="2247773" y="3013837"/>
                  </a:lnTo>
                  <a:lnTo>
                    <a:pt x="2253996" y="3030855"/>
                  </a:lnTo>
                  <a:lnTo>
                    <a:pt x="2236216" y="3034030"/>
                  </a:lnTo>
                  <a:lnTo>
                    <a:pt x="2180209" y="2716149"/>
                  </a:lnTo>
                  <a:cubicBezTo>
                    <a:pt x="2178812" y="2708529"/>
                    <a:pt x="2182622" y="2700782"/>
                    <a:pt x="2189353" y="2697099"/>
                  </a:cubicBezTo>
                  <a:cubicBezTo>
                    <a:pt x="2339213" y="2616200"/>
                    <a:pt x="2471039" y="2505583"/>
                    <a:pt x="2576703" y="2372106"/>
                  </a:cubicBezTo>
                  <a:cubicBezTo>
                    <a:pt x="2581529" y="2366010"/>
                    <a:pt x="2589784" y="2363724"/>
                    <a:pt x="2597023" y="2366391"/>
                  </a:cubicBezTo>
                  <a:lnTo>
                    <a:pt x="2900299" y="2476754"/>
                  </a:lnTo>
                  <a:lnTo>
                    <a:pt x="2894076" y="2493772"/>
                  </a:lnTo>
                  <a:lnTo>
                    <a:pt x="2878455" y="2484755"/>
                  </a:lnTo>
                  <a:lnTo>
                    <a:pt x="3007360" y="2261489"/>
                  </a:lnTo>
                  <a:lnTo>
                    <a:pt x="3022981" y="2270506"/>
                  </a:lnTo>
                  <a:lnTo>
                    <a:pt x="3011424" y="2284349"/>
                  </a:lnTo>
                  <a:lnTo>
                    <a:pt x="2764155" y="2076831"/>
                  </a:lnTo>
                  <a:cubicBezTo>
                    <a:pt x="2758186" y="2071878"/>
                    <a:pt x="2756154" y="2063623"/>
                    <a:pt x="2758948" y="2056384"/>
                  </a:cubicBezTo>
                  <a:cubicBezTo>
                    <a:pt x="2821686" y="1898142"/>
                    <a:pt x="2851658" y="1728724"/>
                    <a:pt x="2846705" y="1558417"/>
                  </a:cubicBezTo>
                  <a:cubicBezTo>
                    <a:pt x="2846451" y="1550670"/>
                    <a:pt x="2851277" y="1543558"/>
                    <a:pt x="2858643" y="1540891"/>
                  </a:cubicBezTo>
                  <a:lnTo>
                    <a:pt x="3161919" y="1430528"/>
                  </a:lnTo>
                  <a:lnTo>
                    <a:pt x="3168142" y="1447546"/>
                  </a:lnTo>
                  <a:lnTo>
                    <a:pt x="3150362" y="1450721"/>
                  </a:lnTo>
                  <a:lnTo>
                    <a:pt x="3105531" y="1196721"/>
                  </a:lnTo>
                  <a:lnTo>
                    <a:pt x="3123311" y="1193546"/>
                  </a:lnTo>
                  <a:lnTo>
                    <a:pt x="3123311" y="1211580"/>
                  </a:lnTo>
                  <a:lnTo>
                    <a:pt x="2800477" y="1211580"/>
                  </a:lnTo>
                  <a:cubicBezTo>
                    <a:pt x="2792730" y="1211580"/>
                    <a:pt x="2785745" y="1206627"/>
                    <a:pt x="2783332" y="1199261"/>
                  </a:cubicBezTo>
                  <a:cubicBezTo>
                    <a:pt x="2729738" y="1037590"/>
                    <a:pt x="2643632" y="888619"/>
                    <a:pt x="2530475" y="761365"/>
                  </a:cubicBezTo>
                  <a:cubicBezTo>
                    <a:pt x="2525268" y="755523"/>
                    <a:pt x="2524379" y="747014"/>
                    <a:pt x="2528316" y="740283"/>
                  </a:cubicBezTo>
                  <a:lnTo>
                    <a:pt x="2689733" y="460756"/>
                  </a:lnTo>
                  <a:lnTo>
                    <a:pt x="2705354" y="469773"/>
                  </a:lnTo>
                  <a:lnTo>
                    <a:pt x="2693797" y="483616"/>
                  </a:lnTo>
                  <a:lnTo>
                    <a:pt x="2496312" y="317881"/>
                  </a:lnTo>
                  <a:lnTo>
                    <a:pt x="2507869" y="304038"/>
                  </a:lnTo>
                  <a:lnTo>
                    <a:pt x="2519426" y="317881"/>
                  </a:lnTo>
                  <a:lnTo>
                    <a:pt x="2272157" y="525399"/>
                  </a:lnTo>
                  <a:close/>
                </a:path>
              </a:pathLst>
            </a:custGeom>
            <a:solidFill>
              <a:srgbClr val="FFFFFF"/>
            </a:solidFill>
          </p:spPr>
          <p:txBody>
            <a:bodyPr/>
            <a:lstStyle/>
            <a:p>
              <a:endParaRPr lang="en-PH"/>
            </a:p>
          </p:txBody>
        </p:sp>
      </p:grpSp>
      <p:grpSp>
        <p:nvGrpSpPr>
          <p:cNvPr id="14" name="Group 14"/>
          <p:cNvGrpSpPr/>
          <p:nvPr/>
        </p:nvGrpSpPr>
        <p:grpSpPr>
          <a:xfrm>
            <a:off x="5044560" y="3877424"/>
            <a:ext cx="1452640" cy="1252628"/>
            <a:chOff x="0" y="0"/>
            <a:chExt cx="1936853" cy="1670171"/>
          </a:xfrm>
        </p:grpSpPr>
        <p:sp>
          <p:nvSpPr>
            <p:cNvPr id="15" name="Freeform 15"/>
            <p:cNvSpPr/>
            <p:nvPr/>
          </p:nvSpPr>
          <p:spPr>
            <a:xfrm>
              <a:off x="0" y="0"/>
              <a:ext cx="1936853" cy="1670171"/>
            </a:xfrm>
            <a:custGeom>
              <a:avLst/>
              <a:gdLst/>
              <a:ahLst/>
              <a:cxnLst/>
              <a:rect l="l" t="t" r="r" b="b"/>
              <a:pathLst>
                <a:path w="1936853" h="1670171">
                  <a:moveTo>
                    <a:pt x="0" y="0"/>
                  </a:moveTo>
                  <a:lnTo>
                    <a:pt x="1936853" y="0"/>
                  </a:lnTo>
                  <a:lnTo>
                    <a:pt x="1936853" y="1670171"/>
                  </a:lnTo>
                  <a:lnTo>
                    <a:pt x="0" y="1670171"/>
                  </a:lnTo>
                  <a:close/>
                </a:path>
              </a:pathLst>
            </a:custGeom>
            <a:solidFill>
              <a:srgbClr val="000000">
                <a:alpha val="0"/>
              </a:srgbClr>
            </a:solidFill>
          </p:spPr>
          <p:txBody>
            <a:bodyPr/>
            <a:lstStyle/>
            <a:p>
              <a:endParaRPr lang="en-PH"/>
            </a:p>
          </p:txBody>
        </p:sp>
        <p:sp>
          <p:nvSpPr>
            <p:cNvPr id="16" name="TextBox 16"/>
            <p:cNvSpPr txBox="1"/>
            <p:nvPr/>
          </p:nvSpPr>
          <p:spPr>
            <a:xfrm>
              <a:off x="0" y="-19050"/>
              <a:ext cx="1936853" cy="1689221"/>
            </a:xfrm>
            <a:prstGeom prst="rect">
              <a:avLst/>
            </a:prstGeom>
          </p:spPr>
          <p:txBody>
            <a:bodyPr lIns="0" tIns="0" rIns="0" bIns="0" rtlCol="0" anchor="ctr"/>
            <a:lstStyle/>
            <a:p>
              <a:pPr algn="ctr">
                <a:lnSpc>
                  <a:spcPts val="2995"/>
                </a:lnSpc>
              </a:pPr>
              <a:r>
                <a:rPr lang="en-US" sz="2773">
                  <a:solidFill>
                    <a:srgbClr val="FFFFFF"/>
                  </a:solidFill>
                  <a:latin typeface="Arial"/>
                  <a:ea typeface="Arial"/>
                  <a:cs typeface="Arial"/>
                  <a:sym typeface="Arial"/>
                </a:rPr>
                <a:t>2 forward, 1 back</a:t>
              </a:r>
            </a:p>
          </p:txBody>
        </p:sp>
      </p:grpSp>
      <p:grpSp>
        <p:nvGrpSpPr>
          <p:cNvPr id="17" name="Group 17"/>
          <p:cNvGrpSpPr/>
          <p:nvPr/>
        </p:nvGrpSpPr>
        <p:grpSpPr>
          <a:xfrm>
            <a:off x="3178048" y="2755392"/>
            <a:ext cx="1761067" cy="1761067"/>
            <a:chOff x="0" y="0"/>
            <a:chExt cx="2348089" cy="2348089"/>
          </a:xfrm>
        </p:grpSpPr>
        <p:sp>
          <p:nvSpPr>
            <p:cNvPr id="18" name="Freeform 18"/>
            <p:cNvSpPr/>
            <p:nvPr/>
          </p:nvSpPr>
          <p:spPr>
            <a:xfrm>
              <a:off x="133477" y="44958"/>
              <a:ext cx="2081149" cy="2258314"/>
            </a:xfrm>
            <a:custGeom>
              <a:avLst/>
              <a:gdLst/>
              <a:ahLst/>
              <a:cxnLst/>
              <a:rect l="l" t="t" r="r" b="b"/>
              <a:pathLst>
                <a:path w="2081149" h="2258314">
                  <a:moveTo>
                    <a:pt x="1614551" y="558673"/>
                  </a:moveTo>
                  <a:lnTo>
                    <a:pt x="1955673" y="455930"/>
                  </a:lnTo>
                  <a:lnTo>
                    <a:pt x="2081149" y="673354"/>
                  </a:lnTo>
                  <a:lnTo>
                    <a:pt x="1821561" y="917321"/>
                  </a:lnTo>
                  <a:cubicBezTo>
                    <a:pt x="1859153" y="1056005"/>
                    <a:pt x="1859153" y="1202309"/>
                    <a:pt x="1821561" y="1340993"/>
                  </a:cubicBezTo>
                  <a:lnTo>
                    <a:pt x="2081149" y="1584960"/>
                  </a:lnTo>
                  <a:lnTo>
                    <a:pt x="1955673" y="1802384"/>
                  </a:lnTo>
                  <a:lnTo>
                    <a:pt x="1614551" y="1699641"/>
                  </a:lnTo>
                  <a:cubicBezTo>
                    <a:pt x="1513205" y="1801622"/>
                    <a:pt x="1386586" y="1874647"/>
                    <a:pt x="1247648" y="1911477"/>
                  </a:cubicBezTo>
                  <a:lnTo>
                    <a:pt x="1166114" y="2258314"/>
                  </a:lnTo>
                  <a:lnTo>
                    <a:pt x="915035" y="2258314"/>
                  </a:lnTo>
                  <a:lnTo>
                    <a:pt x="833501" y="1911477"/>
                  </a:lnTo>
                  <a:cubicBezTo>
                    <a:pt x="694563" y="1874647"/>
                    <a:pt x="567944" y="1801622"/>
                    <a:pt x="466598" y="1699641"/>
                  </a:cubicBezTo>
                  <a:lnTo>
                    <a:pt x="125476" y="1802384"/>
                  </a:lnTo>
                  <a:lnTo>
                    <a:pt x="0" y="1584960"/>
                  </a:lnTo>
                  <a:lnTo>
                    <a:pt x="259588" y="1340993"/>
                  </a:lnTo>
                  <a:cubicBezTo>
                    <a:pt x="221996" y="1202309"/>
                    <a:pt x="221996" y="1056005"/>
                    <a:pt x="259588" y="917321"/>
                  </a:cubicBezTo>
                  <a:lnTo>
                    <a:pt x="0" y="673227"/>
                  </a:lnTo>
                  <a:lnTo>
                    <a:pt x="125476" y="455803"/>
                  </a:lnTo>
                  <a:lnTo>
                    <a:pt x="466598" y="558546"/>
                  </a:lnTo>
                  <a:cubicBezTo>
                    <a:pt x="567944" y="456692"/>
                    <a:pt x="694563" y="383667"/>
                    <a:pt x="833501" y="346837"/>
                  </a:cubicBezTo>
                  <a:lnTo>
                    <a:pt x="915035" y="0"/>
                  </a:lnTo>
                  <a:lnTo>
                    <a:pt x="1166114" y="0"/>
                  </a:lnTo>
                  <a:lnTo>
                    <a:pt x="1247648" y="346837"/>
                  </a:lnTo>
                  <a:cubicBezTo>
                    <a:pt x="1386586" y="383667"/>
                    <a:pt x="1513205" y="456692"/>
                    <a:pt x="1614551" y="558673"/>
                  </a:cubicBezTo>
                  <a:close/>
                </a:path>
              </a:pathLst>
            </a:custGeom>
            <a:solidFill>
              <a:srgbClr val="333399">
                <a:alpha val="80784"/>
              </a:srgbClr>
            </a:solidFill>
          </p:spPr>
          <p:txBody>
            <a:bodyPr/>
            <a:lstStyle/>
            <a:p>
              <a:endParaRPr lang="en-PH"/>
            </a:p>
          </p:txBody>
        </p:sp>
        <p:sp>
          <p:nvSpPr>
            <p:cNvPr id="19" name="Freeform 19"/>
            <p:cNvSpPr/>
            <p:nvPr/>
          </p:nvSpPr>
          <p:spPr>
            <a:xfrm>
              <a:off x="113665" y="26924"/>
              <a:ext cx="2120773" cy="2294382"/>
            </a:xfrm>
            <a:custGeom>
              <a:avLst/>
              <a:gdLst/>
              <a:ahLst/>
              <a:cxnLst/>
              <a:rect l="l" t="t" r="r" b="b"/>
              <a:pathLst>
                <a:path w="2120773" h="2294382">
                  <a:moveTo>
                    <a:pt x="1629156" y="559435"/>
                  </a:moveTo>
                  <a:lnTo>
                    <a:pt x="1970278" y="456692"/>
                  </a:lnTo>
                  <a:cubicBezTo>
                    <a:pt x="1978279" y="454279"/>
                    <a:pt x="1986915" y="457708"/>
                    <a:pt x="1991106" y="464947"/>
                  </a:cubicBezTo>
                  <a:lnTo>
                    <a:pt x="2116582" y="682371"/>
                  </a:lnTo>
                  <a:cubicBezTo>
                    <a:pt x="2120773" y="689610"/>
                    <a:pt x="2119376" y="698881"/>
                    <a:pt x="2113280" y="704596"/>
                  </a:cubicBezTo>
                  <a:lnTo>
                    <a:pt x="1853692" y="948436"/>
                  </a:lnTo>
                  <a:lnTo>
                    <a:pt x="1841373" y="935228"/>
                  </a:lnTo>
                  <a:lnTo>
                    <a:pt x="1858772" y="930529"/>
                  </a:lnTo>
                  <a:cubicBezTo>
                    <a:pt x="1897253" y="1072388"/>
                    <a:pt x="1897253" y="1221867"/>
                    <a:pt x="1858772" y="1363599"/>
                  </a:cubicBezTo>
                  <a:lnTo>
                    <a:pt x="1841373" y="1358900"/>
                  </a:lnTo>
                  <a:lnTo>
                    <a:pt x="1853692" y="1345692"/>
                  </a:lnTo>
                  <a:lnTo>
                    <a:pt x="2113280" y="1589659"/>
                  </a:lnTo>
                  <a:cubicBezTo>
                    <a:pt x="2119376" y="1595374"/>
                    <a:pt x="2120773" y="1604645"/>
                    <a:pt x="2116582" y="1611884"/>
                  </a:cubicBezTo>
                  <a:lnTo>
                    <a:pt x="1991106" y="1829308"/>
                  </a:lnTo>
                  <a:cubicBezTo>
                    <a:pt x="1986915" y="1836547"/>
                    <a:pt x="1978279" y="1839976"/>
                    <a:pt x="1970278" y="1837563"/>
                  </a:cubicBezTo>
                  <a:lnTo>
                    <a:pt x="1629156" y="1734820"/>
                  </a:lnTo>
                  <a:lnTo>
                    <a:pt x="1634363" y="1717548"/>
                  </a:lnTo>
                  <a:lnTo>
                    <a:pt x="1647190" y="1730248"/>
                  </a:lnTo>
                  <a:cubicBezTo>
                    <a:pt x="1543558" y="1834515"/>
                    <a:pt x="1414145" y="1909191"/>
                    <a:pt x="1272032" y="1946783"/>
                  </a:cubicBezTo>
                  <a:lnTo>
                    <a:pt x="1267460" y="1929384"/>
                  </a:lnTo>
                  <a:lnTo>
                    <a:pt x="1284986" y="1933575"/>
                  </a:lnTo>
                  <a:lnTo>
                    <a:pt x="1203452" y="2280412"/>
                  </a:lnTo>
                  <a:cubicBezTo>
                    <a:pt x="1201547" y="2288540"/>
                    <a:pt x="1194308" y="2294382"/>
                    <a:pt x="1185926" y="2294382"/>
                  </a:cubicBezTo>
                  <a:lnTo>
                    <a:pt x="934847" y="2294382"/>
                  </a:lnTo>
                  <a:cubicBezTo>
                    <a:pt x="926465" y="2294382"/>
                    <a:pt x="919226" y="2288667"/>
                    <a:pt x="917321" y="2280412"/>
                  </a:cubicBezTo>
                  <a:lnTo>
                    <a:pt x="835787" y="1933575"/>
                  </a:lnTo>
                  <a:cubicBezTo>
                    <a:pt x="834517" y="1928241"/>
                    <a:pt x="835787" y="1922526"/>
                    <a:pt x="839216" y="1918208"/>
                  </a:cubicBezTo>
                  <a:cubicBezTo>
                    <a:pt x="842645" y="1913890"/>
                    <a:pt x="847852" y="1911350"/>
                    <a:pt x="853313" y="1911350"/>
                  </a:cubicBezTo>
                  <a:lnTo>
                    <a:pt x="853313" y="1929384"/>
                  </a:lnTo>
                  <a:lnTo>
                    <a:pt x="848741" y="1946783"/>
                  </a:lnTo>
                  <a:cubicBezTo>
                    <a:pt x="706755" y="1909191"/>
                    <a:pt x="577215" y="1834388"/>
                    <a:pt x="473583" y="1730248"/>
                  </a:cubicBezTo>
                  <a:lnTo>
                    <a:pt x="486410" y="1717548"/>
                  </a:lnTo>
                  <a:lnTo>
                    <a:pt x="491617" y="1734820"/>
                  </a:lnTo>
                  <a:lnTo>
                    <a:pt x="150495" y="1837563"/>
                  </a:lnTo>
                  <a:cubicBezTo>
                    <a:pt x="142494" y="1839976"/>
                    <a:pt x="133858" y="1836547"/>
                    <a:pt x="129667" y="1829308"/>
                  </a:cubicBezTo>
                  <a:lnTo>
                    <a:pt x="4191" y="1612011"/>
                  </a:lnTo>
                  <a:cubicBezTo>
                    <a:pt x="0" y="1604772"/>
                    <a:pt x="1397" y="1595501"/>
                    <a:pt x="7493" y="1589786"/>
                  </a:cubicBezTo>
                  <a:lnTo>
                    <a:pt x="267081" y="1345819"/>
                  </a:lnTo>
                  <a:lnTo>
                    <a:pt x="279400" y="1359027"/>
                  </a:lnTo>
                  <a:lnTo>
                    <a:pt x="262001" y="1363726"/>
                  </a:lnTo>
                  <a:cubicBezTo>
                    <a:pt x="223520" y="1221867"/>
                    <a:pt x="223520" y="1072388"/>
                    <a:pt x="262001" y="930656"/>
                  </a:cubicBezTo>
                  <a:lnTo>
                    <a:pt x="279400" y="935355"/>
                  </a:lnTo>
                  <a:lnTo>
                    <a:pt x="267081" y="948563"/>
                  </a:lnTo>
                  <a:lnTo>
                    <a:pt x="7493" y="704469"/>
                  </a:lnTo>
                  <a:cubicBezTo>
                    <a:pt x="1397" y="698754"/>
                    <a:pt x="0" y="689483"/>
                    <a:pt x="4191" y="682244"/>
                  </a:cubicBezTo>
                  <a:lnTo>
                    <a:pt x="129667" y="464820"/>
                  </a:lnTo>
                  <a:cubicBezTo>
                    <a:pt x="133858" y="457581"/>
                    <a:pt x="142494" y="454152"/>
                    <a:pt x="150495" y="456565"/>
                  </a:cubicBezTo>
                  <a:lnTo>
                    <a:pt x="491617" y="559308"/>
                  </a:lnTo>
                  <a:lnTo>
                    <a:pt x="486410" y="576580"/>
                  </a:lnTo>
                  <a:lnTo>
                    <a:pt x="473583" y="563880"/>
                  </a:lnTo>
                  <a:cubicBezTo>
                    <a:pt x="577215" y="459613"/>
                    <a:pt x="706628" y="384937"/>
                    <a:pt x="848741" y="347345"/>
                  </a:cubicBezTo>
                  <a:lnTo>
                    <a:pt x="853313" y="364744"/>
                  </a:lnTo>
                  <a:lnTo>
                    <a:pt x="835787" y="360553"/>
                  </a:lnTo>
                  <a:lnTo>
                    <a:pt x="917321" y="13970"/>
                  </a:lnTo>
                  <a:cubicBezTo>
                    <a:pt x="919226" y="5842"/>
                    <a:pt x="926465" y="0"/>
                    <a:pt x="934847" y="0"/>
                  </a:cubicBezTo>
                  <a:lnTo>
                    <a:pt x="1185926" y="0"/>
                  </a:lnTo>
                  <a:cubicBezTo>
                    <a:pt x="1194308" y="0"/>
                    <a:pt x="1201547" y="5715"/>
                    <a:pt x="1203452" y="13970"/>
                  </a:cubicBezTo>
                  <a:lnTo>
                    <a:pt x="1284986" y="360807"/>
                  </a:lnTo>
                  <a:lnTo>
                    <a:pt x="1267460" y="364998"/>
                  </a:lnTo>
                  <a:lnTo>
                    <a:pt x="1272032" y="347599"/>
                  </a:lnTo>
                  <a:cubicBezTo>
                    <a:pt x="1414018" y="385191"/>
                    <a:pt x="1543558" y="459994"/>
                    <a:pt x="1647190" y="564134"/>
                  </a:cubicBezTo>
                  <a:lnTo>
                    <a:pt x="1634363" y="576834"/>
                  </a:lnTo>
                  <a:lnTo>
                    <a:pt x="1629156" y="559562"/>
                  </a:lnTo>
                  <a:moveTo>
                    <a:pt x="1639570" y="594106"/>
                  </a:moveTo>
                  <a:cubicBezTo>
                    <a:pt x="1633220" y="596011"/>
                    <a:pt x="1626235" y="594233"/>
                    <a:pt x="1621536" y="589534"/>
                  </a:cubicBezTo>
                  <a:cubicBezTo>
                    <a:pt x="1522476" y="489839"/>
                    <a:pt x="1398651" y="418338"/>
                    <a:pt x="1262761" y="382397"/>
                  </a:cubicBezTo>
                  <a:cubicBezTo>
                    <a:pt x="1256284" y="380746"/>
                    <a:pt x="1251331" y="375539"/>
                    <a:pt x="1249807" y="369062"/>
                  </a:cubicBezTo>
                  <a:lnTo>
                    <a:pt x="1168273" y="22225"/>
                  </a:lnTo>
                  <a:lnTo>
                    <a:pt x="1185799" y="18034"/>
                  </a:lnTo>
                  <a:lnTo>
                    <a:pt x="1185799" y="36195"/>
                  </a:lnTo>
                  <a:lnTo>
                    <a:pt x="934847" y="36195"/>
                  </a:lnTo>
                  <a:lnTo>
                    <a:pt x="934847" y="18034"/>
                  </a:lnTo>
                  <a:lnTo>
                    <a:pt x="952373" y="22225"/>
                  </a:lnTo>
                  <a:lnTo>
                    <a:pt x="870839" y="369062"/>
                  </a:lnTo>
                  <a:cubicBezTo>
                    <a:pt x="869315" y="375539"/>
                    <a:pt x="864362" y="380746"/>
                    <a:pt x="857885" y="382397"/>
                  </a:cubicBezTo>
                  <a:cubicBezTo>
                    <a:pt x="721995" y="418338"/>
                    <a:pt x="598170" y="489839"/>
                    <a:pt x="499110" y="589534"/>
                  </a:cubicBezTo>
                  <a:cubicBezTo>
                    <a:pt x="494411" y="594233"/>
                    <a:pt x="487426" y="596011"/>
                    <a:pt x="481076" y="594106"/>
                  </a:cubicBezTo>
                  <a:lnTo>
                    <a:pt x="140081" y="491236"/>
                  </a:lnTo>
                  <a:lnTo>
                    <a:pt x="145288" y="473964"/>
                  </a:lnTo>
                  <a:lnTo>
                    <a:pt x="160909" y="482981"/>
                  </a:lnTo>
                  <a:lnTo>
                    <a:pt x="35433" y="700405"/>
                  </a:lnTo>
                  <a:lnTo>
                    <a:pt x="19812" y="691388"/>
                  </a:lnTo>
                  <a:lnTo>
                    <a:pt x="32131" y="678180"/>
                  </a:lnTo>
                  <a:lnTo>
                    <a:pt x="291846" y="922147"/>
                  </a:lnTo>
                  <a:cubicBezTo>
                    <a:pt x="296672" y="926719"/>
                    <a:pt x="298704" y="933577"/>
                    <a:pt x="296926" y="940054"/>
                  </a:cubicBezTo>
                  <a:cubicBezTo>
                    <a:pt x="260096" y="1075690"/>
                    <a:pt x="260096" y="1218692"/>
                    <a:pt x="296926" y="1354328"/>
                  </a:cubicBezTo>
                  <a:cubicBezTo>
                    <a:pt x="298704" y="1360805"/>
                    <a:pt x="296672" y="1367663"/>
                    <a:pt x="291846" y="1372235"/>
                  </a:cubicBezTo>
                  <a:lnTo>
                    <a:pt x="32258" y="1616075"/>
                  </a:lnTo>
                  <a:lnTo>
                    <a:pt x="19939" y="1602867"/>
                  </a:lnTo>
                  <a:lnTo>
                    <a:pt x="35560" y="1593850"/>
                  </a:lnTo>
                  <a:lnTo>
                    <a:pt x="161036" y="1811274"/>
                  </a:lnTo>
                  <a:lnTo>
                    <a:pt x="145415" y="1820291"/>
                  </a:lnTo>
                  <a:lnTo>
                    <a:pt x="140208" y="1803019"/>
                  </a:lnTo>
                  <a:lnTo>
                    <a:pt x="481203" y="1700276"/>
                  </a:lnTo>
                  <a:cubicBezTo>
                    <a:pt x="487553" y="1698371"/>
                    <a:pt x="494538" y="1700149"/>
                    <a:pt x="499237" y="1704848"/>
                  </a:cubicBezTo>
                  <a:cubicBezTo>
                    <a:pt x="598297" y="1804543"/>
                    <a:pt x="722122" y="1876044"/>
                    <a:pt x="858012" y="1911985"/>
                  </a:cubicBezTo>
                  <a:cubicBezTo>
                    <a:pt x="866775" y="1914271"/>
                    <a:pt x="872490" y="1922780"/>
                    <a:pt x="871347" y="1931797"/>
                  </a:cubicBezTo>
                  <a:cubicBezTo>
                    <a:pt x="870204" y="1940814"/>
                    <a:pt x="862457" y="1947545"/>
                    <a:pt x="853440" y="1947545"/>
                  </a:cubicBezTo>
                  <a:lnTo>
                    <a:pt x="853440" y="1929511"/>
                  </a:lnTo>
                  <a:lnTo>
                    <a:pt x="870966" y="1925320"/>
                  </a:lnTo>
                  <a:lnTo>
                    <a:pt x="952500" y="2272157"/>
                  </a:lnTo>
                  <a:lnTo>
                    <a:pt x="934974" y="2276348"/>
                  </a:lnTo>
                  <a:lnTo>
                    <a:pt x="934974" y="2258314"/>
                  </a:lnTo>
                  <a:lnTo>
                    <a:pt x="1186053" y="2258314"/>
                  </a:lnTo>
                  <a:lnTo>
                    <a:pt x="1186053" y="2276348"/>
                  </a:lnTo>
                  <a:lnTo>
                    <a:pt x="1168527" y="2272157"/>
                  </a:lnTo>
                  <a:lnTo>
                    <a:pt x="1250061" y="1925320"/>
                  </a:lnTo>
                  <a:cubicBezTo>
                    <a:pt x="1251585" y="1918843"/>
                    <a:pt x="1256538" y="1913636"/>
                    <a:pt x="1263015" y="1911985"/>
                  </a:cubicBezTo>
                  <a:cubicBezTo>
                    <a:pt x="1398905" y="1876044"/>
                    <a:pt x="1522730" y="1804543"/>
                    <a:pt x="1621790" y="1704848"/>
                  </a:cubicBezTo>
                  <a:cubicBezTo>
                    <a:pt x="1626489" y="1700149"/>
                    <a:pt x="1633474" y="1698371"/>
                    <a:pt x="1639824" y="1700276"/>
                  </a:cubicBezTo>
                  <a:lnTo>
                    <a:pt x="1980946" y="1803019"/>
                  </a:lnTo>
                  <a:lnTo>
                    <a:pt x="1975739" y="1820291"/>
                  </a:lnTo>
                  <a:lnTo>
                    <a:pt x="1960118" y="1811274"/>
                  </a:lnTo>
                  <a:lnTo>
                    <a:pt x="2085594" y="1593850"/>
                  </a:lnTo>
                  <a:lnTo>
                    <a:pt x="2101215" y="1602867"/>
                  </a:lnTo>
                  <a:lnTo>
                    <a:pt x="2088896" y="1616075"/>
                  </a:lnTo>
                  <a:lnTo>
                    <a:pt x="1829308" y="1372108"/>
                  </a:lnTo>
                  <a:cubicBezTo>
                    <a:pt x="1824482" y="1367536"/>
                    <a:pt x="1822450" y="1360678"/>
                    <a:pt x="1824228" y="1354201"/>
                  </a:cubicBezTo>
                  <a:cubicBezTo>
                    <a:pt x="1861058" y="1218565"/>
                    <a:pt x="1861058" y="1075563"/>
                    <a:pt x="1824228" y="939927"/>
                  </a:cubicBezTo>
                  <a:cubicBezTo>
                    <a:pt x="1822450" y="933450"/>
                    <a:pt x="1824482" y="926592"/>
                    <a:pt x="1829308" y="922020"/>
                  </a:cubicBezTo>
                  <a:lnTo>
                    <a:pt x="2088515" y="678180"/>
                  </a:lnTo>
                  <a:lnTo>
                    <a:pt x="2100834" y="691388"/>
                  </a:lnTo>
                  <a:lnTo>
                    <a:pt x="2085213" y="700405"/>
                  </a:lnTo>
                  <a:lnTo>
                    <a:pt x="1959737" y="482981"/>
                  </a:lnTo>
                  <a:lnTo>
                    <a:pt x="1975358" y="473964"/>
                  </a:lnTo>
                  <a:lnTo>
                    <a:pt x="1980565" y="491236"/>
                  </a:lnTo>
                  <a:lnTo>
                    <a:pt x="1639443" y="593979"/>
                  </a:lnTo>
                  <a:close/>
                </a:path>
              </a:pathLst>
            </a:custGeom>
            <a:solidFill>
              <a:srgbClr val="FFFFFF"/>
            </a:solidFill>
          </p:spPr>
          <p:txBody>
            <a:bodyPr/>
            <a:lstStyle/>
            <a:p>
              <a:endParaRPr lang="en-PH"/>
            </a:p>
          </p:txBody>
        </p:sp>
      </p:grpSp>
      <p:grpSp>
        <p:nvGrpSpPr>
          <p:cNvPr id="20" name="Group 20"/>
          <p:cNvGrpSpPr/>
          <p:nvPr/>
        </p:nvGrpSpPr>
        <p:grpSpPr>
          <a:xfrm>
            <a:off x="3614581" y="3194563"/>
            <a:ext cx="888000" cy="882724"/>
            <a:chOff x="0" y="0"/>
            <a:chExt cx="1184000" cy="1176966"/>
          </a:xfrm>
        </p:grpSpPr>
        <p:sp>
          <p:nvSpPr>
            <p:cNvPr id="21" name="Freeform 21"/>
            <p:cNvSpPr/>
            <p:nvPr/>
          </p:nvSpPr>
          <p:spPr>
            <a:xfrm>
              <a:off x="0" y="0"/>
              <a:ext cx="1184000" cy="1176966"/>
            </a:xfrm>
            <a:custGeom>
              <a:avLst/>
              <a:gdLst/>
              <a:ahLst/>
              <a:cxnLst/>
              <a:rect l="l" t="t" r="r" b="b"/>
              <a:pathLst>
                <a:path w="1184000" h="1176966">
                  <a:moveTo>
                    <a:pt x="0" y="0"/>
                  </a:moveTo>
                  <a:lnTo>
                    <a:pt x="1184000" y="0"/>
                  </a:lnTo>
                  <a:lnTo>
                    <a:pt x="1184000" y="1176966"/>
                  </a:lnTo>
                  <a:lnTo>
                    <a:pt x="0" y="1176966"/>
                  </a:lnTo>
                  <a:close/>
                </a:path>
              </a:pathLst>
            </a:custGeom>
            <a:solidFill>
              <a:srgbClr val="000000">
                <a:alpha val="0"/>
              </a:srgbClr>
            </a:solidFill>
          </p:spPr>
          <p:txBody>
            <a:bodyPr/>
            <a:lstStyle/>
            <a:p>
              <a:endParaRPr lang="en-PH"/>
            </a:p>
          </p:txBody>
        </p:sp>
        <p:sp>
          <p:nvSpPr>
            <p:cNvPr id="22" name="TextBox 22"/>
            <p:cNvSpPr txBox="1"/>
            <p:nvPr/>
          </p:nvSpPr>
          <p:spPr>
            <a:xfrm>
              <a:off x="0" y="-19050"/>
              <a:ext cx="1184000" cy="1196016"/>
            </a:xfrm>
            <a:prstGeom prst="rect">
              <a:avLst/>
            </a:prstGeom>
          </p:spPr>
          <p:txBody>
            <a:bodyPr lIns="0" tIns="0" rIns="0" bIns="0" rtlCol="0" anchor="ctr"/>
            <a:lstStyle/>
            <a:p>
              <a:pPr algn="ctr">
                <a:lnSpc>
                  <a:spcPts val="2995"/>
                </a:lnSpc>
              </a:pPr>
              <a:r>
                <a:rPr lang="en-US" sz="2773">
                  <a:solidFill>
                    <a:srgbClr val="FFFFFF"/>
                  </a:solidFill>
                  <a:latin typeface="Arial"/>
                  <a:ea typeface="Arial"/>
                  <a:cs typeface="Arial"/>
                  <a:sym typeface="Arial"/>
                </a:rPr>
                <a:t>Fast</a:t>
              </a:r>
            </a:p>
          </p:txBody>
        </p:sp>
      </p:grpSp>
      <p:grpSp>
        <p:nvGrpSpPr>
          <p:cNvPr id="23" name="Group 23"/>
          <p:cNvGrpSpPr/>
          <p:nvPr/>
        </p:nvGrpSpPr>
        <p:grpSpPr>
          <a:xfrm rot="-900000">
            <a:off x="4149249" y="1559126"/>
            <a:ext cx="1726033" cy="1726033"/>
            <a:chOff x="0" y="0"/>
            <a:chExt cx="2301377" cy="2301377"/>
          </a:xfrm>
        </p:grpSpPr>
        <p:sp>
          <p:nvSpPr>
            <p:cNvPr id="24" name="Freeform 24"/>
            <p:cNvSpPr/>
            <p:nvPr/>
          </p:nvSpPr>
          <p:spPr>
            <a:xfrm>
              <a:off x="131064" y="44450"/>
              <a:ext cx="2039112" cy="2212340"/>
            </a:xfrm>
            <a:custGeom>
              <a:avLst/>
              <a:gdLst/>
              <a:ahLst/>
              <a:cxnLst/>
              <a:rect l="l" t="t" r="r" b="b"/>
              <a:pathLst>
                <a:path w="2039112" h="2212340">
                  <a:moveTo>
                    <a:pt x="1581912" y="547370"/>
                  </a:moveTo>
                  <a:lnTo>
                    <a:pt x="1916176" y="446659"/>
                  </a:lnTo>
                  <a:lnTo>
                    <a:pt x="2039112" y="659638"/>
                  </a:lnTo>
                  <a:lnTo>
                    <a:pt x="1784731" y="898652"/>
                  </a:lnTo>
                  <a:cubicBezTo>
                    <a:pt x="1821561" y="1034542"/>
                    <a:pt x="1821561" y="1177798"/>
                    <a:pt x="1784731" y="1313815"/>
                  </a:cubicBezTo>
                  <a:lnTo>
                    <a:pt x="2039112" y="1552829"/>
                  </a:lnTo>
                  <a:lnTo>
                    <a:pt x="1916176" y="1765808"/>
                  </a:lnTo>
                  <a:lnTo>
                    <a:pt x="1581912" y="1665097"/>
                  </a:lnTo>
                  <a:cubicBezTo>
                    <a:pt x="1482598" y="1764919"/>
                    <a:pt x="1358519" y="1836674"/>
                    <a:pt x="1222375" y="1872615"/>
                  </a:cubicBezTo>
                  <a:lnTo>
                    <a:pt x="1142492" y="2212340"/>
                  </a:lnTo>
                  <a:lnTo>
                    <a:pt x="896620" y="2212340"/>
                  </a:lnTo>
                  <a:lnTo>
                    <a:pt x="816737" y="1872615"/>
                  </a:lnTo>
                  <a:cubicBezTo>
                    <a:pt x="680593" y="1836547"/>
                    <a:pt x="556514" y="1764919"/>
                    <a:pt x="457200" y="1665097"/>
                  </a:cubicBezTo>
                  <a:lnTo>
                    <a:pt x="122936" y="1765808"/>
                  </a:lnTo>
                  <a:lnTo>
                    <a:pt x="0" y="1552829"/>
                  </a:lnTo>
                  <a:lnTo>
                    <a:pt x="254381" y="1313815"/>
                  </a:lnTo>
                  <a:cubicBezTo>
                    <a:pt x="217551" y="1177925"/>
                    <a:pt x="217551" y="1034669"/>
                    <a:pt x="254381" y="898652"/>
                  </a:cubicBezTo>
                  <a:lnTo>
                    <a:pt x="127" y="659638"/>
                  </a:lnTo>
                  <a:lnTo>
                    <a:pt x="123063" y="446659"/>
                  </a:lnTo>
                  <a:lnTo>
                    <a:pt x="457327" y="547370"/>
                  </a:lnTo>
                  <a:cubicBezTo>
                    <a:pt x="556641" y="447548"/>
                    <a:pt x="680720" y="375793"/>
                    <a:pt x="816864" y="339852"/>
                  </a:cubicBezTo>
                  <a:lnTo>
                    <a:pt x="896620" y="0"/>
                  </a:lnTo>
                  <a:lnTo>
                    <a:pt x="1142619" y="0"/>
                  </a:lnTo>
                  <a:lnTo>
                    <a:pt x="1222502" y="339725"/>
                  </a:lnTo>
                  <a:cubicBezTo>
                    <a:pt x="1358646" y="375793"/>
                    <a:pt x="1482725" y="447421"/>
                    <a:pt x="1582039" y="547243"/>
                  </a:cubicBezTo>
                  <a:close/>
                </a:path>
              </a:pathLst>
            </a:custGeom>
            <a:solidFill>
              <a:srgbClr val="333399">
                <a:alpha val="80784"/>
              </a:srgbClr>
            </a:solidFill>
          </p:spPr>
          <p:txBody>
            <a:bodyPr/>
            <a:lstStyle/>
            <a:p>
              <a:endParaRPr lang="en-PH"/>
            </a:p>
          </p:txBody>
        </p:sp>
        <p:sp>
          <p:nvSpPr>
            <p:cNvPr id="25" name="Freeform 25"/>
            <p:cNvSpPr/>
            <p:nvPr/>
          </p:nvSpPr>
          <p:spPr>
            <a:xfrm>
              <a:off x="111252" y="26289"/>
              <a:ext cx="2078736" cy="2248789"/>
            </a:xfrm>
            <a:custGeom>
              <a:avLst/>
              <a:gdLst/>
              <a:ahLst/>
              <a:cxnLst/>
              <a:rect l="l" t="t" r="r" b="b"/>
              <a:pathLst>
                <a:path w="2078736" h="2248789">
                  <a:moveTo>
                    <a:pt x="1596517" y="548259"/>
                  </a:moveTo>
                  <a:lnTo>
                    <a:pt x="1930781" y="447548"/>
                  </a:lnTo>
                  <a:cubicBezTo>
                    <a:pt x="1938782" y="445135"/>
                    <a:pt x="1947418" y="448564"/>
                    <a:pt x="1951609" y="455803"/>
                  </a:cubicBezTo>
                  <a:lnTo>
                    <a:pt x="2074545" y="668782"/>
                  </a:lnTo>
                  <a:cubicBezTo>
                    <a:pt x="2078736" y="676021"/>
                    <a:pt x="2077339" y="685292"/>
                    <a:pt x="2071243" y="691007"/>
                  </a:cubicBezTo>
                  <a:lnTo>
                    <a:pt x="1816989" y="930021"/>
                  </a:lnTo>
                  <a:cubicBezTo>
                    <a:pt x="1811782" y="934974"/>
                    <a:pt x="1804035" y="936244"/>
                    <a:pt x="1797431" y="933450"/>
                  </a:cubicBezTo>
                  <a:cubicBezTo>
                    <a:pt x="1790827" y="930656"/>
                    <a:pt x="1786509" y="924052"/>
                    <a:pt x="1786509" y="916813"/>
                  </a:cubicBezTo>
                  <a:cubicBezTo>
                    <a:pt x="1786509" y="907796"/>
                    <a:pt x="1793240" y="900049"/>
                    <a:pt x="1802130" y="898906"/>
                  </a:cubicBezTo>
                  <a:cubicBezTo>
                    <a:pt x="1811020" y="897763"/>
                    <a:pt x="1819529" y="903351"/>
                    <a:pt x="1821942" y="912114"/>
                  </a:cubicBezTo>
                  <a:cubicBezTo>
                    <a:pt x="1859661" y="1051179"/>
                    <a:pt x="1859661" y="1197610"/>
                    <a:pt x="1821942" y="1336675"/>
                  </a:cubicBezTo>
                  <a:lnTo>
                    <a:pt x="1804543" y="1331976"/>
                  </a:lnTo>
                  <a:lnTo>
                    <a:pt x="1816862" y="1318768"/>
                  </a:lnTo>
                  <a:lnTo>
                    <a:pt x="2071243" y="1557782"/>
                  </a:lnTo>
                  <a:cubicBezTo>
                    <a:pt x="2077339" y="1563497"/>
                    <a:pt x="2078736" y="1572768"/>
                    <a:pt x="2074545" y="1580007"/>
                  </a:cubicBezTo>
                  <a:lnTo>
                    <a:pt x="1951609" y="1792986"/>
                  </a:lnTo>
                  <a:cubicBezTo>
                    <a:pt x="1947418" y="1800225"/>
                    <a:pt x="1938782" y="1803654"/>
                    <a:pt x="1930781" y="1801241"/>
                  </a:cubicBezTo>
                  <a:lnTo>
                    <a:pt x="1596517" y="1700530"/>
                  </a:lnTo>
                  <a:lnTo>
                    <a:pt x="1601724" y="1683258"/>
                  </a:lnTo>
                  <a:lnTo>
                    <a:pt x="1619758" y="1683258"/>
                  </a:lnTo>
                  <a:cubicBezTo>
                    <a:pt x="1619758" y="1688084"/>
                    <a:pt x="1617853" y="1692656"/>
                    <a:pt x="1614551" y="1695958"/>
                  </a:cubicBezTo>
                  <a:cubicBezTo>
                    <a:pt x="1513078" y="1798066"/>
                    <a:pt x="1386078" y="1871345"/>
                    <a:pt x="1246886" y="1908302"/>
                  </a:cubicBezTo>
                  <a:lnTo>
                    <a:pt x="1242314" y="1890903"/>
                  </a:lnTo>
                  <a:lnTo>
                    <a:pt x="1259840" y="1895094"/>
                  </a:lnTo>
                  <a:lnTo>
                    <a:pt x="1179957" y="2234819"/>
                  </a:lnTo>
                  <a:cubicBezTo>
                    <a:pt x="1178052" y="2242947"/>
                    <a:pt x="1170813" y="2248789"/>
                    <a:pt x="1162431" y="2248789"/>
                  </a:cubicBezTo>
                  <a:lnTo>
                    <a:pt x="916432" y="2248789"/>
                  </a:lnTo>
                  <a:cubicBezTo>
                    <a:pt x="908050" y="2248789"/>
                    <a:pt x="900811" y="2243074"/>
                    <a:pt x="898906" y="2234819"/>
                  </a:cubicBezTo>
                  <a:lnTo>
                    <a:pt x="819023" y="1895094"/>
                  </a:lnTo>
                  <a:lnTo>
                    <a:pt x="836549" y="1890903"/>
                  </a:lnTo>
                  <a:lnTo>
                    <a:pt x="831977" y="1908302"/>
                  </a:lnTo>
                  <a:cubicBezTo>
                    <a:pt x="692785" y="1871472"/>
                    <a:pt x="565785" y="1798193"/>
                    <a:pt x="464312" y="1695958"/>
                  </a:cubicBezTo>
                  <a:lnTo>
                    <a:pt x="477139" y="1683258"/>
                  </a:lnTo>
                  <a:lnTo>
                    <a:pt x="482346" y="1700530"/>
                  </a:lnTo>
                  <a:lnTo>
                    <a:pt x="148082" y="1801241"/>
                  </a:lnTo>
                  <a:cubicBezTo>
                    <a:pt x="140081" y="1803654"/>
                    <a:pt x="131445" y="1800225"/>
                    <a:pt x="127254" y="1792986"/>
                  </a:cubicBezTo>
                  <a:lnTo>
                    <a:pt x="4318" y="1580007"/>
                  </a:lnTo>
                  <a:cubicBezTo>
                    <a:pt x="127" y="1572768"/>
                    <a:pt x="1524" y="1563497"/>
                    <a:pt x="7620" y="1557782"/>
                  </a:cubicBezTo>
                  <a:lnTo>
                    <a:pt x="262001" y="1318768"/>
                  </a:lnTo>
                  <a:cubicBezTo>
                    <a:pt x="265303" y="1315593"/>
                    <a:pt x="269748" y="1313815"/>
                    <a:pt x="274320" y="1313815"/>
                  </a:cubicBezTo>
                  <a:lnTo>
                    <a:pt x="274320" y="1331849"/>
                  </a:lnTo>
                  <a:lnTo>
                    <a:pt x="256921" y="1336548"/>
                  </a:lnTo>
                  <a:cubicBezTo>
                    <a:pt x="219202" y="1197483"/>
                    <a:pt x="219202" y="1051052"/>
                    <a:pt x="256921" y="911987"/>
                  </a:cubicBezTo>
                  <a:lnTo>
                    <a:pt x="274320" y="916686"/>
                  </a:lnTo>
                  <a:lnTo>
                    <a:pt x="262001" y="929894"/>
                  </a:lnTo>
                  <a:lnTo>
                    <a:pt x="7493" y="690880"/>
                  </a:lnTo>
                  <a:cubicBezTo>
                    <a:pt x="1397" y="685165"/>
                    <a:pt x="0" y="675894"/>
                    <a:pt x="4191" y="668655"/>
                  </a:cubicBezTo>
                  <a:lnTo>
                    <a:pt x="127127" y="455676"/>
                  </a:lnTo>
                  <a:cubicBezTo>
                    <a:pt x="131318" y="448437"/>
                    <a:pt x="139954" y="445008"/>
                    <a:pt x="147955" y="447421"/>
                  </a:cubicBezTo>
                  <a:lnTo>
                    <a:pt x="482219" y="548132"/>
                  </a:lnTo>
                  <a:cubicBezTo>
                    <a:pt x="489839" y="550418"/>
                    <a:pt x="495046" y="557403"/>
                    <a:pt x="495046" y="565404"/>
                  </a:cubicBezTo>
                  <a:lnTo>
                    <a:pt x="477139" y="565404"/>
                  </a:lnTo>
                  <a:lnTo>
                    <a:pt x="464312" y="552704"/>
                  </a:lnTo>
                  <a:cubicBezTo>
                    <a:pt x="565785" y="450596"/>
                    <a:pt x="692785" y="377317"/>
                    <a:pt x="831977" y="340360"/>
                  </a:cubicBezTo>
                  <a:lnTo>
                    <a:pt x="836549" y="357759"/>
                  </a:lnTo>
                  <a:lnTo>
                    <a:pt x="819023" y="353568"/>
                  </a:lnTo>
                  <a:lnTo>
                    <a:pt x="898906" y="13970"/>
                  </a:lnTo>
                  <a:cubicBezTo>
                    <a:pt x="900811" y="5842"/>
                    <a:pt x="908050" y="0"/>
                    <a:pt x="916432" y="0"/>
                  </a:cubicBezTo>
                  <a:lnTo>
                    <a:pt x="1162431" y="0"/>
                  </a:lnTo>
                  <a:cubicBezTo>
                    <a:pt x="1170813" y="0"/>
                    <a:pt x="1178052" y="5715"/>
                    <a:pt x="1179957" y="13970"/>
                  </a:cubicBezTo>
                  <a:lnTo>
                    <a:pt x="1259840" y="353695"/>
                  </a:lnTo>
                  <a:lnTo>
                    <a:pt x="1242314" y="357886"/>
                  </a:lnTo>
                  <a:lnTo>
                    <a:pt x="1224280" y="357886"/>
                  </a:lnTo>
                  <a:cubicBezTo>
                    <a:pt x="1224280" y="352298"/>
                    <a:pt x="1226820" y="346964"/>
                    <a:pt x="1231265" y="343535"/>
                  </a:cubicBezTo>
                  <a:cubicBezTo>
                    <a:pt x="1235710" y="340106"/>
                    <a:pt x="1241425" y="338963"/>
                    <a:pt x="1246886" y="340360"/>
                  </a:cubicBezTo>
                  <a:cubicBezTo>
                    <a:pt x="1386078" y="377190"/>
                    <a:pt x="1513078" y="450469"/>
                    <a:pt x="1614551" y="552704"/>
                  </a:cubicBezTo>
                  <a:lnTo>
                    <a:pt x="1601724" y="565404"/>
                  </a:lnTo>
                  <a:lnTo>
                    <a:pt x="1596517" y="548132"/>
                  </a:lnTo>
                  <a:moveTo>
                    <a:pt x="1606931" y="582676"/>
                  </a:moveTo>
                  <a:cubicBezTo>
                    <a:pt x="1600581" y="584581"/>
                    <a:pt x="1593596" y="582803"/>
                    <a:pt x="1588897" y="578104"/>
                  </a:cubicBezTo>
                  <a:cubicBezTo>
                    <a:pt x="1491869" y="480441"/>
                    <a:pt x="1370584" y="410464"/>
                    <a:pt x="1237615" y="375285"/>
                  </a:cubicBezTo>
                  <a:lnTo>
                    <a:pt x="1242187" y="357886"/>
                  </a:lnTo>
                  <a:lnTo>
                    <a:pt x="1260348" y="357886"/>
                  </a:lnTo>
                  <a:cubicBezTo>
                    <a:pt x="1260348" y="367030"/>
                    <a:pt x="1253490" y="374777"/>
                    <a:pt x="1244346" y="375793"/>
                  </a:cubicBezTo>
                  <a:cubicBezTo>
                    <a:pt x="1235202" y="376809"/>
                    <a:pt x="1226820" y="370967"/>
                    <a:pt x="1224661" y="361950"/>
                  </a:cubicBezTo>
                  <a:lnTo>
                    <a:pt x="1144778" y="22352"/>
                  </a:lnTo>
                  <a:lnTo>
                    <a:pt x="1162304" y="18161"/>
                  </a:lnTo>
                  <a:lnTo>
                    <a:pt x="1162304" y="36195"/>
                  </a:lnTo>
                  <a:lnTo>
                    <a:pt x="916432" y="36195"/>
                  </a:lnTo>
                  <a:lnTo>
                    <a:pt x="916432" y="18161"/>
                  </a:lnTo>
                  <a:lnTo>
                    <a:pt x="933958" y="22352"/>
                  </a:lnTo>
                  <a:lnTo>
                    <a:pt x="854075" y="362077"/>
                  </a:lnTo>
                  <a:cubicBezTo>
                    <a:pt x="852551" y="368554"/>
                    <a:pt x="847598" y="373761"/>
                    <a:pt x="841121" y="375412"/>
                  </a:cubicBezTo>
                  <a:cubicBezTo>
                    <a:pt x="708152" y="410591"/>
                    <a:pt x="586867" y="480568"/>
                    <a:pt x="489966" y="578231"/>
                  </a:cubicBezTo>
                  <a:cubicBezTo>
                    <a:pt x="484759" y="583438"/>
                    <a:pt x="477012" y="584962"/>
                    <a:pt x="470281" y="582168"/>
                  </a:cubicBezTo>
                  <a:cubicBezTo>
                    <a:pt x="463550" y="579374"/>
                    <a:pt x="459105" y="572770"/>
                    <a:pt x="459105" y="565531"/>
                  </a:cubicBezTo>
                  <a:lnTo>
                    <a:pt x="477139" y="565531"/>
                  </a:lnTo>
                  <a:lnTo>
                    <a:pt x="471932" y="582803"/>
                  </a:lnTo>
                  <a:lnTo>
                    <a:pt x="137668" y="482092"/>
                  </a:lnTo>
                  <a:lnTo>
                    <a:pt x="142875" y="464820"/>
                  </a:lnTo>
                  <a:lnTo>
                    <a:pt x="158496" y="473837"/>
                  </a:lnTo>
                  <a:lnTo>
                    <a:pt x="35560" y="686816"/>
                  </a:lnTo>
                  <a:lnTo>
                    <a:pt x="19939" y="677799"/>
                  </a:lnTo>
                  <a:lnTo>
                    <a:pt x="32258" y="664591"/>
                  </a:lnTo>
                  <a:lnTo>
                    <a:pt x="286639" y="903732"/>
                  </a:lnTo>
                  <a:cubicBezTo>
                    <a:pt x="291465" y="908304"/>
                    <a:pt x="293497" y="915162"/>
                    <a:pt x="291719" y="921639"/>
                  </a:cubicBezTo>
                  <a:cubicBezTo>
                    <a:pt x="255651" y="1054481"/>
                    <a:pt x="255651" y="1194435"/>
                    <a:pt x="291719" y="1327277"/>
                  </a:cubicBezTo>
                  <a:cubicBezTo>
                    <a:pt x="293243" y="1332738"/>
                    <a:pt x="292100" y="1338453"/>
                    <a:pt x="288671" y="1343025"/>
                  </a:cubicBezTo>
                  <a:cubicBezTo>
                    <a:pt x="285242" y="1347597"/>
                    <a:pt x="279908" y="1350137"/>
                    <a:pt x="274320" y="1350137"/>
                  </a:cubicBezTo>
                  <a:lnTo>
                    <a:pt x="274320" y="1332103"/>
                  </a:lnTo>
                  <a:lnTo>
                    <a:pt x="286639" y="1345311"/>
                  </a:lnTo>
                  <a:lnTo>
                    <a:pt x="32258" y="1584198"/>
                  </a:lnTo>
                  <a:lnTo>
                    <a:pt x="19939" y="1570990"/>
                  </a:lnTo>
                  <a:lnTo>
                    <a:pt x="35560" y="1561973"/>
                  </a:lnTo>
                  <a:lnTo>
                    <a:pt x="158496" y="1774952"/>
                  </a:lnTo>
                  <a:lnTo>
                    <a:pt x="142875" y="1783969"/>
                  </a:lnTo>
                  <a:lnTo>
                    <a:pt x="137668" y="1766697"/>
                  </a:lnTo>
                  <a:lnTo>
                    <a:pt x="471932" y="1665986"/>
                  </a:lnTo>
                  <a:cubicBezTo>
                    <a:pt x="478282" y="1664081"/>
                    <a:pt x="485267" y="1665859"/>
                    <a:pt x="489966" y="1670558"/>
                  </a:cubicBezTo>
                  <a:cubicBezTo>
                    <a:pt x="586994" y="1768221"/>
                    <a:pt x="708279" y="1838198"/>
                    <a:pt x="841248" y="1873377"/>
                  </a:cubicBezTo>
                  <a:cubicBezTo>
                    <a:pt x="847725" y="1875028"/>
                    <a:pt x="852678" y="1880235"/>
                    <a:pt x="854202" y="1886712"/>
                  </a:cubicBezTo>
                  <a:lnTo>
                    <a:pt x="934085" y="2226437"/>
                  </a:lnTo>
                  <a:lnTo>
                    <a:pt x="916559" y="2230628"/>
                  </a:lnTo>
                  <a:lnTo>
                    <a:pt x="916559" y="2212594"/>
                  </a:lnTo>
                  <a:lnTo>
                    <a:pt x="1162558" y="2212594"/>
                  </a:lnTo>
                  <a:lnTo>
                    <a:pt x="1162558" y="2230628"/>
                  </a:lnTo>
                  <a:lnTo>
                    <a:pt x="1145032" y="2226437"/>
                  </a:lnTo>
                  <a:lnTo>
                    <a:pt x="1224915" y="1886712"/>
                  </a:lnTo>
                  <a:cubicBezTo>
                    <a:pt x="1226439" y="1880235"/>
                    <a:pt x="1231392" y="1875028"/>
                    <a:pt x="1237869" y="1873377"/>
                  </a:cubicBezTo>
                  <a:cubicBezTo>
                    <a:pt x="1370965" y="1838198"/>
                    <a:pt x="1492123" y="1768221"/>
                    <a:pt x="1589151" y="1670558"/>
                  </a:cubicBezTo>
                  <a:lnTo>
                    <a:pt x="1601978" y="1683258"/>
                  </a:lnTo>
                  <a:lnTo>
                    <a:pt x="1583944" y="1683258"/>
                  </a:lnTo>
                  <a:cubicBezTo>
                    <a:pt x="1583944" y="1677543"/>
                    <a:pt x="1586611" y="1672209"/>
                    <a:pt x="1591183" y="1668780"/>
                  </a:cubicBezTo>
                  <a:cubicBezTo>
                    <a:pt x="1595755" y="1665351"/>
                    <a:pt x="1601724" y="1664335"/>
                    <a:pt x="1607185" y="1665986"/>
                  </a:cubicBezTo>
                  <a:lnTo>
                    <a:pt x="1941449" y="1766697"/>
                  </a:lnTo>
                  <a:lnTo>
                    <a:pt x="1936242" y="1783969"/>
                  </a:lnTo>
                  <a:lnTo>
                    <a:pt x="1920621" y="1774952"/>
                  </a:lnTo>
                  <a:lnTo>
                    <a:pt x="2043557" y="1561973"/>
                  </a:lnTo>
                  <a:lnTo>
                    <a:pt x="2059178" y="1570990"/>
                  </a:lnTo>
                  <a:lnTo>
                    <a:pt x="2046859" y="1584198"/>
                  </a:lnTo>
                  <a:lnTo>
                    <a:pt x="1792478" y="1345184"/>
                  </a:lnTo>
                  <a:cubicBezTo>
                    <a:pt x="1787652" y="1340612"/>
                    <a:pt x="1785620" y="1333754"/>
                    <a:pt x="1787398" y="1327277"/>
                  </a:cubicBezTo>
                  <a:cubicBezTo>
                    <a:pt x="1823466" y="1194435"/>
                    <a:pt x="1823466" y="1054481"/>
                    <a:pt x="1787398" y="921639"/>
                  </a:cubicBezTo>
                  <a:lnTo>
                    <a:pt x="1804797" y="916940"/>
                  </a:lnTo>
                  <a:lnTo>
                    <a:pt x="1822831" y="916940"/>
                  </a:lnTo>
                  <a:lnTo>
                    <a:pt x="1804797" y="916940"/>
                  </a:lnTo>
                  <a:lnTo>
                    <a:pt x="1792478" y="903732"/>
                  </a:lnTo>
                  <a:lnTo>
                    <a:pt x="2046605" y="664591"/>
                  </a:lnTo>
                  <a:lnTo>
                    <a:pt x="2058924" y="677799"/>
                  </a:lnTo>
                  <a:lnTo>
                    <a:pt x="2043303" y="686816"/>
                  </a:lnTo>
                  <a:lnTo>
                    <a:pt x="1920367" y="473837"/>
                  </a:lnTo>
                  <a:lnTo>
                    <a:pt x="1935988" y="464820"/>
                  </a:lnTo>
                  <a:lnTo>
                    <a:pt x="1941195" y="482092"/>
                  </a:lnTo>
                  <a:lnTo>
                    <a:pt x="1606931" y="582803"/>
                  </a:lnTo>
                  <a:close/>
                </a:path>
              </a:pathLst>
            </a:custGeom>
            <a:solidFill>
              <a:srgbClr val="FFFFFF"/>
            </a:solidFill>
          </p:spPr>
          <p:txBody>
            <a:bodyPr/>
            <a:lstStyle/>
            <a:p>
              <a:endParaRPr lang="en-PH"/>
            </a:p>
          </p:txBody>
        </p:sp>
      </p:grpSp>
      <p:grpSp>
        <p:nvGrpSpPr>
          <p:cNvPr id="26" name="Group 26"/>
          <p:cNvGrpSpPr/>
          <p:nvPr/>
        </p:nvGrpSpPr>
        <p:grpSpPr>
          <a:xfrm>
            <a:off x="4521877" y="1931755"/>
            <a:ext cx="980779" cy="980779"/>
            <a:chOff x="0" y="0"/>
            <a:chExt cx="1307705" cy="1307705"/>
          </a:xfrm>
        </p:grpSpPr>
        <p:sp>
          <p:nvSpPr>
            <p:cNvPr id="27" name="Freeform 27"/>
            <p:cNvSpPr/>
            <p:nvPr/>
          </p:nvSpPr>
          <p:spPr>
            <a:xfrm>
              <a:off x="0" y="0"/>
              <a:ext cx="1307705" cy="1307705"/>
            </a:xfrm>
            <a:custGeom>
              <a:avLst/>
              <a:gdLst/>
              <a:ahLst/>
              <a:cxnLst/>
              <a:rect l="l" t="t" r="r" b="b"/>
              <a:pathLst>
                <a:path w="1307705" h="1307705">
                  <a:moveTo>
                    <a:pt x="0" y="0"/>
                  </a:moveTo>
                  <a:lnTo>
                    <a:pt x="1307705" y="0"/>
                  </a:lnTo>
                  <a:lnTo>
                    <a:pt x="1307705" y="1307705"/>
                  </a:lnTo>
                  <a:lnTo>
                    <a:pt x="0" y="1307705"/>
                  </a:lnTo>
                  <a:close/>
                </a:path>
              </a:pathLst>
            </a:custGeom>
            <a:solidFill>
              <a:srgbClr val="000000">
                <a:alpha val="0"/>
              </a:srgbClr>
            </a:solidFill>
          </p:spPr>
          <p:txBody>
            <a:bodyPr/>
            <a:lstStyle/>
            <a:p>
              <a:endParaRPr lang="en-PH"/>
            </a:p>
          </p:txBody>
        </p:sp>
        <p:sp>
          <p:nvSpPr>
            <p:cNvPr id="28" name="TextBox 28"/>
            <p:cNvSpPr txBox="1"/>
            <p:nvPr/>
          </p:nvSpPr>
          <p:spPr>
            <a:xfrm>
              <a:off x="0" y="-19050"/>
              <a:ext cx="1307705" cy="1326755"/>
            </a:xfrm>
            <a:prstGeom prst="rect">
              <a:avLst/>
            </a:prstGeom>
          </p:spPr>
          <p:txBody>
            <a:bodyPr lIns="0" tIns="0" rIns="0" bIns="0" rtlCol="0" anchor="ctr"/>
            <a:lstStyle/>
            <a:p>
              <a:pPr algn="ctr">
                <a:lnSpc>
                  <a:spcPts val="2995"/>
                </a:lnSpc>
              </a:pPr>
              <a:r>
                <a:rPr lang="en-US" sz="2773">
                  <a:solidFill>
                    <a:srgbClr val="FFFFFF"/>
                  </a:solidFill>
                  <a:latin typeface="Arial"/>
                  <a:ea typeface="Arial"/>
                  <a:cs typeface="Arial"/>
                  <a:sym typeface="Arial"/>
                </a:rPr>
                <a:t>Stuck</a:t>
              </a:r>
            </a:p>
          </p:txBody>
        </p:sp>
      </p:grpSp>
      <p:grpSp>
        <p:nvGrpSpPr>
          <p:cNvPr id="29" name="Group 29"/>
          <p:cNvGrpSpPr/>
          <p:nvPr/>
        </p:nvGrpSpPr>
        <p:grpSpPr>
          <a:xfrm>
            <a:off x="4393925" y="2973568"/>
            <a:ext cx="3051793" cy="3051793"/>
            <a:chOff x="0" y="0"/>
            <a:chExt cx="4069057" cy="4069057"/>
          </a:xfrm>
        </p:grpSpPr>
        <p:sp>
          <p:nvSpPr>
            <p:cNvPr id="30" name="Freeform 30"/>
            <p:cNvSpPr/>
            <p:nvPr/>
          </p:nvSpPr>
          <p:spPr>
            <a:xfrm>
              <a:off x="1850517" y="60071"/>
              <a:ext cx="2241931" cy="3346577"/>
            </a:xfrm>
            <a:custGeom>
              <a:avLst/>
              <a:gdLst/>
              <a:ahLst/>
              <a:cxnLst/>
              <a:rect l="l" t="t" r="r" b="b"/>
              <a:pathLst>
                <a:path w="2241931" h="3346577">
                  <a:moveTo>
                    <a:pt x="0" y="75946"/>
                  </a:moveTo>
                  <a:cubicBezTo>
                    <a:pt x="783971" y="0"/>
                    <a:pt x="1534033" y="413766"/>
                    <a:pt x="1887982" y="1117346"/>
                  </a:cubicBezTo>
                  <a:cubicBezTo>
                    <a:pt x="2241931" y="1820926"/>
                    <a:pt x="2126869" y="2669794"/>
                    <a:pt x="1598422" y="3253994"/>
                  </a:cubicBezTo>
                  <a:lnTo>
                    <a:pt x="1685163" y="3346577"/>
                  </a:lnTo>
                  <a:lnTo>
                    <a:pt x="1422781" y="3296793"/>
                  </a:lnTo>
                  <a:lnTo>
                    <a:pt x="1380871" y="3021711"/>
                  </a:lnTo>
                  <a:lnTo>
                    <a:pt x="1467612" y="3114294"/>
                  </a:lnTo>
                  <a:cubicBezTo>
                    <a:pt x="1936369" y="2586355"/>
                    <a:pt x="2034159" y="1825371"/>
                    <a:pt x="1714119" y="1196086"/>
                  </a:cubicBezTo>
                  <a:cubicBezTo>
                    <a:pt x="1394079" y="566801"/>
                    <a:pt x="721106" y="197739"/>
                    <a:pt x="18415" y="265811"/>
                  </a:cubicBezTo>
                  <a:close/>
                </a:path>
              </a:pathLst>
            </a:custGeom>
            <a:solidFill>
              <a:srgbClr val="303092"/>
            </a:solidFill>
          </p:spPr>
          <p:txBody>
            <a:bodyPr/>
            <a:lstStyle/>
            <a:p>
              <a:endParaRPr lang="en-PH"/>
            </a:p>
          </p:txBody>
        </p:sp>
      </p:grpSp>
      <p:grpSp>
        <p:nvGrpSpPr>
          <p:cNvPr id="31" name="Group 31"/>
          <p:cNvGrpSpPr/>
          <p:nvPr/>
        </p:nvGrpSpPr>
        <p:grpSpPr>
          <a:xfrm>
            <a:off x="2884511" y="2385872"/>
            <a:ext cx="2217318" cy="2217318"/>
            <a:chOff x="0" y="0"/>
            <a:chExt cx="2956425" cy="2956425"/>
          </a:xfrm>
        </p:grpSpPr>
        <p:sp>
          <p:nvSpPr>
            <p:cNvPr id="32" name="Freeform 32"/>
            <p:cNvSpPr/>
            <p:nvPr/>
          </p:nvSpPr>
          <p:spPr>
            <a:xfrm>
              <a:off x="10287" y="231902"/>
              <a:ext cx="1020191" cy="1514729"/>
            </a:xfrm>
            <a:custGeom>
              <a:avLst/>
              <a:gdLst/>
              <a:ahLst/>
              <a:cxnLst/>
              <a:rect l="l" t="t" r="r" b="b"/>
              <a:pathLst>
                <a:path w="1020191" h="1514729">
                  <a:moveTo>
                    <a:pt x="946531" y="0"/>
                  </a:moveTo>
                  <a:lnTo>
                    <a:pt x="1020191" y="176022"/>
                  </a:lnTo>
                  <a:cubicBezTo>
                    <a:pt x="557149" y="369570"/>
                    <a:pt x="271145" y="838962"/>
                    <a:pt x="311277" y="1339088"/>
                  </a:cubicBezTo>
                  <a:lnTo>
                    <a:pt x="434721" y="1312037"/>
                  </a:lnTo>
                  <a:lnTo>
                    <a:pt x="241300" y="1514729"/>
                  </a:lnTo>
                  <a:lnTo>
                    <a:pt x="0" y="1407160"/>
                  </a:lnTo>
                  <a:lnTo>
                    <a:pt x="123571" y="1380109"/>
                  </a:lnTo>
                  <a:cubicBezTo>
                    <a:pt x="64643" y="789305"/>
                    <a:pt x="398653" y="229108"/>
                    <a:pt x="946531" y="0"/>
                  </a:cubicBezTo>
                  <a:close/>
                </a:path>
              </a:pathLst>
            </a:custGeom>
            <a:solidFill>
              <a:srgbClr val="7070BB"/>
            </a:solidFill>
          </p:spPr>
          <p:txBody>
            <a:bodyPr/>
            <a:lstStyle/>
            <a:p>
              <a:endParaRPr lang="en-PH"/>
            </a:p>
          </p:txBody>
        </p:sp>
      </p:grpSp>
      <p:grpSp>
        <p:nvGrpSpPr>
          <p:cNvPr id="33" name="Group 33"/>
          <p:cNvGrpSpPr/>
          <p:nvPr/>
        </p:nvGrpSpPr>
        <p:grpSpPr>
          <a:xfrm>
            <a:off x="3769813" y="1201139"/>
            <a:ext cx="2390716" cy="2390716"/>
            <a:chOff x="0" y="0"/>
            <a:chExt cx="3187621" cy="3187621"/>
          </a:xfrm>
        </p:grpSpPr>
        <p:sp>
          <p:nvSpPr>
            <p:cNvPr id="34" name="Freeform 34"/>
            <p:cNvSpPr/>
            <p:nvPr/>
          </p:nvSpPr>
          <p:spPr>
            <a:xfrm>
              <a:off x="97790" y="511556"/>
              <a:ext cx="622808" cy="1206627"/>
            </a:xfrm>
            <a:custGeom>
              <a:avLst/>
              <a:gdLst/>
              <a:ahLst/>
              <a:cxnLst/>
              <a:rect l="l" t="t" r="r" b="b"/>
              <a:pathLst>
                <a:path w="622808" h="1206627">
                  <a:moveTo>
                    <a:pt x="34671" y="1206627"/>
                  </a:moveTo>
                  <a:cubicBezTo>
                    <a:pt x="0" y="799592"/>
                    <a:pt x="136652" y="396621"/>
                    <a:pt x="411734" y="94742"/>
                  </a:cubicBezTo>
                  <a:lnTo>
                    <a:pt x="327787" y="0"/>
                  </a:lnTo>
                  <a:lnTo>
                    <a:pt x="586740" y="55880"/>
                  </a:lnTo>
                  <a:lnTo>
                    <a:pt x="622808" y="333248"/>
                  </a:lnTo>
                  <a:lnTo>
                    <a:pt x="538988" y="238633"/>
                  </a:lnTo>
                  <a:cubicBezTo>
                    <a:pt x="308737" y="499618"/>
                    <a:pt x="195199" y="843534"/>
                    <a:pt x="224663" y="1190371"/>
                  </a:cubicBezTo>
                  <a:close/>
                </a:path>
              </a:pathLst>
            </a:custGeom>
            <a:solidFill>
              <a:srgbClr val="BEBED4"/>
            </a:solidFill>
          </p:spPr>
          <p:txBody>
            <a:bodyPr/>
            <a:lstStyle/>
            <a:p>
              <a:endParaRPr lang="en-PH"/>
            </a:p>
          </p:txBody>
        </p:sp>
      </p:grpSp>
      <p:grpSp>
        <p:nvGrpSpPr>
          <p:cNvPr id="35" name="Group 35"/>
          <p:cNvGrpSpPr/>
          <p:nvPr/>
        </p:nvGrpSpPr>
        <p:grpSpPr>
          <a:xfrm>
            <a:off x="0" y="6859905"/>
            <a:ext cx="9753600" cy="455295"/>
            <a:chOff x="0" y="0"/>
            <a:chExt cx="3612444" cy="168628"/>
          </a:xfrm>
        </p:grpSpPr>
        <p:sp>
          <p:nvSpPr>
            <p:cNvPr id="36" name="Freeform 36"/>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37" name="TextBox 37"/>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38" name="TextBox 7">
            <a:extLst>
              <a:ext uri="{FF2B5EF4-FFF2-40B4-BE49-F238E27FC236}">
                <a16:creationId xmlns:a16="http://schemas.microsoft.com/office/drawing/2014/main" id="{5C511AA0-2060-E56B-F0A0-6ED662E502FF}"/>
              </a:ext>
            </a:extLst>
          </p:cNvPr>
          <p:cNvSpPr txBox="1"/>
          <p:nvPr/>
        </p:nvSpPr>
        <p:spPr>
          <a:xfrm>
            <a:off x="644290" y="72649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6 – Leading Others Through Change Handout</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731519" y="4014894"/>
            <a:ext cx="1706880" cy="623147"/>
            <a:chOff x="0" y="0"/>
            <a:chExt cx="2275840" cy="830862"/>
          </a:xfrm>
        </p:grpSpPr>
        <p:sp>
          <p:nvSpPr>
            <p:cNvPr id="6" name="Freeform 6"/>
            <p:cNvSpPr/>
            <p:nvPr/>
          </p:nvSpPr>
          <p:spPr>
            <a:xfrm>
              <a:off x="0" y="0"/>
              <a:ext cx="2275840" cy="830862"/>
            </a:xfrm>
            <a:custGeom>
              <a:avLst/>
              <a:gdLst/>
              <a:ahLst/>
              <a:cxnLst/>
              <a:rect l="l" t="t" r="r" b="b"/>
              <a:pathLst>
                <a:path w="2275840" h="830862">
                  <a:moveTo>
                    <a:pt x="0" y="0"/>
                  </a:moveTo>
                  <a:lnTo>
                    <a:pt x="2275840" y="0"/>
                  </a:lnTo>
                  <a:lnTo>
                    <a:pt x="2275840" y="830862"/>
                  </a:lnTo>
                  <a:lnTo>
                    <a:pt x="0" y="830862"/>
                  </a:lnTo>
                  <a:close/>
                </a:path>
              </a:pathLst>
            </a:custGeom>
            <a:solidFill>
              <a:srgbClr val="000000">
                <a:alpha val="0"/>
              </a:srgbClr>
            </a:solidFill>
          </p:spPr>
          <p:txBody>
            <a:bodyPr/>
            <a:lstStyle/>
            <a:p>
              <a:endParaRPr lang="en-PH"/>
            </a:p>
          </p:txBody>
        </p:sp>
        <p:sp>
          <p:nvSpPr>
            <p:cNvPr id="7" name="TextBox 7"/>
            <p:cNvSpPr txBox="1"/>
            <p:nvPr/>
          </p:nvSpPr>
          <p:spPr>
            <a:xfrm>
              <a:off x="0" y="-38100"/>
              <a:ext cx="2275840" cy="868962"/>
            </a:xfrm>
            <a:prstGeom prst="rect">
              <a:avLst/>
            </a:prstGeom>
          </p:spPr>
          <p:txBody>
            <a:bodyPr lIns="0" tIns="0" rIns="0" bIns="0" rtlCol="0" anchor="t"/>
            <a:lstStyle/>
            <a:p>
              <a:pPr algn="ctr">
                <a:lnSpc>
                  <a:spcPts val="2047"/>
                </a:lnSpc>
              </a:pPr>
              <a:r>
                <a:rPr lang="en-US" sz="1706" b="1">
                  <a:solidFill>
                    <a:srgbClr val="000000"/>
                  </a:solidFill>
                  <a:latin typeface="Arial Bold"/>
                  <a:ea typeface="Arial Bold"/>
                  <a:cs typeface="Arial Bold"/>
                  <a:sym typeface="Arial Bold"/>
                </a:rPr>
                <a:t>Past Orientation</a:t>
              </a:r>
            </a:p>
          </p:txBody>
        </p:sp>
      </p:grpSp>
      <p:grpSp>
        <p:nvGrpSpPr>
          <p:cNvPr id="8" name="Group 8"/>
          <p:cNvGrpSpPr/>
          <p:nvPr/>
        </p:nvGrpSpPr>
        <p:grpSpPr>
          <a:xfrm>
            <a:off x="2590800" y="2352041"/>
            <a:ext cx="2545081" cy="1148080"/>
            <a:chOff x="0" y="0"/>
            <a:chExt cx="3393441" cy="1530773"/>
          </a:xfrm>
        </p:grpSpPr>
        <p:sp>
          <p:nvSpPr>
            <p:cNvPr id="9" name="Freeform 9"/>
            <p:cNvSpPr/>
            <p:nvPr/>
          </p:nvSpPr>
          <p:spPr>
            <a:xfrm>
              <a:off x="0" y="0"/>
              <a:ext cx="3393441" cy="1530773"/>
            </a:xfrm>
            <a:custGeom>
              <a:avLst/>
              <a:gdLst/>
              <a:ahLst/>
              <a:cxnLst/>
              <a:rect l="l" t="t" r="r" b="b"/>
              <a:pathLst>
                <a:path w="3393441" h="1530773">
                  <a:moveTo>
                    <a:pt x="0" y="0"/>
                  </a:moveTo>
                  <a:lnTo>
                    <a:pt x="3393441" y="0"/>
                  </a:lnTo>
                  <a:lnTo>
                    <a:pt x="3393441" y="1530773"/>
                  </a:lnTo>
                  <a:lnTo>
                    <a:pt x="0" y="1530773"/>
                  </a:lnTo>
                  <a:close/>
                </a:path>
              </a:pathLst>
            </a:custGeom>
            <a:solidFill>
              <a:srgbClr val="000000">
                <a:alpha val="0"/>
              </a:srgbClr>
            </a:solidFill>
          </p:spPr>
          <p:txBody>
            <a:bodyPr/>
            <a:lstStyle/>
            <a:p>
              <a:endParaRPr lang="en-PH"/>
            </a:p>
          </p:txBody>
        </p:sp>
        <p:sp>
          <p:nvSpPr>
            <p:cNvPr id="10" name="TextBox 10"/>
            <p:cNvSpPr txBox="1"/>
            <p:nvPr/>
          </p:nvSpPr>
          <p:spPr>
            <a:xfrm>
              <a:off x="0" y="-95250"/>
              <a:ext cx="3393441" cy="1626023"/>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a:t>
              </a:r>
            </a:p>
            <a:p>
              <a:pPr algn="ctr">
                <a:lnSpc>
                  <a:spcPts val="2047"/>
                </a:lnSpc>
              </a:pPr>
              <a:r>
                <a:rPr lang="en-US" sz="1706" b="1">
                  <a:solidFill>
                    <a:srgbClr val="FFFFFF"/>
                  </a:solidFill>
                  <a:latin typeface="Arial Bold"/>
                  <a:ea typeface="Arial Bold"/>
                  <a:cs typeface="Arial Bold"/>
                  <a:sym typeface="Arial Bold"/>
                </a:rPr>
                <a:t>Acknowledging</a:t>
              </a:r>
            </a:p>
          </p:txBody>
        </p:sp>
      </p:grpSp>
      <p:grpSp>
        <p:nvGrpSpPr>
          <p:cNvPr id="11" name="Group 11"/>
          <p:cNvGrpSpPr/>
          <p:nvPr/>
        </p:nvGrpSpPr>
        <p:grpSpPr>
          <a:xfrm>
            <a:off x="2758441" y="4014894"/>
            <a:ext cx="2059093" cy="1181947"/>
            <a:chOff x="0" y="0"/>
            <a:chExt cx="2745458" cy="1575929"/>
          </a:xfrm>
        </p:grpSpPr>
        <p:sp>
          <p:nvSpPr>
            <p:cNvPr id="12" name="Freeform 12"/>
            <p:cNvSpPr/>
            <p:nvPr/>
          </p:nvSpPr>
          <p:spPr>
            <a:xfrm>
              <a:off x="0" y="0"/>
              <a:ext cx="2745458" cy="1575929"/>
            </a:xfrm>
            <a:custGeom>
              <a:avLst/>
              <a:gdLst/>
              <a:ahLst/>
              <a:cxnLst/>
              <a:rect l="l" t="t" r="r" b="b"/>
              <a:pathLst>
                <a:path w="2745458" h="1575929">
                  <a:moveTo>
                    <a:pt x="0" y="0"/>
                  </a:moveTo>
                  <a:lnTo>
                    <a:pt x="2745458" y="0"/>
                  </a:lnTo>
                  <a:lnTo>
                    <a:pt x="2745458" y="1575929"/>
                  </a:lnTo>
                  <a:lnTo>
                    <a:pt x="0" y="1575929"/>
                  </a:lnTo>
                  <a:close/>
                </a:path>
              </a:pathLst>
            </a:custGeom>
            <a:solidFill>
              <a:srgbClr val="000000">
                <a:alpha val="0"/>
              </a:srgbClr>
            </a:solidFill>
          </p:spPr>
          <p:txBody>
            <a:bodyPr/>
            <a:lstStyle/>
            <a:p>
              <a:endParaRPr lang="en-PH"/>
            </a:p>
          </p:txBody>
        </p:sp>
        <p:sp>
          <p:nvSpPr>
            <p:cNvPr id="13" name="TextBox 13"/>
            <p:cNvSpPr txBox="1"/>
            <p:nvPr/>
          </p:nvSpPr>
          <p:spPr>
            <a:xfrm>
              <a:off x="0" y="-47625"/>
              <a:ext cx="2745458" cy="1623554"/>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Reacting</a:t>
              </a:r>
            </a:p>
            <a:p>
              <a:pPr algn="ctr">
                <a:lnSpc>
                  <a:spcPts val="6143"/>
                </a:lnSpc>
              </a:pPr>
              <a:r>
                <a:rPr lang="en-US" sz="5119">
                  <a:solidFill>
                    <a:srgbClr val="FFFFFF"/>
                  </a:solidFill>
                  <a:latin typeface="Arial"/>
                  <a:ea typeface="Arial"/>
                  <a:cs typeface="Arial"/>
                  <a:sym typeface="Arial"/>
                </a:rPr>
                <a:t>II</a:t>
              </a:r>
            </a:p>
          </p:txBody>
        </p:sp>
      </p:grpSp>
      <p:grpSp>
        <p:nvGrpSpPr>
          <p:cNvPr id="14" name="Group 14"/>
          <p:cNvGrpSpPr/>
          <p:nvPr/>
        </p:nvGrpSpPr>
        <p:grpSpPr>
          <a:xfrm>
            <a:off x="5042747" y="4014894"/>
            <a:ext cx="2059093" cy="1181947"/>
            <a:chOff x="0" y="0"/>
            <a:chExt cx="2745458" cy="1575929"/>
          </a:xfrm>
        </p:grpSpPr>
        <p:sp>
          <p:nvSpPr>
            <p:cNvPr id="15" name="Freeform 15"/>
            <p:cNvSpPr/>
            <p:nvPr/>
          </p:nvSpPr>
          <p:spPr>
            <a:xfrm>
              <a:off x="0" y="0"/>
              <a:ext cx="2745458" cy="1575929"/>
            </a:xfrm>
            <a:custGeom>
              <a:avLst/>
              <a:gdLst/>
              <a:ahLst/>
              <a:cxnLst/>
              <a:rect l="l" t="t" r="r" b="b"/>
              <a:pathLst>
                <a:path w="2745458" h="1575929">
                  <a:moveTo>
                    <a:pt x="0" y="0"/>
                  </a:moveTo>
                  <a:lnTo>
                    <a:pt x="2745458" y="0"/>
                  </a:lnTo>
                  <a:lnTo>
                    <a:pt x="2745458" y="1575929"/>
                  </a:lnTo>
                  <a:lnTo>
                    <a:pt x="0" y="1575929"/>
                  </a:lnTo>
                  <a:close/>
                </a:path>
              </a:pathLst>
            </a:custGeom>
            <a:solidFill>
              <a:srgbClr val="000000">
                <a:alpha val="0"/>
              </a:srgbClr>
            </a:solidFill>
          </p:spPr>
          <p:txBody>
            <a:bodyPr/>
            <a:lstStyle/>
            <a:p>
              <a:endParaRPr lang="en-PH"/>
            </a:p>
          </p:txBody>
        </p:sp>
        <p:sp>
          <p:nvSpPr>
            <p:cNvPr id="16" name="TextBox 16"/>
            <p:cNvSpPr txBox="1"/>
            <p:nvPr/>
          </p:nvSpPr>
          <p:spPr>
            <a:xfrm>
              <a:off x="0" y="-47625"/>
              <a:ext cx="2745458" cy="1623554"/>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Investigating</a:t>
              </a:r>
            </a:p>
            <a:p>
              <a:pPr algn="ctr">
                <a:lnSpc>
                  <a:spcPts val="6143"/>
                </a:lnSpc>
              </a:pPr>
              <a:r>
                <a:rPr lang="en-US" sz="5119">
                  <a:solidFill>
                    <a:srgbClr val="FFFFFF"/>
                  </a:solidFill>
                  <a:latin typeface="Arial"/>
                  <a:ea typeface="Arial"/>
                  <a:cs typeface="Arial"/>
                  <a:sym typeface="Arial"/>
                </a:rPr>
                <a:t>III</a:t>
              </a:r>
            </a:p>
          </p:txBody>
        </p:sp>
      </p:grpSp>
      <p:grpSp>
        <p:nvGrpSpPr>
          <p:cNvPr id="17" name="Group 17"/>
          <p:cNvGrpSpPr/>
          <p:nvPr/>
        </p:nvGrpSpPr>
        <p:grpSpPr>
          <a:xfrm>
            <a:off x="4724400" y="2352041"/>
            <a:ext cx="2545081" cy="1148080"/>
            <a:chOff x="0" y="0"/>
            <a:chExt cx="3393441" cy="1530773"/>
          </a:xfrm>
        </p:grpSpPr>
        <p:sp>
          <p:nvSpPr>
            <p:cNvPr id="18" name="Freeform 18"/>
            <p:cNvSpPr/>
            <p:nvPr/>
          </p:nvSpPr>
          <p:spPr>
            <a:xfrm>
              <a:off x="0" y="0"/>
              <a:ext cx="3393441" cy="1530773"/>
            </a:xfrm>
            <a:custGeom>
              <a:avLst/>
              <a:gdLst/>
              <a:ahLst/>
              <a:cxnLst/>
              <a:rect l="l" t="t" r="r" b="b"/>
              <a:pathLst>
                <a:path w="3393441" h="1530773">
                  <a:moveTo>
                    <a:pt x="0" y="0"/>
                  </a:moveTo>
                  <a:lnTo>
                    <a:pt x="3393441" y="0"/>
                  </a:lnTo>
                  <a:lnTo>
                    <a:pt x="3393441" y="1530773"/>
                  </a:lnTo>
                  <a:lnTo>
                    <a:pt x="0" y="1530773"/>
                  </a:lnTo>
                  <a:close/>
                </a:path>
              </a:pathLst>
            </a:custGeom>
            <a:solidFill>
              <a:srgbClr val="000000">
                <a:alpha val="0"/>
              </a:srgbClr>
            </a:solidFill>
          </p:spPr>
          <p:txBody>
            <a:bodyPr/>
            <a:lstStyle/>
            <a:p>
              <a:endParaRPr lang="en-PH"/>
            </a:p>
          </p:txBody>
        </p:sp>
        <p:sp>
          <p:nvSpPr>
            <p:cNvPr id="19" name="TextBox 19"/>
            <p:cNvSpPr txBox="1"/>
            <p:nvPr/>
          </p:nvSpPr>
          <p:spPr>
            <a:xfrm>
              <a:off x="0" y="-95250"/>
              <a:ext cx="3393441" cy="1626023"/>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IV</a:t>
              </a:r>
            </a:p>
            <a:p>
              <a:pPr algn="ctr">
                <a:lnSpc>
                  <a:spcPts val="2047"/>
                </a:lnSpc>
              </a:pPr>
              <a:r>
                <a:rPr lang="en-US" sz="1706" b="1">
                  <a:solidFill>
                    <a:srgbClr val="FFFFFF"/>
                  </a:solidFill>
                  <a:latin typeface="Arial Bold"/>
                  <a:ea typeface="Arial Bold"/>
                  <a:cs typeface="Arial Bold"/>
                  <a:sym typeface="Arial Bold"/>
                </a:rPr>
                <a:t>Implementing</a:t>
              </a:r>
            </a:p>
          </p:txBody>
        </p:sp>
      </p:grpSp>
      <p:grpSp>
        <p:nvGrpSpPr>
          <p:cNvPr id="20" name="Group 20"/>
          <p:cNvGrpSpPr/>
          <p:nvPr/>
        </p:nvGrpSpPr>
        <p:grpSpPr>
          <a:xfrm>
            <a:off x="7269481" y="3919768"/>
            <a:ext cx="1706880" cy="623147"/>
            <a:chOff x="0" y="0"/>
            <a:chExt cx="2275840" cy="830862"/>
          </a:xfrm>
        </p:grpSpPr>
        <p:sp>
          <p:nvSpPr>
            <p:cNvPr id="21" name="Freeform 21"/>
            <p:cNvSpPr/>
            <p:nvPr/>
          </p:nvSpPr>
          <p:spPr>
            <a:xfrm>
              <a:off x="0" y="0"/>
              <a:ext cx="2275840" cy="830862"/>
            </a:xfrm>
            <a:custGeom>
              <a:avLst/>
              <a:gdLst/>
              <a:ahLst/>
              <a:cxnLst/>
              <a:rect l="l" t="t" r="r" b="b"/>
              <a:pathLst>
                <a:path w="2275840" h="830862">
                  <a:moveTo>
                    <a:pt x="0" y="0"/>
                  </a:moveTo>
                  <a:lnTo>
                    <a:pt x="2275840" y="0"/>
                  </a:lnTo>
                  <a:lnTo>
                    <a:pt x="2275840" y="830862"/>
                  </a:lnTo>
                  <a:lnTo>
                    <a:pt x="0" y="830862"/>
                  </a:lnTo>
                  <a:close/>
                </a:path>
              </a:pathLst>
            </a:custGeom>
            <a:solidFill>
              <a:srgbClr val="000000">
                <a:alpha val="0"/>
              </a:srgbClr>
            </a:solidFill>
          </p:spPr>
          <p:txBody>
            <a:bodyPr/>
            <a:lstStyle/>
            <a:p>
              <a:endParaRPr lang="en-PH"/>
            </a:p>
          </p:txBody>
        </p:sp>
        <p:sp>
          <p:nvSpPr>
            <p:cNvPr id="22" name="TextBox 22"/>
            <p:cNvSpPr txBox="1"/>
            <p:nvPr/>
          </p:nvSpPr>
          <p:spPr>
            <a:xfrm>
              <a:off x="0" y="-38100"/>
              <a:ext cx="2275840" cy="868962"/>
            </a:xfrm>
            <a:prstGeom prst="rect">
              <a:avLst/>
            </a:prstGeom>
          </p:spPr>
          <p:txBody>
            <a:bodyPr lIns="0" tIns="0" rIns="0" bIns="0" rtlCol="0" anchor="t"/>
            <a:lstStyle/>
            <a:p>
              <a:pPr algn="ctr">
                <a:lnSpc>
                  <a:spcPts val="2047"/>
                </a:lnSpc>
              </a:pPr>
              <a:r>
                <a:rPr lang="en-US" sz="1706" b="1">
                  <a:solidFill>
                    <a:srgbClr val="000000"/>
                  </a:solidFill>
                  <a:latin typeface="Arial Bold"/>
                  <a:ea typeface="Arial Bold"/>
                  <a:cs typeface="Arial Bold"/>
                  <a:sym typeface="Arial Bold"/>
                </a:rPr>
                <a:t>Future Orientation</a:t>
              </a:r>
            </a:p>
          </p:txBody>
        </p:sp>
      </p:grpSp>
      <p:grpSp>
        <p:nvGrpSpPr>
          <p:cNvPr id="23" name="Group 23"/>
          <p:cNvGrpSpPr/>
          <p:nvPr/>
        </p:nvGrpSpPr>
        <p:grpSpPr>
          <a:xfrm>
            <a:off x="3337348" y="1564342"/>
            <a:ext cx="3048000" cy="360679"/>
            <a:chOff x="0" y="0"/>
            <a:chExt cx="4064000" cy="480906"/>
          </a:xfrm>
        </p:grpSpPr>
        <p:sp>
          <p:nvSpPr>
            <p:cNvPr id="24" name="Freeform 24"/>
            <p:cNvSpPr/>
            <p:nvPr/>
          </p:nvSpPr>
          <p:spPr>
            <a:xfrm>
              <a:off x="0" y="0"/>
              <a:ext cx="4064000" cy="480906"/>
            </a:xfrm>
            <a:custGeom>
              <a:avLst/>
              <a:gdLst/>
              <a:ahLst/>
              <a:cxnLst/>
              <a:rect l="l" t="t" r="r" b="b"/>
              <a:pathLst>
                <a:path w="4064000" h="480906">
                  <a:moveTo>
                    <a:pt x="0" y="0"/>
                  </a:moveTo>
                  <a:lnTo>
                    <a:pt x="4064000" y="0"/>
                  </a:lnTo>
                  <a:lnTo>
                    <a:pt x="4064000" y="480906"/>
                  </a:lnTo>
                  <a:lnTo>
                    <a:pt x="0" y="480906"/>
                  </a:lnTo>
                  <a:close/>
                </a:path>
              </a:pathLst>
            </a:custGeom>
            <a:solidFill>
              <a:srgbClr val="000000">
                <a:alpha val="0"/>
              </a:srgbClr>
            </a:solidFill>
          </p:spPr>
          <p:txBody>
            <a:bodyPr/>
            <a:lstStyle/>
            <a:p>
              <a:endParaRPr lang="en-PH"/>
            </a:p>
          </p:txBody>
        </p:sp>
        <p:sp>
          <p:nvSpPr>
            <p:cNvPr id="25" name="TextBox 25"/>
            <p:cNvSpPr txBox="1"/>
            <p:nvPr/>
          </p:nvSpPr>
          <p:spPr>
            <a:xfrm>
              <a:off x="0" y="-38100"/>
              <a:ext cx="4064000" cy="519006"/>
            </a:xfrm>
            <a:prstGeom prst="rect">
              <a:avLst/>
            </a:prstGeom>
          </p:spPr>
          <p:txBody>
            <a:bodyPr lIns="0" tIns="0" rIns="0" bIns="0" rtlCol="0" anchor="t"/>
            <a:lstStyle/>
            <a:p>
              <a:pPr algn="ctr">
                <a:lnSpc>
                  <a:spcPts val="2047"/>
                </a:lnSpc>
              </a:pPr>
              <a:r>
                <a:rPr lang="en-US" sz="1706" b="1">
                  <a:solidFill>
                    <a:srgbClr val="000000"/>
                  </a:solidFill>
                  <a:latin typeface="Arial Bold"/>
                  <a:ea typeface="Arial Bold"/>
                  <a:cs typeface="Arial Bold"/>
                  <a:sym typeface="Arial Bold"/>
                </a:rPr>
                <a:t>Cognitive Domain</a:t>
              </a:r>
            </a:p>
          </p:txBody>
        </p:sp>
      </p:grpSp>
      <p:grpSp>
        <p:nvGrpSpPr>
          <p:cNvPr id="26" name="Group 26"/>
          <p:cNvGrpSpPr/>
          <p:nvPr/>
        </p:nvGrpSpPr>
        <p:grpSpPr>
          <a:xfrm>
            <a:off x="3352800" y="6625636"/>
            <a:ext cx="3048000" cy="360681"/>
            <a:chOff x="0" y="0"/>
            <a:chExt cx="4064000" cy="480907"/>
          </a:xfrm>
        </p:grpSpPr>
        <p:sp>
          <p:nvSpPr>
            <p:cNvPr id="27" name="Freeform 27"/>
            <p:cNvSpPr/>
            <p:nvPr/>
          </p:nvSpPr>
          <p:spPr>
            <a:xfrm>
              <a:off x="0" y="0"/>
              <a:ext cx="4064000" cy="480907"/>
            </a:xfrm>
            <a:custGeom>
              <a:avLst/>
              <a:gdLst/>
              <a:ahLst/>
              <a:cxnLst/>
              <a:rect l="l" t="t" r="r" b="b"/>
              <a:pathLst>
                <a:path w="4064000" h="480907">
                  <a:moveTo>
                    <a:pt x="0" y="0"/>
                  </a:moveTo>
                  <a:lnTo>
                    <a:pt x="4064000" y="0"/>
                  </a:lnTo>
                  <a:lnTo>
                    <a:pt x="4064000" y="480907"/>
                  </a:lnTo>
                  <a:lnTo>
                    <a:pt x="0" y="480907"/>
                  </a:lnTo>
                  <a:close/>
                </a:path>
              </a:pathLst>
            </a:custGeom>
            <a:solidFill>
              <a:srgbClr val="000000">
                <a:alpha val="0"/>
              </a:srgbClr>
            </a:solidFill>
          </p:spPr>
          <p:txBody>
            <a:bodyPr/>
            <a:lstStyle/>
            <a:p>
              <a:endParaRPr lang="en-PH"/>
            </a:p>
          </p:txBody>
        </p:sp>
        <p:sp>
          <p:nvSpPr>
            <p:cNvPr id="28" name="TextBox 28"/>
            <p:cNvSpPr txBox="1"/>
            <p:nvPr/>
          </p:nvSpPr>
          <p:spPr>
            <a:xfrm>
              <a:off x="0" y="-38100"/>
              <a:ext cx="4064000" cy="519007"/>
            </a:xfrm>
            <a:prstGeom prst="rect">
              <a:avLst/>
            </a:prstGeom>
          </p:spPr>
          <p:txBody>
            <a:bodyPr lIns="0" tIns="0" rIns="0" bIns="0" rtlCol="0" anchor="t"/>
            <a:lstStyle/>
            <a:p>
              <a:pPr algn="ctr">
                <a:lnSpc>
                  <a:spcPts val="2047"/>
                </a:lnSpc>
              </a:pPr>
              <a:r>
                <a:rPr lang="en-US" sz="1706" b="1">
                  <a:solidFill>
                    <a:srgbClr val="000000"/>
                  </a:solidFill>
                  <a:latin typeface="Arial Bold"/>
                  <a:ea typeface="Arial Bold"/>
                  <a:cs typeface="Arial Bold"/>
                  <a:sym typeface="Arial Bold"/>
                </a:rPr>
                <a:t>Emotional Domain</a:t>
              </a:r>
            </a:p>
          </p:txBody>
        </p:sp>
      </p:grpSp>
      <p:grpSp>
        <p:nvGrpSpPr>
          <p:cNvPr id="29" name="Group 29"/>
          <p:cNvGrpSpPr/>
          <p:nvPr/>
        </p:nvGrpSpPr>
        <p:grpSpPr>
          <a:xfrm>
            <a:off x="731519" y="144069"/>
            <a:ext cx="8290561" cy="846531"/>
            <a:chOff x="0" y="0"/>
            <a:chExt cx="11054081" cy="1128708"/>
          </a:xfrm>
        </p:grpSpPr>
        <p:sp>
          <p:nvSpPr>
            <p:cNvPr id="30" name="Freeform 30"/>
            <p:cNvSpPr/>
            <p:nvPr/>
          </p:nvSpPr>
          <p:spPr>
            <a:xfrm>
              <a:off x="0" y="0"/>
              <a:ext cx="11054081" cy="1128708"/>
            </a:xfrm>
            <a:custGeom>
              <a:avLst/>
              <a:gdLst/>
              <a:ahLst/>
              <a:cxnLst/>
              <a:rect l="l" t="t" r="r" b="b"/>
              <a:pathLst>
                <a:path w="11054081" h="1128708">
                  <a:moveTo>
                    <a:pt x="0" y="0"/>
                  </a:moveTo>
                  <a:lnTo>
                    <a:pt x="11054081" y="0"/>
                  </a:lnTo>
                  <a:lnTo>
                    <a:pt x="11054081" y="1128708"/>
                  </a:lnTo>
                  <a:lnTo>
                    <a:pt x="0" y="1128708"/>
                  </a:lnTo>
                  <a:close/>
                </a:path>
              </a:pathLst>
            </a:custGeom>
            <a:solidFill>
              <a:srgbClr val="000000">
                <a:alpha val="0"/>
              </a:srgbClr>
            </a:solidFill>
          </p:spPr>
          <p:txBody>
            <a:bodyPr/>
            <a:lstStyle/>
            <a:p>
              <a:endParaRPr lang="en-PH"/>
            </a:p>
          </p:txBody>
        </p:sp>
        <p:sp>
          <p:nvSpPr>
            <p:cNvPr id="31" name="TextBox 31"/>
            <p:cNvSpPr txBox="1"/>
            <p:nvPr/>
          </p:nvSpPr>
          <p:spPr>
            <a:xfrm>
              <a:off x="0" y="-47625"/>
              <a:ext cx="11054081" cy="1176333"/>
            </a:xfrm>
            <a:prstGeom prst="rect">
              <a:avLst/>
            </a:prstGeom>
          </p:spPr>
          <p:txBody>
            <a:bodyPr lIns="0" tIns="0" rIns="0" bIns="0" rtlCol="0" anchor="b"/>
            <a:lstStyle/>
            <a:p>
              <a:pPr algn="ctr">
                <a:lnSpc>
                  <a:spcPts val="3071"/>
                </a:lnSpc>
              </a:pPr>
              <a:r>
                <a:rPr lang="en-US" sz="2559" b="1">
                  <a:solidFill>
                    <a:srgbClr val="0D314C"/>
                  </a:solidFill>
                  <a:latin typeface="Arial Bold"/>
                  <a:ea typeface="Arial Bold"/>
                  <a:cs typeface="Arial Bold"/>
                  <a:sym typeface="Arial Bold"/>
                </a:rPr>
                <a:t>There is a predictable way  to move through a change </a:t>
              </a:r>
            </a:p>
          </p:txBody>
        </p:sp>
      </p:grpSp>
      <p:sp>
        <p:nvSpPr>
          <p:cNvPr id="32" name="Freeform 32"/>
          <p:cNvSpPr/>
          <p:nvPr/>
        </p:nvSpPr>
        <p:spPr>
          <a:xfrm>
            <a:off x="2563609" y="2008496"/>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23459990" y="-29141768"/>
            <a:ext cx="69192284" cy="66921358"/>
            <a:chOff x="0" y="0"/>
            <a:chExt cx="92256379" cy="89228478"/>
          </a:xfrm>
        </p:grpSpPr>
        <p:sp>
          <p:nvSpPr>
            <p:cNvPr id="6" name="Freeform 6"/>
            <p:cNvSpPr/>
            <p:nvPr/>
          </p:nvSpPr>
          <p:spPr>
            <a:xfrm>
              <a:off x="22606" y="22479"/>
              <a:ext cx="6604000" cy="6387338"/>
            </a:xfrm>
            <a:custGeom>
              <a:avLst/>
              <a:gdLst/>
              <a:ahLst/>
              <a:cxnLst/>
              <a:rect l="l" t="t" r="r" b="b"/>
              <a:pathLst>
                <a:path w="6604000" h="6387338">
                  <a:moveTo>
                    <a:pt x="0" y="3193669"/>
                  </a:moveTo>
                  <a:cubicBezTo>
                    <a:pt x="0" y="1429893"/>
                    <a:pt x="1478407" y="0"/>
                    <a:pt x="3302000" y="0"/>
                  </a:cubicBezTo>
                  <a:cubicBezTo>
                    <a:pt x="5125593" y="0"/>
                    <a:pt x="6604000" y="1429893"/>
                    <a:pt x="6604000" y="3193669"/>
                  </a:cubicBezTo>
                  <a:cubicBezTo>
                    <a:pt x="6604000" y="4957445"/>
                    <a:pt x="5125593" y="6387338"/>
                    <a:pt x="3302000" y="6387338"/>
                  </a:cubicBezTo>
                  <a:cubicBezTo>
                    <a:pt x="1478407" y="6387338"/>
                    <a:pt x="0" y="4957445"/>
                    <a:pt x="0" y="3193669"/>
                  </a:cubicBezTo>
                  <a:close/>
                </a:path>
              </a:pathLst>
            </a:custGeom>
            <a:solidFill>
              <a:srgbClr val="009999"/>
            </a:solidFill>
          </p:spPr>
          <p:txBody>
            <a:bodyPr/>
            <a:lstStyle/>
            <a:p>
              <a:endParaRPr lang="en-PH"/>
            </a:p>
          </p:txBody>
        </p:sp>
        <p:sp>
          <p:nvSpPr>
            <p:cNvPr id="7" name="Freeform 7"/>
            <p:cNvSpPr/>
            <p:nvPr/>
          </p:nvSpPr>
          <p:spPr>
            <a:xfrm>
              <a:off x="22606" y="22606"/>
              <a:ext cx="6604000" cy="6387211"/>
            </a:xfrm>
            <a:custGeom>
              <a:avLst/>
              <a:gdLst/>
              <a:ahLst/>
              <a:cxnLst/>
              <a:rect l="l" t="t" r="r" b="b"/>
              <a:pathLst>
                <a:path w="6604000" h="6387211">
                  <a:moveTo>
                    <a:pt x="3302000" y="0"/>
                  </a:moveTo>
                  <a:lnTo>
                    <a:pt x="3302000" y="6387211"/>
                  </a:lnTo>
                  <a:moveTo>
                    <a:pt x="0" y="3193542"/>
                  </a:moveTo>
                  <a:lnTo>
                    <a:pt x="6604000" y="3193542"/>
                  </a:lnTo>
                </a:path>
              </a:pathLst>
            </a:custGeom>
            <a:solidFill>
              <a:srgbClr val="000000">
                <a:alpha val="0"/>
              </a:srgbClr>
            </a:solidFill>
          </p:spPr>
          <p:txBody>
            <a:bodyPr/>
            <a:lstStyle/>
            <a:p>
              <a:endParaRPr lang="en-PH"/>
            </a:p>
          </p:txBody>
        </p:sp>
        <p:sp>
          <p:nvSpPr>
            <p:cNvPr id="8" name="Freeform 8"/>
            <p:cNvSpPr/>
            <p:nvPr/>
          </p:nvSpPr>
          <p:spPr>
            <a:xfrm>
              <a:off x="22606" y="22479"/>
              <a:ext cx="6604000" cy="6387338"/>
            </a:xfrm>
            <a:custGeom>
              <a:avLst/>
              <a:gdLst/>
              <a:ahLst/>
              <a:cxnLst/>
              <a:rect l="l" t="t" r="r" b="b"/>
              <a:pathLst>
                <a:path w="6604000" h="6387338">
                  <a:moveTo>
                    <a:pt x="0" y="3193669"/>
                  </a:moveTo>
                  <a:cubicBezTo>
                    <a:pt x="0" y="1429893"/>
                    <a:pt x="1478407" y="0"/>
                    <a:pt x="3302000" y="0"/>
                  </a:cubicBezTo>
                  <a:cubicBezTo>
                    <a:pt x="5125593" y="0"/>
                    <a:pt x="6604000" y="1429893"/>
                    <a:pt x="6604000" y="3193669"/>
                  </a:cubicBezTo>
                  <a:cubicBezTo>
                    <a:pt x="6604000" y="4957445"/>
                    <a:pt x="5125593" y="6387338"/>
                    <a:pt x="3302000" y="6387338"/>
                  </a:cubicBezTo>
                  <a:cubicBezTo>
                    <a:pt x="1478407" y="6387338"/>
                    <a:pt x="0" y="4957445"/>
                    <a:pt x="0" y="3193669"/>
                  </a:cubicBezTo>
                  <a:close/>
                </a:path>
              </a:pathLst>
            </a:custGeom>
            <a:solidFill>
              <a:srgbClr val="000000">
                <a:alpha val="0"/>
              </a:srgbClr>
            </a:solidFill>
          </p:spPr>
          <p:txBody>
            <a:bodyPr/>
            <a:lstStyle/>
            <a:p>
              <a:endParaRPr lang="en-PH"/>
            </a:p>
          </p:txBody>
        </p:sp>
        <p:sp>
          <p:nvSpPr>
            <p:cNvPr id="9" name="Freeform 9"/>
            <p:cNvSpPr/>
            <p:nvPr/>
          </p:nvSpPr>
          <p:spPr>
            <a:xfrm>
              <a:off x="0" y="0"/>
              <a:ext cx="6649212" cy="6432423"/>
            </a:xfrm>
            <a:custGeom>
              <a:avLst/>
              <a:gdLst/>
              <a:ahLst/>
              <a:cxnLst/>
              <a:rect l="l" t="t" r="r" b="b"/>
              <a:pathLst>
                <a:path w="6649212" h="6432423">
                  <a:moveTo>
                    <a:pt x="0" y="3216148"/>
                  </a:moveTo>
                  <a:cubicBezTo>
                    <a:pt x="0" y="1439291"/>
                    <a:pt x="1489202" y="0"/>
                    <a:pt x="3324606" y="0"/>
                  </a:cubicBezTo>
                  <a:lnTo>
                    <a:pt x="3324606" y="22606"/>
                  </a:lnTo>
                  <a:lnTo>
                    <a:pt x="3324606" y="0"/>
                  </a:lnTo>
                  <a:cubicBezTo>
                    <a:pt x="5160010" y="0"/>
                    <a:pt x="6649212" y="1439291"/>
                    <a:pt x="6649212" y="3216148"/>
                  </a:cubicBezTo>
                  <a:lnTo>
                    <a:pt x="6626606" y="3216148"/>
                  </a:lnTo>
                  <a:lnTo>
                    <a:pt x="6649212" y="3216148"/>
                  </a:lnTo>
                  <a:cubicBezTo>
                    <a:pt x="6649212" y="4993132"/>
                    <a:pt x="5160010" y="6432296"/>
                    <a:pt x="3324606" y="6432296"/>
                  </a:cubicBezTo>
                  <a:lnTo>
                    <a:pt x="3324606" y="6409690"/>
                  </a:lnTo>
                  <a:lnTo>
                    <a:pt x="3324606" y="6432296"/>
                  </a:lnTo>
                  <a:cubicBezTo>
                    <a:pt x="1489202" y="6432423"/>
                    <a:pt x="0" y="4993132"/>
                    <a:pt x="0" y="3216148"/>
                  </a:cubicBezTo>
                  <a:lnTo>
                    <a:pt x="22606" y="3216148"/>
                  </a:lnTo>
                  <a:lnTo>
                    <a:pt x="45212" y="3216148"/>
                  </a:lnTo>
                  <a:lnTo>
                    <a:pt x="22606" y="3216148"/>
                  </a:lnTo>
                  <a:lnTo>
                    <a:pt x="0" y="3216148"/>
                  </a:lnTo>
                  <a:moveTo>
                    <a:pt x="45212" y="3216148"/>
                  </a:moveTo>
                  <a:cubicBezTo>
                    <a:pt x="45212" y="3228594"/>
                    <a:pt x="35052" y="3238754"/>
                    <a:pt x="22606" y="3238754"/>
                  </a:cubicBezTo>
                  <a:cubicBezTo>
                    <a:pt x="10160" y="3238754"/>
                    <a:pt x="0" y="3228721"/>
                    <a:pt x="0" y="3216148"/>
                  </a:cubicBezTo>
                  <a:cubicBezTo>
                    <a:pt x="0" y="3203575"/>
                    <a:pt x="10160" y="3193542"/>
                    <a:pt x="22606" y="3193542"/>
                  </a:cubicBezTo>
                  <a:cubicBezTo>
                    <a:pt x="35052" y="3193542"/>
                    <a:pt x="45212" y="3203702"/>
                    <a:pt x="45212" y="3216148"/>
                  </a:cubicBezTo>
                  <a:cubicBezTo>
                    <a:pt x="45212" y="4966716"/>
                    <a:pt x="1512697" y="6387211"/>
                    <a:pt x="3324606" y="6387211"/>
                  </a:cubicBezTo>
                  <a:cubicBezTo>
                    <a:pt x="5136515" y="6387211"/>
                    <a:pt x="6604000" y="4966843"/>
                    <a:pt x="6604000" y="3216148"/>
                  </a:cubicBezTo>
                  <a:cubicBezTo>
                    <a:pt x="6604000" y="1465453"/>
                    <a:pt x="5136515" y="45212"/>
                    <a:pt x="3324606" y="45212"/>
                  </a:cubicBezTo>
                  <a:lnTo>
                    <a:pt x="3324606" y="22606"/>
                  </a:lnTo>
                  <a:lnTo>
                    <a:pt x="3324606" y="45212"/>
                  </a:lnTo>
                  <a:cubicBezTo>
                    <a:pt x="1512697" y="45212"/>
                    <a:pt x="45212" y="1465580"/>
                    <a:pt x="45212" y="3216148"/>
                  </a:cubicBezTo>
                  <a:close/>
                </a:path>
              </a:pathLst>
            </a:custGeom>
            <a:solidFill>
              <a:srgbClr val="FFCC00"/>
            </a:solidFill>
          </p:spPr>
          <p:txBody>
            <a:bodyPr/>
            <a:lstStyle/>
            <a:p>
              <a:endParaRPr lang="en-PH"/>
            </a:p>
          </p:txBody>
        </p:sp>
        <p:sp>
          <p:nvSpPr>
            <p:cNvPr id="10" name="Freeform 10"/>
            <p:cNvSpPr/>
            <p:nvPr/>
          </p:nvSpPr>
          <p:spPr>
            <a:xfrm>
              <a:off x="22606" y="22606"/>
              <a:ext cx="6604000" cy="6387211"/>
            </a:xfrm>
            <a:custGeom>
              <a:avLst/>
              <a:gdLst/>
              <a:ahLst/>
              <a:cxnLst/>
              <a:rect l="l" t="t" r="r" b="b"/>
              <a:pathLst>
                <a:path w="6604000" h="6387211">
                  <a:moveTo>
                    <a:pt x="3324606" y="0"/>
                  </a:moveTo>
                  <a:lnTo>
                    <a:pt x="3324606" y="6387211"/>
                  </a:lnTo>
                  <a:lnTo>
                    <a:pt x="3279394" y="6387211"/>
                  </a:lnTo>
                  <a:lnTo>
                    <a:pt x="3279394" y="0"/>
                  </a:lnTo>
                  <a:close/>
                  <a:moveTo>
                    <a:pt x="0" y="3171063"/>
                  </a:moveTo>
                  <a:lnTo>
                    <a:pt x="6604000" y="3171063"/>
                  </a:lnTo>
                  <a:lnTo>
                    <a:pt x="6604000" y="3216275"/>
                  </a:lnTo>
                  <a:lnTo>
                    <a:pt x="0" y="3216275"/>
                  </a:lnTo>
                  <a:close/>
                </a:path>
              </a:pathLst>
            </a:custGeom>
            <a:solidFill>
              <a:srgbClr val="FFCC00"/>
            </a:solidFill>
          </p:spPr>
          <p:txBody>
            <a:bodyPr/>
            <a:lstStyle/>
            <a:p>
              <a:endParaRPr lang="en-PH"/>
            </a:p>
          </p:txBody>
        </p:sp>
        <p:sp>
          <p:nvSpPr>
            <p:cNvPr id="11" name="Freeform 11"/>
            <p:cNvSpPr/>
            <p:nvPr/>
          </p:nvSpPr>
          <p:spPr>
            <a:xfrm>
              <a:off x="0" y="0"/>
              <a:ext cx="6649212" cy="6432423"/>
            </a:xfrm>
            <a:custGeom>
              <a:avLst/>
              <a:gdLst/>
              <a:ahLst/>
              <a:cxnLst/>
              <a:rect l="l" t="t" r="r" b="b"/>
              <a:pathLst>
                <a:path w="6649212" h="6432423">
                  <a:moveTo>
                    <a:pt x="0" y="3216148"/>
                  </a:moveTo>
                  <a:cubicBezTo>
                    <a:pt x="0" y="1439291"/>
                    <a:pt x="1489202" y="0"/>
                    <a:pt x="3324606" y="0"/>
                  </a:cubicBezTo>
                  <a:lnTo>
                    <a:pt x="3324606" y="22606"/>
                  </a:lnTo>
                  <a:lnTo>
                    <a:pt x="3324606" y="0"/>
                  </a:lnTo>
                  <a:cubicBezTo>
                    <a:pt x="5160010" y="0"/>
                    <a:pt x="6649212" y="1439291"/>
                    <a:pt x="6649212" y="3216148"/>
                  </a:cubicBezTo>
                  <a:lnTo>
                    <a:pt x="6626606" y="3216148"/>
                  </a:lnTo>
                  <a:lnTo>
                    <a:pt x="6649212" y="3216148"/>
                  </a:lnTo>
                  <a:cubicBezTo>
                    <a:pt x="6649212" y="4993132"/>
                    <a:pt x="5160010" y="6432296"/>
                    <a:pt x="3324606" y="6432296"/>
                  </a:cubicBezTo>
                  <a:lnTo>
                    <a:pt x="3324606" y="6409690"/>
                  </a:lnTo>
                  <a:lnTo>
                    <a:pt x="3324606" y="6432296"/>
                  </a:lnTo>
                  <a:cubicBezTo>
                    <a:pt x="1489202" y="6432423"/>
                    <a:pt x="0" y="4993132"/>
                    <a:pt x="0" y="3216148"/>
                  </a:cubicBezTo>
                  <a:lnTo>
                    <a:pt x="22606" y="3216148"/>
                  </a:lnTo>
                  <a:lnTo>
                    <a:pt x="45212" y="3216148"/>
                  </a:lnTo>
                  <a:lnTo>
                    <a:pt x="22606" y="3216148"/>
                  </a:lnTo>
                  <a:lnTo>
                    <a:pt x="0" y="3216148"/>
                  </a:lnTo>
                  <a:moveTo>
                    <a:pt x="45212" y="3216148"/>
                  </a:moveTo>
                  <a:cubicBezTo>
                    <a:pt x="45212" y="3228594"/>
                    <a:pt x="35052" y="3238754"/>
                    <a:pt x="22606" y="3238754"/>
                  </a:cubicBezTo>
                  <a:cubicBezTo>
                    <a:pt x="10160" y="3238754"/>
                    <a:pt x="0" y="3228721"/>
                    <a:pt x="0" y="3216148"/>
                  </a:cubicBezTo>
                  <a:cubicBezTo>
                    <a:pt x="0" y="3203575"/>
                    <a:pt x="10160" y="3193542"/>
                    <a:pt x="22606" y="3193542"/>
                  </a:cubicBezTo>
                  <a:cubicBezTo>
                    <a:pt x="35052" y="3193542"/>
                    <a:pt x="45212" y="3203702"/>
                    <a:pt x="45212" y="3216148"/>
                  </a:cubicBezTo>
                  <a:cubicBezTo>
                    <a:pt x="45212" y="4966716"/>
                    <a:pt x="1512697" y="6387211"/>
                    <a:pt x="3324606" y="6387211"/>
                  </a:cubicBezTo>
                  <a:cubicBezTo>
                    <a:pt x="5136515" y="6387211"/>
                    <a:pt x="6604000" y="4966843"/>
                    <a:pt x="6604000" y="3216148"/>
                  </a:cubicBezTo>
                  <a:cubicBezTo>
                    <a:pt x="6604000" y="1465453"/>
                    <a:pt x="5136515" y="45212"/>
                    <a:pt x="3324606" y="45212"/>
                  </a:cubicBezTo>
                  <a:lnTo>
                    <a:pt x="3324606" y="22606"/>
                  </a:lnTo>
                  <a:lnTo>
                    <a:pt x="3324606" y="45212"/>
                  </a:lnTo>
                  <a:cubicBezTo>
                    <a:pt x="1512697" y="45212"/>
                    <a:pt x="45212" y="1465580"/>
                    <a:pt x="45212" y="3216148"/>
                  </a:cubicBezTo>
                  <a:close/>
                </a:path>
              </a:pathLst>
            </a:custGeom>
            <a:solidFill>
              <a:srgbClr val="FFCC00"/>
            </a:solidFill>
          </p:spPr>
          <p:txBody>
            <a:bodyPr/>
            <a:lstStyle/>
            <a:p>
              <a:endParaRPr lang="en-PH"/>
            </a:p>
          </p:txBody>
        </p:sp>
      </p:grpSp>
      <p:grpSp>
        <p:nvGrpSpPr>
          <p:cNvPr id="12" name="Group 12"/>
          <p:cNvGrpSpPr/>
          <p:nvPr/>
        </p:nvGrpSpPr>
        <p:grpSpPr>
          <a:xfrm>
            <a:off x="2590146" y="2351997"/>
            <a:ext cx="2545292" cy="1148688"/>
            <a:chOff x="0" y="0"/>
            <a:chExt cx="3393723" cy="1531584"/>
          </a:xfrm>
        </p:grpSpPr>
        <p:sp>
          <p:nvSpPr>
            <p:cNvPr id="13" name="Freeform 13"/>
            <p:cNvSpPr/>
            <p:nvPr/>
          </p:nvSpPr>
          <p:spPr>
            <a:xfrm>
              <a:off x="0" y="0"/>
              <a:ext cx="3393723" cy="1531584"/>
            </a:xfrm>
            <a:custGeom>
              <a:avLst/>
              <a:gdLst/>
              <a:ahLst/>
              <a:cxnLst/>
              <a:rect l="l" t="t" r="r" b="b"/>
              <a:pathLst>
                <a:path w="3393723" h="1531584">
                  <a:moveTo>
                    <a:pt x="0" y="0"/>
                  </a:moveTo>
                  <a:lnTo>
                    <a:pt x="3393723" y="0"/>
                  </a:lnTo>
                  <a:lnTo>
                    <a:pt x="3393723" y="1531584"/>
                  </a:lnTo>
                  <a:lnTo>
                    <a:pt x="0" y="1531584"/>
                  </a:lnTo>
                  <a:close/>
                </a:path>
              </a:pathLst>
            </a:custGeom>
            <a:solidFill>
              <a:srgbClr val="000000">
                <a:alpha val="0"/>
              </a:srgbClr>
            </a:solidFill>
          </p:spPr>
          <p:txBody>
            <a:bodyPr/>
            <a:lstStyle/>
            <a:p>
              <a:endParaRPr lang="en-PH"/>
            </a:p>
          </p:txBody>
        </p:sp>
        <p:sp>
          <p:nvSpPr>
            <p:cNvPr id="14" name="TextBox 14"/>
            <p:cNvSpPr txBox="1"/>
            <p:nvPr/>
          </p:nvSpPr>
          <p:spPr>
            <a:xfrm>
              <a:off x="0" y="-95250"/>
              <a:ext cx="3393723" cy="1626834"/>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a:t>
              </a:r>
            </a:p>
            <a:p>
              <a:pPr algn="ctr">
                <a:lnSpc>
                  <a:spcPts val="2047"/>
                </a:lnSpc>
              </a:pPr>
              <a:r>
                <a:rPr lang="en-US" sz="1706" b="1">
                  <a:solidFill>
                    <a:srgbClr val="FFFFFF"/>
                  </a:solidFill>
                  <a:latin typeface="Arial Bold"/>
                  <a:ea typeface="Arial Bold"/>
                  <a:cs typeface="Arial Bold"/>
                  <a:sym typeface="Arial Bold"/>
                </a:rPr>
                <a:t>Acknowledging</a:t>
              </a:r>
            </a:p>
          </p:txBody>
        </p:sp>
      </p:grpSp>
      <p:grpSp>
        <p:nvGrpSpPr>
          <p:cNvPr id="15" name="Group 15"/>
          <p:cNvGrpSpPr/>
          <p:nvPr/>
        </p:nvGrpSpPr>
        <p:grpSpPr>
          <a:xfrm>
            <a:off x="2758079" y="4015344"/>
            <a:ext cx="2059704" cy="1181955"/>
            <a:chOff x="0" y="0"/>
            <a:chExt cx="2746272" cy="1575940"/>
          </a:xfrm>
        </p:grpSpPr>
        <p:sp>
          <p:nvSpPr>
            <p:cNvPr id="16" name="Freeform 16"/>
            <p:cNvSpPr/>
            <p:nvPr/>
          </p:nvSpPr>
          <p:spPr>
            <a:xfrm>
              <a:off x="0" y="0"/>
              <a:ext cx="2746272" cy="1575940"/>
            </a:xfrm>
            <a:custGeom>
              <a:avLst/>
              <a:gdLst/>
              <a:ahLst/>
              <a:cxnLst/>
              <a:rect l="l" t="t" r="r" b="b"/>
              <a:pathLst>
                <a:path w="2746272" h="1575940">
                  <a:moveTo>
                    <a:pt x="0" y="0"/>
                  </a:moveTo>
                  <a:lnTo>
                    <a:pt x="2746272" y="0"/>
                  </a:lnTo>
                  <a:lnTo>
                    <a:pt x="2746272" y="1575940"/>
                  </a:lnTo>
                  <a:lnTo>
                    <a:pt x="0" y="1575940"/>
                  </a:lnTo>
                  <a:close/>
                </a:path>
              </a:pathLst>
            </a:custGeom>
            <a:solidFill>
              <a:srgbClr val="000000">
                <a:alpha val="0"/>
              </a:srgbClr>
            </a:solidFill>
          </p:spPr>
          <p:txBody>
            <a:bodyPr/>
            <a:lstStyle/>
            <a:p>
              <a:endParaRPr lang="en-PH"/>
            </a:p>
          </p:txBody>
        </p:sp>
        <p:sp>
          <p:nvSpPr>
            <p:cNvPr id="17" name="TextBox 17"/>
            <p:cNvSpPr txBox="1"/>
            <p:nvPr/>
          </p:nvSpPr>
          <p:spPr>
            <a:xfrm>
              <a:off x="0" y="-47625"/>
              <a:ext cx="2746272" cy="1623565"/>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Reacting</a:t>
              </a:r>
            </a:p>
            <a:p>
              <a:pPr algn="ctr">
                <a:lnSpc>
                  <a:spcPts val="6143"/>
                </a:lnSpc>
              </a:pPr>
              <a:r>
                <a:rPr lang="en-US" sz="5119">
                  <a:solidFill>
                    <a:srgbClr val="FFFFFF"/>
                  </a:solidFill>
                  <a:latin typeface="Arial"/>
                  <a:ea typeface="Arial"/>
                  <a:cs typeface="Arial"/>
                  <a:sym typeface="Arial"/>
                </a:rPr>
                <a:t>II</a:t>
              </a:r>
            </a:p>
          </p:txBody>
        </p:sp>
      </p:grpSp>
      <p:grpSp>
        <p:nvGrpSpPr>
          <p:cNvPr id="18" name="Group 18"/>
          <p:cNvGrpSpPr/>
          <p:nvPr/>
        </p:nvGrpSpPr>
        <p:grpSpPr>
          <a:xfrm>
            <a:off x="5042367" y="4015344"/>
            <a:ext cx="2059704" cy="1181955"/>
            <a:chOff x="0" y="0"/>
            <a:chExt cx="2746272" cy="1575940"/>
          </a:xfrm>
        </p:grpSpPr>
        <p:sp>
          <p:nvSpPr>
            <p:cNvPr id="19" name="Freeform 19"/>
            <p:cNvSpPr/>
            <p:nvPr/>
          </p:nvSpPr>
          <p:spPr>
            <a:xfrm>
              <a:off x="0" y="0"/>
              <a:ext cx="2746272" cy="1575940"/>
            </a:xfrm>
            <a:custGeom>
              <a:avLst/>
              <a:gdLst/>
              <a:ahLst/>
              <a:cxnLst/>
              <a:rect l="l" t="t" r="r" b="b"/>
              <a:pathLst>
                <a:path w="2746272" h="1575940">
                  <a:moveTo>
                    <a:pt x="0" y="0"/>
                  </a:moveTo>
                  <a:lnTo>
                    <a:pt x="2746272" y="0"/>
                  </a:lnTo>
                  <a:lnTo>
                    <a:pt x="2746272" y="1575940"/>
                  </a:lnTo>
                  <a:lnTo>
                    <a:pt x="0" y="1575940"/>
                  </a:lnTo>
                  <a:close/>
                </a:path>
              </a:pathLst>
            </a:custGeom>
            <a:solidFill>
              <a:srgbClr val="000000">
                <a:alpha val="0"/>
              </a:srgbClr>
            </a:solidFill>
          </p:spPr>
          <p:txBody>
            <a:bodyPr/>
            <a:lstStyle/>
            <a:p>
              <a:endParaRPr lang="en-PH"/>
            </a:p>
          </p:txBody>
        </p:sp>
        <p:sp>
          <p:nvSpPr>
            <p:cNvPr id="20" name="TextBox 20"/>
            <p:cNvSpPr txBox="1"/>
            <p:nvPr/>
          </p:nvSpPr>
          <p:spPr>
            <a:xfrm>
              <a:off x="0" y="-47625"/>
              <a:ext cx="2746272" cy="1623565"/>
            </a:xfrm>
            <a:prstGeom prst="rect">
              <a:avLst/>
            </a:prstGeom>
          </p:spPr>
          <p:txBody>
            <a:bodyPr lIns="0" tIns="0" rIns="0" bIns="0" rtlCol="0" anchor="t"/>
            <a:lstStyle/>
            <a:p>
              <a:pPr algn="ctr">
                <a:lnSpc>
                  <a:spcPts val="2304"/>
                </a:lnSpc>
              </a:pPr>
              <a:r>
                <a:rPr lang="en-US" sz="1920" b="1">
                  <a:solidFill>
                    <a:srgbClr val="FFFFFF"/>
                  </a:solidFill>
                  <a:latin typeface="Arial Bold"/>
                  <a:ea typeface="Arial Bold"/>
                  <a:cs typeface="Arial Bold"/>
                  <a:sym typeface="Arial Bold"/>
                </a:rPr>
                <a:t>Investigating</a:t>
              </a:r>
            </a:p>
            <a:p>
              <a:pPr algn="ctr">
                <a:lnSpc>
                  <a:spcPts val="6143"/>
                </a:lnSpc>
              </a:pPr>
              <a:r>
                <a:rPr lang="en-US" sz="5119">
                  <a:solidFill>
                    <a:srgbClr val="FFFFFF"/>
                  </a:solidFill>
                  <a:latin typeface="Arial"/>
                  <a:ea typeface="Arial"/>
                  <a:cs typeface="Arial"/>
                  <a:sym typeface="Arial"/>
                </a:rPr>
                <a:t>III</a:t>
              </a:r>
            </a:p>
          </p:txBody>
        </p:sp>
      </p:grpSp>
      <p:grpSp>
        <p:nvGrpSpPr>
          <p:cNvPr id="21" name="Group 21"/>
          <p:cNvGrpSpPr/>
          <p:nvPr/>
        </p:nvGrpSpPr>
        <p:grpSpPr>
          <a:xfrm>
            <a:off x="4724712" y="2351997"/>
            <a:ext cx="2545292" cy="1148688"/>
            <a:chOff x="0" y="0"/>
            <a:chExt cx="3393723" cy="1531584"/>
          </a:xfrm>
        </p:grpSpPr>
        <p:sp>
          <p:nvSpPr>
            <p:cNvPr id="22" name="Freeform 22"/>
            <p:cNvSpPr/>
            <p:nvPr/>
          </p:nvSpPr>
          <p:spPr>
            <a:xfrm>
              <a:off x="0" y="0"/>
              <a:ext cx="3393723" cy="1531584"/>
            </a:xfrm>
            <a:custGeom>
              <a:avLst/>
              <a:gdLst/>
              <a:ahLst/>
              <a:cxnLst/>
              <a:rect l="l" t="t" r="r" b="b"/>
              <a:pathLst>
                <a:path w="3393723" h="1531584">
                  <a:moveTo>
                    <a:pt x="0" y="0"/>
                  </a:moveTo>
                  <a:lnTo>
                    <a:pt x="3393723" y="0"/>
                  </a:lnTo>
                  <a:lnTo>
                    <a:pt x="3393723" y="1531584"/>
                  </a:lnTo>
                  <a:lnTo>
                    <a:pt x="0" y="1531584"/>
                  </a:lnTo>
                  <a:close/>
                </a:path>
              </a:pathLst>
            </a:custGeom>
            <a:solidFill>
              <a:srgbClr val="000000">
                <a:alpha val="0"/>
              </a:srgbClr>
            </a:solidFill>
          </p:spPr>
          <p:txBody>
            <a:bodyPr/>
            <a:lstStyle/>
            <a:p>
              <a:endParaRPr lang="en-PH"/>
            </a:p>
          </p:txBody>
        </p:sp>
        <p:sp>
          <p:nvSpPr>
            <p:cNvPr id="23" name="TextBox 23"/>
            <p:cNvSpPr txBox="1"/>
            <p:nvPr/>
          </p:nvSpPr>
          <p:spPr>
            <a:xfrm>
              <a:off x="0" y="-95250"/>
              <a:ext cx="3393723" cy="1626834"/>
            </a:xfrm>
            <a:prstGeom prst="rect">
              <a:avLst/>
            </a:prstGeom>
          </p:spPr>
          <p:txBody>
            <a:bodyPr lIns="0" tIns="0" rIns="0" bIns="0" rtlCol="0" anchor="t"/>
            <a:lstStyle/>
            <a:p>
              <a:pPr algn="ctr">
                <a:lnSpc>
                  <a:spcPts val="6143"/>
                </a:lnSpc>
              </a:pPr>
              <a:r>
                <a:rPr lang="en-US" sz="5119">
                  <a:solidFill>
                    <a:srgbClr val="FFFFFF"/>
                  </a:solidFill>
                  <a:latin typeface="Arial"/>
                  <a:ea typeface="Arial"/>
                  <a:cs typeface="Arial"/>
                  <a:sym typeface="Arial"/>
                </a:rPr>
                <a:t>IV</a:t>
              </a:r>
            </a:p>
            <a:p>
              <a:pPr algn="ctr">
                <a:lnSpc>
                  <a:spcPts val="2047"/>
                </a:lnSpc>
              </a:pPr>
              <a:r>
                <a:rPr lang="en-US" sz="1706" b="1">
                  <a:solidFill>
                    <a:srgbClr val="FFFFFF"/>
                  </a:solidFill>
                  <a:latin typeface="Arial Bold"/>
                  <a:ea typeface="Arial Bold"/>
                  <a:cs typeface="Arial Bold"/>
                  <a:sym typeface="Arial Bold"/>
                </a:rPr>
                <a:t>Implementing</a:t>
              </a:r>
            </a:p>
          </p:txBody>
        </p:sp>
      </p:grpSp>
      <p:grpSp>
        <p:nvGrpSpPr>
          <p:cNvPr id="24" name="Group 24"/>
          <p:cNvGrpSpPr/>
          <p:nvPr/>
        </p:nvGrpSpPr>
        <p:grpSpPr>
          <a:xfrm>
            <a:off x="491067" y="381001"/>
            <a:ext cx="9103360" cy="606984"/>
            <a:chOff x="0" y="0"/>
            <a:chExt cx="12137813" cy="809312"/>
          </a:xfrm>
        </p:grpSpPr>
        <p:sp>
          <p:nvSpPr>
            <p:cNvPr id="25" name="Freeform 25"/>
            <p:cNvSpPr/>
            <p:nvPr/>
          </p:nvSpPr>
          <p:spPr>
            <a:xfrm>
              <a:off x="0" y="0"/>
              <a:ext cx="12137813" cy="809312"/>
            </a:xfrm>
            <a:custGeom>
              <a:avLst/>
              <a:gdLst/>
              <a:ahLst/>
              <a:cxnLst/>
              <a:rect l="l" t="t" r="r" b="b"/>
              <a:pathLst>
                <a:path w="12137813" h="809312">
                  <a:moveTo>
                    <a:pt x="0" y="0"/>
                  </a:moveTo>
                  <a:lnTo>
                    <a:pt x="12137813" y="0"/>
                  </a:lnTo>
                  <a:lnTo>
                    <a:pt x="12137813" y="809312"/>
                  </a:lnTo>
                  <a:lnTo>
                    <a:pt x="0" y="809312"/>
                  </a:lnTo>
                  <a:close/>
                </a:path>
              </a:pathLst>
            </a:custGeom>
            <a:solidFill>
              <a:srgbClr val="000000">
                <a:alpha val="0"/>
              </a:srgbClr>
            </a:solidFill>
          </p:spPr>
          <p:txBody>
            <a:bodyPr/>
            <a:lstStyle/>
            <a:p>
              <a:endParaRPr lang="en-PH"/>
            </a:p>
          </p:txBody>
        </p:sp>
        <p:sp>
          <p:nvSpPr>
            <p:cNvPr id="26" name="TextBox 26"/>
            <p:cNvSpPr txBox="1"/>
            <p:nvPr/>
          </p:nvSpPr>
          <p:spPr>
            <a:xfrm>
              <a:off x="0" y="0"/>
              <a:ext cx="12137813" cy="809312"/>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Leadership Imperatives</a:t>
              </a:r>
            </a:p>
          </p:txBody>
        </p:sp>
      </p:grpSp>
      <p:grpSp>
        <p:nvGrpSpPr>
          <p:cNvPr id="27" name="Group 27"/>
          <p:cNvGrpSpPr/>
          <p:nvPr/>
        </p:nvGrpSpPr>
        <p:grpSpPr>
          <a:xfrm>
            <a:off x="609600" y="1891454"/>
            <a:ext cx="2519680" cy="885613"/>
            <a:chOff x="0" y="0"/>
            <a:chExt cx="3359573" cy="1180817"/>
          </a:xfrm>
        </p:grpSpPr>
        <p:sp>
          <p:nvSpPr>
            <p:cNvPr id="28" name="Freeform 28"/>
            <p:cNvSpPr/>
            <p:nvPr/>
          </p:nvSpPr>
          <p:spPr>
            <a:xfrm>
              <a:off x="0" y="0"/>
              <a:ext cx="3359573" cy="1180817"/>
            </a:xfrm>
            <a:custGeom>
              <a:avLst/>
              <a:gdLst/>
              <a:ahLst/>
              <a:cxnLst/>
              <a:rect l="l" t="t" r="r" b="b"/>
              <a:pathLst>
                <a:path w="3359573" h="1180817">
                  <a:moveTo>
                    <a:pt x="0" y="0"/>
                  </a:moveTo>
                  <a:lnTo>
                    <a:pt x="3359573" y="0"/>
                  </a:lnTo>
                  <a:lnTo>
                    <a:pt x="3359573" y="1180817"/>
                  </a:lnTo>
                  <a:lnTo>
                    <a:pt x="0" y="1180817"/>
                  </a:lnTo>
                  <a:close/>
                </a:path>
              </a:pathLst>
            </a:custGeom>
            <a:solidFill>
              <a:srgbClr val="000000">
                <a:alpha val="0"/>
              </a:srgbClr>
            </a:solidFill>
          </p:spPr>
          <p:txBody>
            <a:bodyPr/>
            <a:lstStyle/>
            <a:p>
              <a:endParaRPr lang="en-PH"/>
            </a:p>
          </p:txBody>
        </p:sp>
        <p:sp>
          <p:nvSpPr>
            <p:cNvPr id="29" name="TextBox 29"/>
            <p:cNvSpPr txBox="1"/>
            <p:nvPr/>
          </p:nvSpPr>
          <p:spPr>
            <a:xfrm>
              <a:off x="0" y="-47625"/>
              <a:ext cx="3359573" cy="1228442"/>
            </a:xfrm>
            <a:prstGeom prst="rect">
              <a:avLst/>
            </a:prstGeom>
          </p:spPr>
          <p:txBody>
            <a:bodyPr lIns="0" tIns="0" rIns="0" bIns="0" rtlCol="0" anchor="t"/>
            <a:lstStyle/>
            <a:p>
              <a:pPr algn="l">
                <a:lnSpc>
                  <a:spcPts val="3071"/>
                </a:lnSpc>
              </a:pPr>
              <a:r>
                <a:rPr lang="en-US" sz="2559" b="1">
                  <a:solidFill>
                    <a:srgbClr val="000000"/>
                  </a:solidFill>
                  <a:latin typeface="Arial Bold"/>
                  <a:ea typeface="Arial Bold"/>
                  <a:cs typeface="Arial Bold"/>
                  <a:sym typeface="Arial Bold"/>
                </a:rPr>
                <a:t>Give Information</a:t>
              </a:r>
            </a:p>
          </p:txBody>
        </p:sp>
      </p:grpSp>
      <p:grpSp>
        <p:nvGrpSpPr>
          <p:cNvPr id="30" name="Group 30"/>
          <p:cNvGrpSpPr/>
          <p:nvPr/>
        </p:nvGrpSpPr>
        <p:grpSpPr>
          <a:xfrm>
            <a:off x="7102071" y="1891454"/>
            <a:ext cx="2600960" cy="885613"/>
            <a:chOff x="0" y="0"/>
            <a:chExt cx="3467947" cy="1180817"/>
          </a:xfrm>
        </p:grpSpPr>
        <p:sp>
          <p:nvSpPr>
            <p:cNvPr id="31" name="Freeform 31"/>
            <p:cNvSpPr/>
            <p:nvPr/>
          </p:nvSpPr>
          <p:spPr>
            <a:xfrm>
              <a:off x="0" y="0"/>
              <a:ext cx="3467947" cy="1180817"/>
            </a:xfrm>
            <a:custGeom>
              <a:avLst/>
              <a:gdLst/>
              <a:ahLst/>
              <a:cxnLst/>
              <a:rect l="l" t="t" r="r" b="b"/>
              <a:pathLst>
                <a:path w="3467947" h="1180817">
                  <a:moveTo>
                    <a:pt x="0" y="0"/>
                  </a:moveTo>
                  <a:lnTo>
                    <a:pt x="3467947" y="0"/>
                  </a:lnTo>
                  <a:lnTo>
                    <a:pt x="3467947" y="1180817"/>
                  </a:lnTo>
                  <a:lnTo>
                    <a:pt x="0" y="1180817"/>
                  </a:lnTo>
                  <a:close/>
                </a:path>
              </a:pathLst>
            </a:custGeom>
            <a:solidFill>
              <a:srgbClr val="000000">
                <a:alpha val="0"/>
              </a:srgbClr>
            </a:solidFill>
          </p:spPr>
          <p:txBody>
            <a:bodyPr/>
            <a:lstStyle/>
            <a:p>
              <a:endParaRPr lang="en-PH"/>
            </a:p>
          </p:txBody>
        </p:sp>
        <p:sp>
          <p:nvSpPr>
            <p:cNvPr id="32" name="TextBox 32"/>
            <p:cNvSpPr txBox="1"/>
            <p:nvPr/>
          </p:nvSpPr>
          <p:spPr>
            <a:xfrm>
              <a:off x="0" y="-47625"/>
              <a:ext cx="3467947" cy="1228442"/>
            </a:xfrm>
            <a:prstGeom prst="rect">
              <a:avLst/>
            </a:prstGeom>
          </p:spPr>
          <p:txBody>
            <a:bodyPr lIns="0" tIns="0" rIns="0" bIns="0" rtlCol="0" anchor="t"/>
            <a:lstStyle/>
            <a:p>
              <a:pPr algn="l">
                <a:lnSpc>
                  <a:spcPts val="3071"/>
                </a:lnSpc>
              </a:pPr>
              <a:r>
                <a:rPr lang="en-US" sz="2559" b="1">
                  <a:solidFill>
                    <a:srgbClr val="000000"/>
                  </a:solidFill>
                  <a:latin typeface="Arial Bold"/>
                  <a:ea typeface="Arial Bold"/>
                  <a:cs typeface="Arial Bold"/>
                  <a:sym typeface="Arial Bold"/>
                </a:rPr>
                <a:t>Give Reinforcement</a:t>
              </a:r>
            </a:p>
          </p:txBody>
        </p:sp>
      </p:grpSp>
      <p:grpSp>
        <p:nvGrpSpPr>
          <p:cNvPr id="33" name="Group 33"/>
          <p:cNvGrpSpPr/>
          <p:nvPr/>
        </p:nvGrpSpPr>
        <p:grpSpPr>
          <a:xfrm>
            <a:off x="609600" y="4901354"/>
            <a:ext cx="1706880" cy="885613"/>
            <a:chOff x="0" y="0"/>
            <a:chExt cx="2275840" cy="1180817"/>
          </a:xfrm>
        </p:grpSpPr>
        <p:sp>
          <p:nvSpPr>
            <p:cNvPr id="34" name="Freeform 34"/>
            <p:cNvSpPr/>
            <p:nvPr/>
          </p:nvSpPr>
          <p:spPr>
            <a:xfrm>
              <a:off x="0" y="0"/>
              <a:ext cx="2275840" cy="1180817"/>
            </a:xfrm>
            <a:custGeom>
              <a:avLst/>
              <a:gdLst/>
              <a:ahLst/>
              <a:cxnLst/>
              <a:rect l="l" t="t" r="r" b="b"/>
              <a:pathLst>
                <a:path w="2275840" h="1180817">
                  <a:moveTo>
                    <a:pt x="0" y="0"/>
                  </a:moveTo>
                  <a:lnTo>
                    <a:pt x="2275840" y="0"/>
                  </a:lnTo>
                  <a:lnTo>
                    <a:pt x="2275840" y="1180817"/>
                  </a:lnTo>
                  <a:lnTo>
                    <a:pt x="0" y="1180817"/>
                  </a:lnTo>
                  <a:close/>
                </a:path>
              </a:pathLst>
            </a:custGeom>
            <a:solidFill>
              <a:srgbClr val="000000">
                <a:alpha val="0"/>
              </a:srgbClr>
            </a:solidFill>
          </p:spPr>
          <p:txBody>
            <a:bodyPr/>
            <a:lstStyle/>
            <a:p>
              <a:endParaRPr lang="en-PH"/>
            </a:p>
          </p:txBody>
        </p:sp>
        <p:sp>
          <p:nvSpPr>
            <p:cNvPr id="35" name="TextBox 35"/>
            <p:cNvSpPr txBox="1"/>
            <p:nvPr/>
          </p:nvSpPr>
          <p:spPr>
            <a:xfrm>
              <a:off x="0" y="-47625"/>
              <a:ext cx="2275840" cy="1228442"/>
            </a:xfrm>
            <a:prstGeom prst="rect">
              <a:avLst/>
            </a:prstGeom>
          </p:spPr>
          <p:txBody>
            <a:bodyPr lIns="0" tIns="0" rIns="0" bIns="0" rtlCol="0" anchor="t"/>
            <a:lstStyle/>
            <a:p>
              <a:pPr algn="l">
                <a:lnSpc>
                  <a:spcPts val="3071"/>
                </a:lnSpc>
              </a:pPr>
              <a:r>
                <a:rPr lang="en-US" sz="2559" b="1">
                  <a:solidFill>
                    <a:srgbClr val="000000"/>
                  </a:solidFill>
                  <a:latin typeface="Arial Bold"/>
                  <a:ea typeface="Arial Bold"/>
                  <a:cs typeface="Arial Bold"/>
                  <a:sym typeface="Arial Bold"/>
                </a:rPr>
                <a:t>Give </a:t>
              </a:r>
            </a:p>
            <a:p>
              <a:pPr algn="l">
                <a:lnSpc>
                  <a:spcPts val="3071"/>
                </a:lnSpc>
              </a:pPr>
              <a:r>
                <a:rPr lang="en-US" sz="2559" b="1">
                  <a:solidFill>
                    <a:srgbClr val="000000"/>
                  </a:solidFill>
                  <a:latin typeface="Arial Bold"/>
                  <a:ea typeface="Arial Bold"/>
                  <a:cs typeface="Arial Bold"/>
                  <a:sym typeface="Arial Bold"/>
                </a:rPr>
                <a:t>Support</a:t>
              </a:r>
            </a:p>
          </p:txBody>
        </p:sp>
      </p:grpSp>
      <p:grpSp>
        <p:nvGrpSpPr>
          <p:cNvPr id="36" name="Group 36"/>
          <p:cNvGrpSpPr/>
          <p:nvPr/>
        </p:nvGrpSpPr>
        <p:grpSpPr>
          <a:xfrm>
            <a:off x="6908800" y="4994832"/>
            <a:ext cx="2844800" cy="885613"/>
            <a:chOff x="0" y="0"/>
            <a:chExt cx="3793067" cy="1180817"/>
          </a:xfrm>
        </p:grpSpPr>
        <p:sp>
          <p:nvSpPr>
            <p:cNvPr id="37" name="Freeform 37"/>
            <p:cNvSpPr/>
            <p:nvPr/>
          </p:nvSpPr>
          <p:spPr>
            <a:xfrm>
              <a:off x="0" y="0"/>
              <a:ext cx="3793067" cy="1180817"/>
            </a:xfrm>
            <a:custGeom>
              <a:avLst/>
              <a:gdLst/>
              <a:ahLst/>
              <a:cxnLst/>
              <a:rect l="l" t="t" r="r" b="b"/>
              <a:pathLst>
                <a:path w="3793067" h="1180817">
                  <a:moveTo>
                    <a:pt x="0" y="0"/>
                  </a:moveTo>
                  <a:lnTo>
                    <a:pt x="3793067" y="0"/>
                  </a:lnTo>
                  <a:lnTo>
                    <a:pt x="3793067" y="1180817"/>
                  </a:lnTo>
                  <a:lnTo>
                    <a:pt x="0" y="1180817"/>
                  </a:lnTo>
                  <a:close/>
                </a:path>
              </a:pathLst>
            </a:custGeom>
            <a:solidFill>
              <a:srgbClr val="000000">
                <a:alpha val="0"/>
              </a:srgbClr>
            </a:solidFill>
          </p:spPr>
          <p:txBody>
            <a:bodyPr/>
            <a:lstStyle/>
            <a:p>
              <a:endParaRPr lang="en-PH"/>
            </a:p>
          </p:txBody>
        </p:sp>
        <p:sp>
          <p:nvSpPr>
            <p:cNvPr id="38" name="TextBox 38"/>
            <p:cNvSpPr txBox="1"/>
            <p:nvPr/>
          </p:nvSpPr>
          <p:spPr>
            <a:xfrm>
              <a:off x="0" y="-47625"/>
              <a:ext cx="3793067" cy="1228442"/>
            </a:xfrm>
            <a:prstGeom prst="rect">
              <a:avLst/>
            </a:prstGeom>
          </p:spPr>
          <p:txBody>
            <a:bodyPr lIns="0" tIns="0" rIns="0" bIns="0" rtlCol="0" anchor="t"/>
            <a:lstStyle/>
            <a:p>
              <a:pPr algn="l">
                <a:lnSpc>
                  <a:spcPts val="3071"/>
                </a:lnSpc>
              </a:pPr>
              <a:r>
                <a:rPr lang="en-US" sz="2559" b="1">
                  <a:solidFill>
                    <a:srgbClr val="000000"/>
                  </a:solidFill>
                  <a:latin typeface="Arial Bold"/>
                  <a:ea typeface="Arial Bold"/>
                  <a:cs typeface="Arial Bold"/>
                  <a:sym typeface="Arial Bold"/>
                </a:rPr>
                <a:t>Give Encouragement</a:t>
              </a:r>
            </a:p>
          </p:txBody>
        </p:sp>
      </p:grpSp>
      <p:sp>
        <p:nvSpPr>
          <p:cNvPr id="39" name="Freeform 39"/>
          <p:cNvSpPr/>
          <p:nvPr/>
        </p:nvSpPr>
        <p:spPr>
          <a:xfrm>
            <a:off x="2579061" y="1434755"/>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
        <p:nvSpPr>
          <p:cNvPr id="40" name="TextBox 7">
            <a:extLst>
              <a:ext uri="{FF2B5EF4-FFF2-40B4-BE49-F238E27FC236}">
                <a16:creationId xmlns:a16="http://schemas.microsoft.com/office/drawing/2014/main" id="{9F03649F-3B3C-78E5-2752-E72DFBA479BD}"/>
              </a:ext>
            </a:extLst>
          </p:cNvPr>
          <p:cNvSpPr txBox="1"/>
          <p:nvPr/>
        </p:nvSpPr>
        <p:spPr>
          <a:xfrm>
            <a:off x="644291" y="584043"/>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6 – Leading Others Through Change Handout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7840" y="0"/>
            <a:ext cx="4234759" cy="2648016"/>
            <a:chOff x="0" y="0"/>
            <a:chExt cx="5646346" cy="3530688"/>
          </a:xfrm>
        </p:grpSpPr>
        <p:sp>
          <p:nvSpPr>
            <p:cNvPr id="3" name="Freeform 3"/>
            <p:cNvSpPr/>
            <p:nvPr/>
          </p:nvSpPr>
          <p:spPr>
            <a:xfrm>
              <a:off x="0" y="0"/>
              <a:ext cx="5646346" cy="3530688"/>
            </a:xfrm>
            <a:custGeom>
              <a:avLst/>
              <a:gdLst/>
              <a:ahLst/>
              <a:cxnLst/>
              <a:rect l="l" t="t" r="r" b="b"/>
              <a:pathLst>
                <a:path w="5646346" h="3530688">
                  <a:moveTo>
                    <a:pt x="0" y="0"/>
                  </a:moveTo>
                  <a:lnTo>
                    <a:pt x="5646346" y="0"/>
                  </a:lnTo>
                  <a:lnTo>
                    <a:pt x="5646346" y="3530688"/>
                  </a:lnTo>
                  <a:lnTo>
                    <a:pt x="0" y="3530688"/>
                  </a:lnTo>
                  <a:close/>
                </a:path>
              </a:pathLst>
            </a:custGeom>
            <a:solidFill>
              <a:srgbClr val="000000">
                <a:alpha val="0"/>
              </a:srgbClr>
            </a:solidFill>
          </p:spPr>
          <p:txBody>
            <a:bodyPr/>
            <a:lstStyle/>
            <a:p>
              <a:endParaRPr lang="en-PH"/>
            </a:p>
          </p:txBody>
        </p:sp>
        <p:sp>
          <p:nvSpPr>
            <p:cNvPr id="4" name="TextBox 4"/>
            <p:cNvSpPr txBox="1"/>
            <p:nvPr/>
          </p:nvSpPr>
          <p:spPr>
            <a:xfrm>
              <a:off x="0" y="-57150"/>
              <a:ext cx="5646346" cy="3587838"/>
            </a:xfrm>
            <a:prstGeom prst="rect">
              <a:avLst/>
            </a:prstGeom>
          </p:spPr>
          <p:txBody>
            <a:bodyPr lIns="0" tIns="0" rIns="0" bIns="0" rtlCol="0" anchor="ctr"/>
            <a:lstStyle/>
            <a:p>
              <a:pPr algn="l">
                <a:lnSpc>
                  <a:spcPts val="6912"/>
                </a:lnSpc>
              </a:pPr>
              <a:r>
                <a:rPr lang="en-US" sz="6400" b="1">
                  <a:solidFill>
                    <a:srgbClr val="0D314C"/>
                  </a:solidFill>
                  <a:latin typeface="Calibri (MS) Bold"/>
                  <a:ea typeface="Calibri (MS) Bold"/>
                  <a:cs typeface="Calibri (MS) Bold"/>
                  <a:sym typeface="Calibri (MS) Bold"/>
                </a:rPr>
                <a:t>Activity</a:t>
              </a:r>
            </a:p>
          </p:txBody>
        </p:sp>
      </p:grpSp>
      <p:sp>
        <p:nvSpPr>
          <p:cNvPr id="5" name="Freeform 5"/>
          <p:cNvSpPr/>
          <p:nvPr/>
        </p:nvSpPr>
        <p:spPr>
          <a:xfrm>
            <a:off x="5204113" y="2774649"/>
            <a:ext cx="4549487" cy="3250815"/>
          </a:xfrm>
          <a:custGeom>
            <a:avLst/>
            <a:gdLst/>
            <a:ahLst/>
            <a:cxnLst/>
            <a:rect l="l" t="t" r="r" b="b"/>
            <a:pathLst>
              <a:path w="4549487" h="3250815">
                <a:moveTo>
                  <a:pt x="0" y="0"/>
                </a:moveTo>
                <a:lnTo>
                  <a:pt x="4549487" y="0"/>
                </a:lnTo>
                <a:lnTo>
                  <a:pt x="4549487" y="3250815"/>
                </a:lnTo>
                <a:lnTo>
                  <a:pt x="0" y="32508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6" name="Group 6"/>
          <p:cNvGrpSpPr/>
          <p:nvPr/>
        </p:nvGrpSpPr>
        <p:grpSpPr>
          <a:xfrm>
            <a:off x="731520" y="2438583"/>
            <a:ext cx="4754506" cy="2104186"/>
            <a:chOff x="0" y="0"/>
            <a:chExt cx="6339341" cy="2805581"/>
          </a:xfrm>
        </p:grpSpPr>
        <p:sp>
          <p:nvSpPr>
            <p:cNvPr id="7" name="Freeform 7"/>
            <p:cNvSpPr/>
            <p:nvPr/>
          </p:nvSpPr>
          <p:spPr>
            <a:xfrm>
              <a:off x="0" y="0"/>
              <a:ext cx="6339341" cy="2805581"/>
            </a:xfrm>
            <a:custGeom>
              <a:avLst/>
              <a:gdLst/>
              <a:ahLst/>
              <a:cxnLst/>
              <a:rect l="l" t="t" r="r" b="b"/>
              <a:pathLst>
                <a:path w="6339341" h="2805581">
                  <a:moveTo>
                    <a:pt x="0" y="0"/>
                  </a:moveTo>
                  <a:lnTo>
                    <a:pt x="6339341" y="0"/>
                  </a:lnTo>
                  <a:lnTo>
                    <a:pt x="6339341" y="2805581"/>
                  </a:lnTo>
                  <a:lnTo>
                    <a:pt x="0" y="2805581"/>
                  </a:lnTo>
                  <a:close/>
                </a:path>
              </a:pathLst>
            </a:custGeom>
            <a:solidFill>
              <a:srgbClr val="000000">
                <a:alpha val="0"/>
              </a:srgbClr>
            </a:solidFill>
          </p:spPr>
          <p:txBody>
            <a:bodyPr/>
            <a:lstStyle/>
            <a:p>
              <a:endParaRPr lang="en-PH"/>
            </a:p>
          </p:txBody>
        </p:sp>
        <p:sp>
          <p:nvSpPr>
            <p:cNvPr id="8" name="TextBox 8"/>
            <p:cNvSpPr txBox="1"/>
            <p:nvPr/>
          </p:nvSpPr>
          <p:spPr>
            <a:xfrm>
              <a:off x="0" y="28575"/>
              <a:ext cx="6339341" cy="2777006"/>
            </a:xfrm>
            <a:prstGeom prst="rect">
              <a:avLst/>
            </a:prstGeom>
          </p:spPr>
          <p:txBody>
            <a:bodyPr lIns="0" tIns="0" rIns="0" bIns="0" rtlCol="0" anchor="b"/>
            <a:lstStyle/>
            <a:p>
              <a:pPr algn="l">
                <a:lnSpc>
                  <a:spcPts val="3736"/>
                </a:lnSpc>
              </a:pPr>
              <a:r>
                <a:rPr lang="en-US" sz="3450" dirty="0">
                  <a:solidFill>
                    <a:srgbClr val="000000"/>
                  </a:solidFill>
                  <a:latin typeface="Albert Sans"/>
                  <a:ea typeface="Albert Sans"/>
                  <a:cs typeface="Albert Sans"/>
                  <a:sym typeface="Albert Sans"/>
                </a:rPr>
                <a:t>Follow the instructions as they are given to you by the facilitator</a:t>
              </a:r>
            </a:p>
            <a:p>
              <a:pPr algn="l">
                <a:lnSpc>
                  <a:spcPts val="3736"/>
                </a:lnSpc>
              </a:pPr>
              <a:endParaRPr lang="en-US" sz="3450" dirty="0">
                <a:solidFill>
                  <a:srgbClr val="000000"/>
                </a:solidFill>
                <a:latin typeface="Albert Sans"/>
                <a:ea typeface="Albert Sans"/>
                <a:cs typeface="Albert Sans"/>
              </a:endParaRPr>
            </a:p>
            <a:p>
              <a:pPr>
                <a:lnSpc>
                  <a:spcPts val="3736"/>
                </a:lnSpc>
              </a:pPr>
              <a:endParaRPr lang="en-US" sz="3459" dirty="0">
                <a:solidFill>
                  <a:srgbClr val="000000"/>
                </a:solidFill>
                <a:latin typeface="Albert Sans"/>
                <a:ea typeface="Albert Sans"/>
                <a:cs typeface="Albert Sans"/>
              </a:endParaRPr>
            </a:p>
          </p:txBody>
        </p:sp>
      </p:grpSp>
      <p:sp>
        <p:nvSpPr>
          <p:cNvPr id="9" name="Freeform 9" descr="Person with Idea"/>
          <p:cNvSpPr/>
          <p:nvPr/>
        </p:nvSpPr>
        <p:spPr>
          <a:xfrm>
            <a:off x="541867" y="775369"/>
            <a:ext cx="1097280" cy="1097280"/>
          </a:xfrm>
          <a:custGeom>
            <a:avLst/>
            <a:gdLst/>
            <a:ahLst/>
            <a:cxnLst/>
            <a:rect l="l" t="t" r="r" b="b"/>
            <a:pathLst>
              <a:path w="1097280" h="1097280">
                <a:moveTo>
                  <a:pt x="0" y="0"/>
                </a:moveTo>
                <a:lnTo>
                  <a:pt x="1097280" y="0"/>
                </a:lnTo>
                <a:lnTo>
                  <a:pt x="109728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0" name="Group 10"/>
          <p:cNvGrpSpPr/>
          <p:nvPr/>
        </p:nvGrpSpPr>
        <p:grpSpPr>
          <a:xfrm>
            <a:off x="0" y="6025464"/>
            <a:ext cx="9753600" cy="1289736"/>
            <a:chOff x="0" y="0"/>
            <a:chExt cx="3612444" cy="477680"/>
          </a:xfrm>
        </p:grpSpPr>
        <p:sp>
          <p:nvSpPr>
            <p:cNvPr id="11" name="Freeform 11"/>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2" name="TextBox 12"/>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8" name="TextBox 7">
            <a:extLst>
              <a:ext uri="{FF2B5EF4-FFF2-40B4-BE49-F238E27FC236}">
                <a16:creationId xmlns:a16="http://schemas.microsoft.com/office/drawing/2014/main" id="{6F9FEC7A-061F-64D6-DAE4-4DFE4C177E37}"/>
              </a:ext>
            </a:extLst>
          </p:cNvPr>
          <p:cNvSpPr txBox="1"/>
          <p:nvPr/>
        </p:nvSpPr>
        <p:spPr>
          <a:xfrm>
            <a:off x="-2708606" y="3611329"/>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2 Change Style Report</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555327" y="390314"/>
            <a:ext cx="6642946" cy="682413"/>
            <a:chOff x="0" y="0"/>
            <a:chExt cx="8857262" cy="909884"/>
          </a:xfrm>
        </p:grpSpPr>
        <p:sp>
          <p:nvSpPr>
            <p:cNvPr id="6" name="Freeform 6"/>
            <p:cNvSpPr/>
            <p:nvPr/>
          </p:nvSpPr>
          <p:spPr>
            <a:xfrm>
              <a:off x="0" y="0"/>
              <a:ext cx="8857262" cy="909884"/>
            </a:xfrm>
            <a:custGeom>
              <a:avLst/>
              <a:gdLst/>
              <a:ahLst/>
              <a:cxnLst/>
              <a:rect l="l" t="t" r="r" b="b"/>
              <a:pathLst>
                <a:path w="8857262" h="909884">
                  <a:moveTo>
                    <a:pt x="0" y="0"/>
                  </a:moveTo>
                  <a:lnTo>
                    <a:pt x="8857262" y="0"/>
                  </a:lnTo>
                  <a:lnTo>
                    <a:pt x="8857262" y="909884"/>
                  </a:lnTo>
                  <a:lnTo>
                    <a:pt x="0" y="909884"/>
                  </a:lnTo>
                  <a:close/>
                </a:path>
              </a:pathLst>
            </a:custGeom>
            <a:solidFill>
              <a:srgbClr val="000000">
                <a:alpha val="0"/>
              </a:srgbClr>
            </a:solidFill>
          </p:spPr>
          <p:txBody>
            <a:bodyPr/>
            <a:lstStyle/>
            <a:p>
              <a:endParaRPr lang="en-PH"/>
            </a:p>
          </p:txBody>
        </p:sp>
        <p:sp>
          <p:nvSpPr>
            <p:cNvPr id="7" name="TextBox 7"/>
            <p:cNvSpPr txBox="1"/>
            <p:nvPr/>
          </p:nvSpPr>
          <p:spPr>
            <a:xfrm>
              <a:off x="0" y="0"/>
              <a:ext cx="8857262" cy="909884"/>
            </a:xfrm>
            <a:prstGeom prst="rect">
              <a:avLst/>
            </a:prstGeom>
          </p:spPr>
          <p:txBody>
            <a:bodyPr lIns="0" tIns="0" rIns="0" bIns="0" rtlCol="0" anchor="ctr"/>
            <a:lstStyle/>
            <a:p>
              <a:pPr algn="ctr">
                <a:lnSpc>
                  <a:spcPts val="3583"/>
                </a:lnSpc>
              </a:pPr>
              <a:r>
                <a:rPr lang="en-US" sz="2950" b="1" dirty="0">
                  <a:solidFill>
                    <a:srgbClr val="0D314C"/>
                  </a:solidFill>
                  <a:latin typeface="Albert Sans Bold"/>
                  <a:ea typeface="Albert Sans Bold"/>
                  <a:cs typeface="Albert Sans Bold"/>
                  <a:sym typeface="Albert Sans Bold"/>
                </a:rPr>
                <a:t>The Traps</a:t>
              </a:r>
              <a:endParaRPr lang="en-US" sz="2950" dirty="0"/>
            </a:p>
          </p:txBody>
        </p:sp>
      </p:grpSp>
      <p:sp>
        <p:nvSpPr>
          <p:cNvPr id="13" name="Rectangle 12">
            <a:extLst>
              <a:ext uri="{FF2B5EF4-FFF2-40B4-BE49-F238E27FC236}">
                <a16:creationId xmlns:a16="http://schemas.microsoft.com/office/drawing/2014/main" id="{7F3AADC0-CF0D-CB48-7707-2BD7B420FCE6}"/>
              </a:ext>
            </a:extLst>
          </p:cNvPr>
          <p:cNvSpPr/>
          <p:nvPr/>
        </p:nvSpPr>
        <p:spPr>
          <a:xfrm>
            <a:off x="3266489" y="6478995"/>
            <a:ext cx="1030309" cy="1730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11" name="Freeform 32">
            <a:extLst>
              <a:ext uri="{FF2B5EF4-FFF2-40B4-BE49-F238E27FC236}">
                <a16:creationId xmlns:a16="http://schemas.microsoft.com/office/drawing/2014/main" id="{781FE0A8-DCF1-7172-765E-C83D0CFED09F}"/>
              </a:ext>
            </a:extLst>
          </p:cNvPr>
          <p:cNvSpPr/>
          <p:nvPr/>
        </p:nvSpPr>
        <p:spPr>
          <a:xfrm>
            <a:off x="2738856" y="1741014"/>
            <a:ext cx="4595478" cy="4445691"/>
          </a:xfrm>
          <a:custGeom>
            <a:avLst/>
            <a:gdLst/>
            <a:ahLst/>
            <a:cxnLst/>
            <a:rect l="l" t="t" r="r" b="b"/>
            <a:pathLst>
              <a:path w="4595478" h="4445691">
                <a:moveTo>
                  <a:pt x="0" y="0"/>
                </a:moveTo>
                <a:lnTo>
                  <a:pt x="4595478" y="0"/>
                </a:lnTo>
                <a:lnTo>
                  <a:pt x="4595478" y="4445690"/>
                </a:lnTo>
                <a:lnTo>
                  <a:pt x="0" y="4445690"/>
                </a:lnTo>
                <a:lnTo>
                  <a:pt x="0" y="0"/>
                </a:lnTo>
                <a:close/>
              </a:path>
            </a:pathLst>
          </a:custGeom>
          <a:blipFill>
            <a:blip r:embed="rId3"/>
            <a:stretch>
              <a:fillRect/>
            </a:stretch>
          </a:blipFill>
        </p:spPr>
        <p:txBody>
          <a:bodyPr/>
          <a:lstStyle/>
          <a:p>
            <a:endParaRPr lang="en-PH"/>
          </a:p>
        </p:txBody>
      </p:sp>
      <p:sp>
        <p:nvSpPr>
          <p:cNvPr id="15" name="TextBox 22">
            <a:extLst>
              <a:ext uri="{FF2B5EF4-FFF2-40B4-BE49-F238E27FC236}">
                <a16:creationId xmlns:a16="http://schemas.microsoft.com/office/drawing/2014/main" id="{BFC4ECE1-ED0D-E9B4-6FB8-5405962FAB25}"/>
              </a:ext>
            </a:extLst>
          </p:cNvPr>
          <p:cNvSpPr txBox="1"/>
          <p:nvPr/>
        </p:nvSpPr>
        <p:spPr>
          <a:xfrm>
            <a:off x="471762" y="4250909"/>
            <a:ext cx="1706880" cy="651722"/>
          </a:xfrm>
          <a:prstGeom prst="rect">
            <a:avLst/>
          </a:prstGeom>
        </p:spPr>
        <p:txBody>
          <a:bodyPr lIns="0" tIns="0" rIns="0" bIns="0" rtlCol="0" anchor="t"/>
          <a:lstStyle/>
          <a:p>
            <a:pPr>
              <a:lnSpc>
                <a:spcPts val="2047"/>
              </a:lnSpc>
            </a:pPr>
            <a:r>
              <a:rPr lang="en-US" sz="1700" b="1" dirty="0">
                <a:solidFill>
                  <a:srgbClr val="000000"/>
                </a:solidFill>
                <a:latin typeface="Arial Bold"/>
                <a:cs typeface="Arial Bold"/>
                <a:sym typeface="Arial Bold"/>
              </a:rPr>
              <a:t>Guardians </a:t>
            </a:r>
            <a:endParaRPr lang="en-US" sz="1700" b="1" dirty="0">
              <a:latin typeface="Arial Bold"/>
              <a:cs typeface="Arial Bold"/>
            </a:endParaRPr>
          </a:p>
        </p:txBody>
      </p:sp>
      <p:sp>
        <p:nvSpPr>
          <p:cNvPr id="16" name="TextBox 22">
            <a:extLst>
              <a:ext uri="{FF2B5EF4-FFF2-40B4-BE49-F238E27FC236}">
                <a16:creationId xmlns:a16="http://schemas.microsoft.com/office/drawing/2014/main" id="{92B5FCC7-2251-039D-095F-C27655592737}"/>
              </a:ext>
            </a:extLst>
          </p:cNvPr>
          <p:cNvSpPr txBox="1"/>
          <p:nvPr/>
        </p:nvSpPr>
        <p:spPr>
          <a:xfrm>
            <a:off x="195250" y="4573924"/>
            <a:ext cx="2713644" cy="651722"/>
          </a:xfrm>
          <a:prstGeom prst="rect">
            <a:avLst/>
          </a:prstGeom>
        </p:spPr>
        <p:txBody>
          <a:bodyPr lIns="0" tIns="0" rIns="0" bIns="0" rtlCol="0" anchor="t"/>
          <a:lstStyle/>
          <a:p>
            <a:pPr marL="285750" indent="-285750">
              <a:lnSpc>
                <a:spcPts val="2047"/>
              </a:lnSpc>
              <a:buFont typeface="Arial"/>
              <a:buChar char="•"/>
            </a:pPr>
            <a:r>
              <a:rPr lang="en-US" sz="1000" dirty="0">
                <a:solidFill>
                  <a:srgbClr val="000000"/>
                </a:solidFill>
                <a:latin typeface="Arial"/>
                <a:cs typeface="Arial Bold"/>
                <a:sym typeface="Arial Bold"/>
              </a:rPr>
              <a:t>Convergent thinkers</a:t>
            </a:r>
            <a:endParaRPr lang="en-US" sz="1000" dirty="0">
              <a:solidFill>
                <a:srgbClr val="000000"/>
              </a:solidFill>
              <a:latin typeface="Arial"/>
              <a:cs typeface="Arial Bold"/>
            </a:endParaRPr>
          </a:p>
          <a:p>
            <a:pPr marL="285750" indent="-285750">
              <a:lnSpc>
                <a:spcPts val="2047"/>
              </a:lnSpc>
              <a:buFont typeface="Arial"/>
              <a:buChar char="•"/>
            </a:pPr>
            <a:r>
              <a:rPr lang="en-US" sz="1000" dirty="0">
                <a:latin typeface="Arial"/>
                <a:cs typeface="Arial Bold"/>
              </a:rPr>
              <a:t>Asking lots of detailed questions about consequences of change</a:t>
            </a:r>
          </a:p>
          <a:p>
            <a:pPr marL="285750" indent="-285750">
              <a:lnSpc>
                <a:spcPts val="2047"/>
              </a:lnSpc>
              <a:buFont typeface="Arial"/>
              <a:buChar char="•"/>
            </a:pPr>
            <a:r>
              <a:rPr lang="en-US" sz="1000" dirty="0">
                <a:latin typeface="Arial"/>
                <a:cs typeface="Arial Bold"/>
              </a:rPr>
              <a:t>Want acknowledgement of concerns before moving to investigating</a:t>
            </a:r>
          </a:p>
        </p:txBody>
      </p:sp>
      <p:sp>
        <p:nvSpPr>
          <p:cNvPr id="21" name="TextBox 22">
            <a:extLst>
              <a:ext uri="{FF2B5EF4-FFF2-40B4-BE49-F238E27FC236}">
                <a16:creationId xmlns:a16="http://schemas.microsoft.com/office/drawing/2014/main" id="{B91C132F-5CC5-4B9C-63DC-CB028CDAFFB9}"/>
              </a:ext>
            </a:extLst>
          </p:cNvPr>
          <p:cNvSpPr txBox="1"/>
          <p:nvPr/>
        </p:nvSpPr>
        <p:spPr>
          <a:xfrm>
            <a:off x="7325015" y="1622520"/>
            <a:ext cx="1586808" cy="568595"/>
          </a:xfrm>
          <a:prstGeom prst="rect">
            <a:avLst/>
          </a:prstGeom>
        </p:spPr>
        <p:txBody>
          <a:bodyPr lIns="0" tIns="0" rIns="0" bIns="0" rtlCol="0" anchor="t"/>
          <a:lstStyle/>
          <a:p>
            <a:pPr>
              <a:lnSpc>
                <a:spcPts val="2047"/>
              </a:lnSpc>
            </a:pPr>
            <a:r>
              <a:rPr lang="en-US" sz="1700" b="1" dirty="0">
                <a:latin typeface="Arial Bold"/>
                <a:cs typeface="Arial Bold"/>
              </a:rPr>
              <a:t>Trailblazers</a:t>
            </a:r>
            <a:endParaRPr lang="en-US" dirty="0"/>
          </a:p>
        </p:txBody>
      </p:sp>
      <p:sp>
        <p:nvSpPr>
          <p:cNvPr id="22" name="TextBox 22">
            <a:extLst>
              <a:ext uri="{FF2B5EF4-FFF2-40B4-BE49-F238E27FC236}">
                <a16:creationId xmlns:a16="http://schemas.microsoft.com/office/drawing/2014/main" id="{BA799222-6447-B2FB-D6D3-804B377CDE81}"/>
              </a:ext>
            </a:extLst>
          </p:cNvPr>
          <p:cNvSpPr txBox="1"/>
          <p:nvPr/>
        </p:nvSpPr>
        <p:spPr>
          <a:xfrm>
            <a:off x="7325207" y="2000813"/>
            <a:ext cx="2362662" cy="614776"/>
          </a:xfrm>
          <a:prstGeom prst="rect">
            <a:avLst/>
          </a:prstGeom>
        </p:spPr>
        <p:txBody>
          <a:bodyPr lIns="0" tIns="0" rIns="0" bIns="0" rtlCol="0" anchor="t"/>
          <a:lstStyle/>
          <a:p>
            <a:pPr marL="285750" indent="-285750">
              <a:lnSpc>
                <a:spcPts val="2047"/>
              </a:lnSpc>
              <a:buFont typeface="Arial"/>
              <a:buChar char="•"/>
            </a:pPr>
            <a:r>
              <a:rPr lang="en-US" sz="1000" dirty="0">
                <a:solidFill>
                  <a:srgbClr val="000000"/>
                </a:solidFill>
                <a:latin typeface="Arial"/>
                <a:cs typeface="Arial Bold"/>
                <a:sym typeface="Arial Bold"/>
              </a:rPr>
              <a:t>Divergent thinkers – tend to bypass Reacting</a:t>
            </a:r>
            <a:endParaRPr lang="en-US" sz="1000" dirty="0">
              <a:solidFill>
                <a:srgbClr val="000000"/>
              </a:solidFill>
              <a:latin typeface="Arial"/>
              <a:cs typeface="Arial Bold"/>
            </a:endParaRPr>
          </a:p>
          <a:p>
            <a:pPr marL="285750" indent="-285750">
              <a:lnSpc>
                <a:spcPts val="2047"/>
              </a:lnSpc>
              <a:buFont typeface="Arial"/>
              <a:buChar char="•"/>
            </a:pPr>
            <a:r>
              <a:rPr lang="en-US" sz="1000" dirty="0">
                <a:solidFill>
                  <a:srgbClr val="000000"/>
                </a:solidFill>
                <a:latin typeface="Arial"/>
                <a:cs typeface="Arial Bold"/>
                <a:sym typeface="Arial Bold"/>
              </a:rPr>
              <a:t>Comfortable with options and possibilities</a:t>
            </a:r>
            <a:endParaRPr lang="en-US" sz="1000" dirty="0">
              <a:solidFill>
                <a:srgbClr val="000000"/>
              </a:solidFill>
              <a:latin typeface="Arial"/>
              <a:cs typeface="Arial Bold"/>
            </a:endParaRPr>
          </a:p>
          <a:p>
            <a:pPr marL="285750" indent="-285750">
              <a:lnSpc>
                <a:spcPts val="2047"/>
              </a:lnSpc>
              <a:buFont typeface="Arial"/>
              <a:buChar char="•"/>
            </a:pPr>
            <a:r>
              <a:rPr lang="en-US" sz="1000" dirty="0">
                <a:latin typeface="Arial"/>
                <a:cs typeface="Arial Bold"/>
              </a:rPr>
              <a:t>Reluctant to leave</a:t>
            </a:r>
          </a:p>
          <a:p>
            <a:pPr marL="285750" indent="-285750">
              <a:lnSpc>
                <a:spcPts val="2047"/>
              </a:lnSpc>
              <a:buFont typeface="Arial"/>
              <a:buChar char="•"/>
            </a:pPr>
            <a:r>
              <a:rPr lang="en-US" sz="1000" dirty="0">
                <a:latin typeface="Arial"/>
                <a:cs typeface="Arial Bold"/>
              </a:rPr>
              <a:t>Investigating for Implementing</a:t>
            </a:r>
          </a:p>
        </p:txBody>
      </p:sp>
      <p:sp>
        <p:nvSpPr>
          <p:cNvPr id="23" name="TextBox 22">
            <a:extLst>
              <a:ext uri="{FF2B5EF4-FFF2-40B4-BE49-F238E27FC236}">
                <a16:creationId xmlns:a16="http://schemas.microsoft.com/office/drawing/2014/main" id="{64B7F044-0BBE-DE54-52FA-45C7E34C7592}"/>
              </a:ext>
            </a:extLst>
          </p:cNvPr>
          <p:cNvSpPr txBox="1"/>
          <p:nvPr/>
        </p:nvSpPr>
        <p:spPr>
          <a:xfrm>
            <a:off x="7454336" y="4251868"/>
            <a:ext cx="2237048" cy="503571"/>
          </a:xfrm>
          <a:prstGeom prst="rect">
            <a:avLst/>
          </a:prstGeom>
        </p:spPr>
        <p:txBody>
          <a:bodyPr lIns="0" tIns="0" rIns="0" bIns="0" rtlCol="0" anchor="t"/>
          <a:lstStyle/>
          <a:p>
            <a:pPr>
              <a:lnSpc>
                <a:spcPts val="2047"/>
              </a:lnSpc>
            </a:pPr>
            <a:r>
              <a:rPr lang="en-US" sz="1700" b="1" dirty="0">
                <a:latin typeface="Arial Bold"/>
                <a:cs typeface="Arial Bold"/>
              </a:rPr>
              <a:t>Bridge Builders</a:t>
            </a:r>
            <a:endParaRPr lang="en-US" dirty="0"/>
          </a:p>
        </p:txBody>
      </p:sp>
      <p:sp>
        <p:nvSpPr>
          <p:cNvPr id="24" name="TextBox 22">
            <a:extLst>
              <a:ext uri="{FF2B5EF4-FFF2-40B4-BE49-F238E27FC236}">
                <a16:creationId xmlns:a16="http://schemas.microsoft.com/office/drawing/2014/main" id="{800107CA-8603-E75D-0EB8-E72E94AEB86E}"/>
              </a:ext>
            </a:extLst>
          </p:cNvPr>
          <p:cNvSpPr txBox="1"/>
          <p:nvPr/>
        </p:nvSpPr>
        <p:spPr>
          <a:xfrm>
            <a:off x="7454529" y="4574361"/>
            <a:ext cx="2362662" cy="614776"/>
          </a:xfrm>
          <a:prstGeom prst="rect">
            <a:avLst/>
          </a:prstGeom>
        </p:spPr>
        <p:txBody>
          <a:bodyPr lIns="0" tIns="0" rIns="0" bIns="0" rtlCol="0" anchor="t"/>
          <a:lstStyle/>
          <a:p>
            <a:pPr marL="285750" indent="-285750">
              <a:lnSpc>
                <a:spcPts val="2047"/>
              </a:lnSpc>
              <a:buFont typeface="Arial"/>
              <a:buChar char="•"/>
            </a:pPr>
            <a:r>
              <a:rPr lang="en-US" sz="1000" dirty="0">
                <a:solidFill>
                  <a:srgbClr val="000000"/>
                </a:solidFill>
                <a:latin typeface="Arial"/>
                <a:cs typeface="Arial Bold"/>
                <a:sym typeface="Arial Bold"/>
              </a:rPr>
              <a:t>Slow</a:t>
            </a:r>
            <a:r>
              <a:rPr lang="en-US" sz="1000" dirty="0">
                <a:latin typeface="Arial"/>
                <a:cs typeface="Arial Bold"/>
              </a:rPr>
              <a:t> down Trailblazers</a:t>
            </a:r>
          </a:p>
          <a:p>
            <a:pPr marL="285750" indent="-285750">
              <a:lnSpc>
                <a:spcPts val="2047"/>
              </a:lnSpc>
              <a:buFont typeface="Arial"/>
              <a:buChar char="•"/>
            </a:pPr>
            <a:r>
              <a:rPr lang="en-US" sz="1000" dirty="0">
                <a:latin typeface="Arial"/>
                <a:cs typeface="Arial Bold"/>
              </a:rPr>
              <a:t>Pull along Guardians</a:t>
            </a:r>
          </a:p>
          <a:p>
            <a:pPr marL="285750" indent="-285750">
              <a:lnSpc>
                <a:spcPts val="2047"/>
              </a:lnSpc>
              <a:buFont typeface="Arial"/>
              <a:buChar char="•"/>
            </a:pPr>
            <a:r>
              <a:rPr lang="en-US" sz="1000" dirty="0">
                <a:latin typeface="Arial"/>
                <a:cs typeface="Arial Bold"/>
              </a:rPr>
              <a:t>Wanting 100% buy-in</a:t>
            </a:r>
          </a:p>
        </p:txBody>
      </p:sp>
      <p:sp>
        <p:nvSpPr>
          <p:cNvPr id="8" name="TextBox 7">
            <a:extLst>
              <a:ext uri="{FF2B5EF4-FFF2-40B4-BE49-F238E27FC236}">
                <a16:creationId xmlns:a16="http://schemas.microsoft.com/office/drawing/2014/main" id="{F7CED0B1-6D79-650D-8F07-1B5115E07A59}"/>
              </a:ext>
            </a:extLst>
          </p:cNvPr>
          <p:cNvSpPr txBox="1"/>
          <p:nvPr/>
        </p:nvSpPr>
        <p:spPr>
          <a:xfrm>
            <a:off x="644291" y="726389"/>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7 – Leading Others Through Change Handout</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2297657"/>
            <a:ext cx="4802293" cy="3552190"/>
            <a:chOff x="0" y="0"/>
            <a:chExt cx="6403058" cy="4736253"/>
          </a:xfrm>
        </p:grpSpPr>
        <p:sp>
          <p:nvSpPr>
            <p:cNvPr id="6" name="Freeform 6"/>
            <p:cNvSpPr/>
            <p:nvPr/>
          </p:nvSpPr>
          <p:spPr>
            <a:xfrm>
              <a:off x="0" y="0"/>
              <a:ext cx="6403058" cy="4736253"/>
            </a:xfrm>
            <a:custGeom>
              <a:avLst/>
              <a:gdLst/>
              <a:ahLst/>
              <a:cxnLst/>
              <a:rect l="l" t="t" r="r" b="b"/>
              <a:pathLst>
                <a:path w="6403058" h="4736253">
                  <a:moveTo>
                    <a:pt x="0" y="0"/>
                  </a:moveTo>
                  <a:lnTo>
                    <a:pt x="6403058" y="0"/>
                  </a:lnTo>
                  <a:lnTo>
                    <a:pt x="6403058" y="4736253"/>
                  </a:lnTo>
                  <a:lnTo>
                    <a:pt x="0" y="4736253"/>
                  </a:lnTo>
                  <a:close/>
                </a:path>
              </a:pathLst>
            </a:custGeom>
            <a:solidFill>
              <a:srgbClr val="000000">
                <a:alpha val="0"/>
              </a:srgbClr>
            </a:solidFill>
          </p:spPr>
          <p:txBody>
            <a:bodyPr/>
            <a:lstStyle/>
            <a:p>
              <a:endParaRPr lang="en-PH"/>
            </a:p>
          </p:txBody>
        </p:sp>
        <p:sp>
          <p:nvSpPr>
            <p:cNvPr id="7" name="TextBox 7"/>
            <p:cNvSpPr txBox="1"/>
            <p:nvPr/>
          </p:nvSpPr>
          <p:spPr>
            <a:xfrm>
              <a:off x="0" y="0"/>
              <a:ext cx="6403058" cy="4736253"/>
            </a:xfrm>
            <a:prstGeom prst="rect">
              <a:avLst/>
            </a:prstGeom>
          </p:spPr>
          <p:txBody>
            <a:bodyPr lIns="0" tIns="0" rIns="0" bIns="0" rtlCol="0" anchor="t"/>
            <a:lstStyle/>
            <a:p>
              <a:pPr algn="l">
                <a:lnSpc>
                  <a:spcPts val="3455"/>
                </a:lnSpc>
              </a:pPr>
              <a:endParaRPr dirty="0"/>
            </a:p>
            <a:p>
              <a:pPr marL="315728" lvl="1" indent="-157864" algn="l">
                <a:lnSpc>
                  <a:spcPts val="2944"/>
                </a:lnSpc>
                <a:buFont typeface="Arial"/>
                <a:buChar char="•"/>
              </a:pPr>
              <a:r>
                <a:rPr lang="en-US" sz="2453" dirty="0">
                  <a:solidFill>
                    <a:srgbClr val="000000"/>
                  </a:solidFill>
                  <a:latin typeface="Albert Sans"/>
                  <a:ea typeface="Albert Sans"/>
                  <a:cs typeface="Albert Sans"/>
                  <a:sym typeface="Albert Sans"/>
                </a:rPr>
                <a:t>Give visible support</a:t>
              </a:r>
            </a:p>
            <a:p>
              <a:pPr marL="315728" lvl="1" indent="-157864" algn="l">
                <a:lnSpc>
                  <a:spcPts val="2944"/>
                </a:lnSpc>
                <a:buFont typeface="Arial"/>
                <a:buChar char="•"/>
              </a:pPr>
              <a:r>
                <a:rPr lang="en-US" sz="2453" dirty="0">
                  <a:solidFill>
                    <a:srgbClr val="000000"/>
                  </a:solidFill>
                  <a:latin typeface="Albert Sans"/>
                  <a:ea typeface="Albert Sans"/>
                  <a:cs typeface="Albert Sans"/>
                  <a:sym typeface="Albert Sans"/>
                </a:rPr>
                <a:t>Provide information clearly, honestly, compassionately, and consistently</a:t>
              </a:r>
            </a:p>
            <a:p>
              <a:pPr marL="315728" lvl="1" indent="-157864" algn="l">
                <a:lnSpc>
                  <a:spcPts val="2944"/>
                </a:lnSpc>
                <a:buFont typeface="Arial"/>
                <a:buChar char="•"/>
              </a:pPr>
              <a:r>
                <a:rPr lang="en-US" sz="2453" dirty="0">
                  <a:solidFill>
                    <a:srgbClr val="000000"/>
                  </a:solidFill>
                  <a:latin typeface="Albert Sans"/>
                  <a:ea typeface="Albert Sans"/>
                  <a:cs typeface="Albert Sans"/>
                  <a:sym typeface="Albert Sans"/>
                </a:rPr>
                <a:t>Provide facts</a:t>
              </a:r>
            </a:p>
            <a:p>
              <a:pPr marL="315728" lvl="1" indent="-157864" algn="l">
                <a:lnSpc>
                  <a:spcPts val="2944"/>
                </a:lnSpc>
                <a:buFont typeface="Arial"/>
                <a:buChar char="•"/>
              </a:pPr>
              <a:r>
                <a:rPr lang="en-US" sz="2453" dirty="0">
                  <a:solidFill>
                    <a:srgbClr val="000000"/>
                  </a:solidFill>
                  <a:latin typeface="Albert Sans"/>
                  <a:ea typeface="Albert Sans"/>
                  <a:cs typeface="Albert Sans"/>
                  <a:sym typeface="Albert Sans"/>
                </a:rPr>
                <a:t>Assist with support networks</a:t>
              </a:r>
            </a:p>
            <a:p>
              <a:pPr marL="315728" lvl="1" indent="-157864" algn="l">
                <a:lnSpc>
                  <a:spcPts val="2944"/>
                </a:lnSpc>
                <a:buFont typeface="Arial"/>
                <a:buChar char="•"/>
              </a:pPr>
              <a:r>
                <a:rPr lang="en-US" sz="2453" dirty="0">
                  <a:solidFill>
                    <a:srgbClr val="000000"/>
                  </a:solidFill>
                  <a:latin typeface="Albert Sans"/>
                  <a:ea typeface="Albert Sans"/>
                  <a:cs typeface="Albert Sans"/>
                  <a:sym typeface="Albert Sans"/>
                </a:rPr>
                <a:t>Link to business drivers</a:t>
              </a:r>
            </a:p>
            <a:p>
              <a:pPr marL="315728" lvl="1" indent="-157864" algn="l">
                <a:lnSpc>
                  <a:spcPts val="2944"/>
                </a:lnSpc>
              </a:pPr>
              <a:endParaRPr lang="en-US" sz="2453" dirty="0">
                <a:solidFill>
                  <a:srgbClr val="000000"/>
                </a:solidFill>
                <a:latin typeface="Albert Sans"/>
                <a:ea typeface="Albert Sans"/>
                <a:cs typeface="Albert Sans"/>
                <a:sym typeface="Albert Sans"/>
              </a:endParaRPr>
            </a:p>
          </p:txBody>
        </p:sp>
      </p:grpSp>
      <p:grpSp>
        <p:nvGrpSpPr>
          <p:cNvPr id="8" name="Group 8"/>
          <p:cNvGrpSpPr/>
          <p:nvPr/>
        </p:nvGrpSpPr>
        <p:grpSpPr>
          <a:xfrm>
            <a:off x="5289973" y="2297657"/>
            <a:ext cx="3989493" cy="2473960"/>
            <a:chOff x="0" y="0"/>
            <a:chExt cx="5319324" cy="3298613"/>
          </a:xfrm>
        </p:grpSpPr>
        <p:sp>
          <p:nvSpPr>
            <p:cNvPr id="9" name="Freeform 9"/>
            <p:cNvSpPr/>
            <p:nvPr/>
          </p:nvSpPr>
          <p:spPr>
            <a:xfrm>
              <a:off x="0" y="0"/>
              <a:ext cx="5319325" cy="3298613"/>
            </a:xfrm>
            <a:custGeom>
              <a:avLst/>
              <a:gdLst/>
              <a:ahLst/>
              <a:cxnLst/>
              <a:rect l="l" t="t" r="r" b="b"/>
              <a:pathLst>
                <a:path w="5319325" h="3298613">
                  <a:moveTo>
                    <a:pt x="0" y="0"/>
                  </a:moveTo>
                  <a:lnTo>
                    <a:pt x="5319325" y="0"/>
                  </a:lnTo>
                  <a:lnTo>
                    <a:pt x="5319325" y="3298613"/>
                  </a:lnTo>
                  <a:lnTo>
                    <a:pt x="0" y="3298613"/>
                  </a:lnTo>
                  <a:close/>
                </a:path>
              </a:pathLst>
            </a:custGeom>
            <a:solidFill>
              <a:srgbClr val="000000">
                <a:alpha val="0"/>
              </a:srgbClr>
            </a:solidFill>
          </p:spPr>
          <p:txBody>
            <a:bodyPr/>
            <a:lstStyle/>
            <a:p>
              <a:endParaRPr lang="en-PH"/>
            </a:p>
          </p:txBody>
        </p:sp>
        <p:sp>
          <p:nvSpPr>
            <p:cNvPr id="10" name="TextBox 10"/>
            <p:cNvSpPr txBox="1"/>
            <p:nvPr/>
          </p:nvSpPr>
          <p:spPr>
            <a:xfrm>
              <a:off x="0" y="0"/>
              <a:ext cx="5319324" cy="3298613"/>
            </a:xfrm>
            <a:prstGeom prst="rect">
              <a:avLst/>
            </a:prstGeom>
          </p:spPr>
          <p:txBody>
            <a:bodyPr lIns="0" tIns="0" rIns="0" bIns="0" rtlCol="0" anchor="t"/>
            <a:lstStyle/>
            <a:p>
              <a:pPr algn="l">
                <a:lnSpc>
                  <a:spcPts val="3455"/>
                </a:lnSpc>
              </a:pPr>
              <a:endParaRP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Hit people over the head with the truth</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Push for acknowledgement (this intensifies denial)</a:t>
              </a:r>
            </a:p>
          </p:txBody>
        </p:sp>
      </p:grpSp>
      <p:grpSp>
        <p:nvGrpSpPr>
          <p:cNvPr id="11" name="Group 11"/>
          <p:cNvGrpSpPr/>
          <p:nvPr/>
        </p:nvGrpSpPr>
        <p:grpSpPr>
          <a:xfrm>
            <a:off x="2614507" y="6135053"/>
            <a:ext cx="4802293" cy="618066"/>
            <a:chOff x="0" y="0"/>
            <a:chExt cx="6403058" cy="824088"/>
          </a:xfrm>
        </p:grpSpPr>
        <p:sp>
          <p:nvSpPr>
            <p:cNvPr id="12" name="Freeform 12"/>
            <p:cNvSpPr/>
            <p:nvPr/>
          </p:nvSpPr>
          <p:spPr>
            <a:xfrm>
              <a:off x="0" y="0"/>
              <a:ext cx="6403086" cy="824103"/>
            </a:xfrm>
            <a:custGeom>
              <a:avLst/>
              <a:gdLst/>
              <a:ahLst/>
              <a:cxnLst/>
              <a:rect l="l" t="t" r="r" b="b"/>
              <a:pathLst>
                <a:path w="6403086" h="824103">
                  <a:moveTo>
                    <a:pt x="0" y="0"/>
                  </a:moveTo>
                  <a:lnTo>
                    <a:pt x="6403086" y="0"/>
                  </a:lnTo>
                  <a:lnTo>
                    <a:pt x="6403086" y="824103"/>
                  </a:lnTo>
                  <a:lnTo>
                    <a:pt x="0" y="824103"/>
                  </a:lnTo>
                  <a:close/>
                </a:path>
              </a:pathLst>
            </a:custGeom>
            <a:solidFill>
              <a:srgbClr val="5E929E"/>
            </a:solidFill>
          </p:spPr>
          <p:txBody>
            <a:bodyPr/>
            <a:lstStyle/>
            <a:p>
              <a:endParaRPr lang="en-PH"/>
            </a:p>
          </p:txBody>
        </p:sp>
        <p:sp>
          <p:nvSpPr>
            <p:cNvPr id="13" name="TextBox 13"/>
            <p:cNvSpPr txBox="1"/>
            <p:nvPr/>
          </p:nvSpPr>
          <p:spPr>
            <a:xfrm>
              <a:off x="0" y="-66675"/>
              <a:ext cx="6403058" cy="890763"/>
            </a:xfrm>
            <a:prstGeom prst="rect">
              <a:avLst/>
            </a:prstGeom>
          </p:spPr>
          <p:txBody>
            <a:bodyPr lIns="50800" tIns="50800" rIns="50800" bIns="50800" rtlCol="0" anchor="t"/>
            <a:lstStyle/>
            <a:p>
              <a:pPr algn="ctr">
                <a:lnSpc>
                  <a:spcPts val="4095"/>
                </a:lnSpc>
              </a:pPr>
              <a:r>
                <a:rPr lang="en-US" sz="3413" b="1">
                  <a:solidFill>
                    <a:srgbClr val="FFFFFF"/>
                  </a:solidFill>
                  <a:latin typeface="Arial Bold"/>
                  <a:ea typeface="Arial Bold"/>
                  <a:cs typeface="Arial Bold"/>
                  <a:sym typeface="Arial Bold"/>
                </a:rPr>
                <a:t>GIVE INFORMATION</a:t>
              </a:r>
            </a:p>
          </p:txBody>
        </p:sp>
      </p:grpSp>
      <p:grpSp>
        <p:nvGrpSpPr>
          <p:cNvPr id="14" name="Group 14"/>
          <p:cNvGrpSpPr/>
          <p:nvPr/>
        </p:nvGrpSpPr>
        <p:grpSpPr>
          <a:xfrm>
            <a:off x="95673" y="372533"/>
            <a:ext cx="9562254" cy="968587"/>
            <a:chOff x="0" y="0"/>
            <a:chExt cx="12749672" cy="1291449"/>
          </a:xfrm>
        </p:grpSpPr>
        <p:sp>
          <p:nvSpPr>
            <p:cNvPr id="15" name="Freeform 15"/>
            <p:cNvSpPr/>
            <p:nvPr/>
          </p:nvSpPr>
          <p:spPr>
            <a:xfrm>
              <a:off x="0" y="0"/>
              <a:ext cx="12749672" cy="1291449"/>
            </a:xfrm>
            <a:custGeom>
              <a:avLst/>
              <a:gdLst/>
              <a:ahLst/>
              <a:cxnLst/>
              <a:rect l="l" t="t" r="r" b="b"/>
              <a:pathLst>
                <a:path w="12749672" h="1291449">
                  <a:moveTo>
                    <a:pt x="0" y="0"/>
                  </a:moveTo>
                  <a:lnTo>
                    <a:pt x="12749672" y="0"/>
                  </a:lnTo>
                  <a:lnTo>
                    <a:pt x="12749672" y="1291449"/>
                  </a:lnTo>
                  <a:lnTo>
                    <a:pt x="0" y="1291449"/>
                  </a:lnTo>
                  <a:close/>
                </a:path>
              </a:pathLst>
            </a:custGeom>
            <a:solidFill>
              <a:srgbClr val="000000">
                <a:alpha val="0"/>
              </a:srgbClr>
            </a:solidFill>
          </p:spPr>
          <p:txBody>
            <a:bodyPr/>
            <a:lstStyle/>
            <a:p>
              <a:endParaRPr lang="en-PH"/>
            </a:p>
          </p:txBody>
        </p:sp>
        <p:sp>
          <p:nvSpPr>
            <p:cNvPr id="16" name="TextBox 16"/>
            <p:cNvSpPr txBox="1"/>
            <p:nvPr/>
          </p:nvSpPr>
          <p:spPr>
            <a:xfrm>
              <a:off x="0" y="-57150"/>
              <a:ext cx="12749672" cy="1348599"/>
            </a:xfrm>
            <a:prstGeom prst="rect">
              <a:avLst/>
            </a:prstGeom>
          </p:spPr>
          <p:txBody>
            <a:bodyPr lIns="0" tIns="0" rIns="0" bIns="0" rtlCol="0" anchor="t"/>
            <a:lstStyle/>
            <a:p>
              <a:pPr algn="ctr">
                <a:lnSpc>
                  <a:spcPts val="3583"/>
                </a:lnSpc>
              </a:pPr>
              <a:r>
                <a:rPr lang="en-US" sz="2986" b="1">
                  <a:solidFill>
                    <a:srgbClr val="0D314C"/>
                  </a:solidFill>
                  <a:latin typeface="Arial Bold"/>
                  <a:ea typeface="Arial Bold"/>
                  <a:cs typeface="Arial Bold"/>
                  <a:sym typeface="Arial Bold"/>
                </a:rPr>
                <a:t>Leadership DO’s and DON’Ts – </a:t>
              </a:r>
              <a:r>
                <a:rPr lang="en-US" sz="2986" b="1" i="1">
                  <a:solidFill>
                    <a:srgbClr val="0D314C"/>
                  </a:solidFill>
                  <a:latin typeface="Arial Bold Italics"/>
                  <a:ea typeface="Arial Bold Italics"/>
                  <a:cs typeface="Arial Bold Italics"/>
                  <a:sym typeface="Arial Bold Italics"/>
                </a:rPr>
                <a:t>Acknowledging</a:t>
              </a:r>
            </a:p>
          </p:txBody>
        </p:sp>
      </p:grpSp>
      <p:grpSp>
        <p:nvGrpSpPr>
          <p:cNvPr id="17" name="Group 17"/>
          <p:cNvGrpSpPr/>
          <p:nvPr/>
        </p:nvGrpSpPr>
        <p:grpSpPr>
          <a:xfrm>
            <a:off x="0" y="6859905"/>
            <a:ext cx="9753600" cy="455295"/>
            <a:chOff x="0" y="0"/>
            <a:chExt cx="3612444" cy="168628"/>
          </a:xfrm>
        </p:grpSpPr>
        <p:sp>
          <p:nvSpPr>
            <p:cNvPr id="18" name="Freeform 18"/>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9" name="TextBox 19"/>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0" name="Freeform 20"/>
          <p:cNvSpPr/>
          <p:nvPr/>
        </p:nvSpPr>
        <p:spPr>
          <a:xfrm>
            <a:off x="474133" y="1524532"/>
            <a:ext cx="1069576" cy="1140881"/>
          </a:xfrm>
          <a:custGeom>
            <a:avLst/>
            <a:gdLst/>
            <a:ahLst/>
            <a:cxnLst/>
            <a:rect l="l" t="t" r="r" b="b"/>
            <a:pathLst>
              <a:path w="1069576" h="1140881">
                <a:moveTo>
                  <a:pt x="0" y="0"/>
                </a:moveTo>
                <a:lnTo>
                  <a:pt x="1069576" y="0"/>
                </a:lnTo>
                <a:lnTo>
                  <a:pt x="1069576" y="1140881"/>
                </a:lnTo>
                <a:lnTo>
                  <a:pt x="0" y="11408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1" name="Freeform 21"/>
          <p:cNvSpPr/>
          <p:nvPr/>
        </p:nvSpPr>
        <p:spPr>
          <a:xfrm>
            <a:off x="5667724" y="1663029"/>
            <a:ext cx="1025176" cy="1093521"/>
          </a:xfrm>
          <a:custGeom>
            <a:avLst/>
            <a:gdLst/>
            <a:ahLst/>
            <a:cxnLst/>
            <a:rect l="l" t="t" r="r" b="b"/>
            <a:pathLst>
              <a:path w="1025176" h="1093521">
                <a:moveTo>
                  <a:pt x="0" y="0"/>
                </a:moveTo>
                <a:lnTo>
                  <a:pt x="1025176" y="0"/>
                </a:lnTo>
                <a:lnTo>
                  <a:pt x="1025176" y="1093521"/>
                </a:lnTo>
                <a:lnTo>
                  <a:pt x="0" y="1093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2" name="Freeform 22"/>
          <p:cNvSpPr/>
          <p:nvPr/>
        </p:nvSpPr>
        <p:spPr>
          <a:xfrm>
            <a:off x="7906420" y="1652908"/>
            <a:ext cx="1012505" cy="1012505"/>
          </a:xfrm>
          <a:custGeom>
            <a:avLst/>
            <a:gdLst/>
            <a:ahLst/>
            <a:cxnLst/>
            <a:rect l="l" t="t" r="r" b="b"/>
            <a:pathLst>
              <a:path w="1012505" h="1012505">
                <a:moveTo>
                  <a:pt x="0" y="0"/>
                </a:moveTo>
                <a:lnTo>
                  <a:pt x="1012504" y="0"/>
                </a:lnTo>
                <a:lnTo>
                  <a:pt x="1012504" y="1012505"/>
                </a:lnTo>
                <a:lnTo>
                  <a:pt x="0" y="1012505"/>
                </a:lnTo>
                <a:lnTo>
                  <a:pt x="0" y="0"/>
                </a:lnTo>
                <a:close/>
              </a:path>
            </a:pathLst>
          </a:custGeom>
          <a:blipFill>
            <a:blip r:embed="rId8"/>
            <a:stretch>
              <a:fillRect/>
            </a:stretch>
          </a:blipFill>
        </p:spPr>
        <p:txBody>
          <a:bodyPr/>
          <a:lstStyle/>
          <a:p>
            <a:endParaRPr lang="en-PH"/>
          </a:p>
        </p:txBody>
      </p:sp>
      <p:sp>
        <p:nvSpPr>
          <p:cNvPr id="23" name="TextBox 7">
            <a:extLst>
              <a:ext uri="{FF2B5EF4-FFF2-40B4-BE49-F238E27FC236}">
                <a16:creationId xmlns:a16="http://schemas.microsoft.com/office/drawing/2014/main" id="{6139E905-8433-0A9D-D17C-7E77DB9F6B8D}"/>
              </a:ext>
            </a:extLst>
          </p:cNvPr>
          <p:cNvSpPr txBox="1"/>
          <p:nvPr/>
        </p:nvSpPr>
        <p:spPr>
          <a:xfrm>
            <a:off x="644291" y="59695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 Leading Others Through Change Handout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2519363"/>
            <a:ext cx="5107093" cy="5025813"/>
            <a:chOff x="0" y="0"/>
            <a:chExt cx="6809458" cy="6701084"/>
          </a:xfrm>
        </p:grpSpPr>
        <p:sp>
          <p:nvSpPr>
            <p:cNvPr id="6" name="Freeform 6"/>
            <p:cNvSpPr/>
            <p:nvPr/>
          </p:nvSpPr>
          <p:spPr>
            <a:xfrm>
              <a:off x="0" y="0"/>
              <a:ext cx="6809458" cy="6701085"/>
            </a:xfrm>
            <a:custGeom>
              <a:avLst/>
              <a:gdLst/>
              <a:ahLst/>
              <a:cxnLst/>
              <a:rect l="l" t="t" r="r" b="b"/>
              <a:pathLst>
                <a:path w="6809458" h="6701085">
                  <a:moveTo>
                    <a:pt x="0" y="0"/>
                  </a:moveTo>
                  <a:lnTo>
                    <a:pt x="6809458" y="0"/>
                  </a:lnTo>
                  <a:lnTo>
                    <a:pt x="6809458" y="6701085"/>
                  </a:lnTo>
                  <a:lnTo>
                    <a:pt x="0" y="6701085"/>
                  </a:lnTo>
                  <a:close/>
                </a:path>
              </a:pathLst>
            </a:custGeom>
            <a:solidFill>
              <a:srgbClr val="000000">
                <a:alpha val="0"/>
              </a:srgbClr>
            </a:solidFill>
          </p:spPr>
          <p:txBody>
            <a:bodyPr/>
            <a:lstStyle/>
            <a:p>
              <a:endParaRPr lang="en-PH"/>
            </a:p>
          </p:txBody>
        </p:sp>
        <p:sp>
          <p:nvSpPr>
            <p:cNvPr id="7" name="TextBox 7"/>
            <p:cNvSpPr txBox="1"/>
            <p:nvPr/>
          </p:nvSpPr>
          <p:spPr>
            <a:xfrm>
              <a:off x="0" y="0"/>
              <a:ext cx="6809458" cy="6701084"/>
            </a:xfrm>
            <a:prstGeom prst="rect">
              <a:avLst/>
            </a:prstGeom>
          </p:spPr>
          <p:txBody>
            <a:bodyPr lIns="0" tIns="0" rIns="0" bIns="0" rtlCol="0" anchor="t"/>
            <a:lstStyle/>
            <a:p>
              <a:pPr algn="l">
                <a:lnSpc>
                  <a:spcPts val="2976"/>
                </a:lnSpc>
              </a:pPr>
              <a:endParaRP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Listen, ask questions</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Acknowledge the feelings of those in resistance</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Provide time (as the situation allows)</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Provides facts</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Be empathetic</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Identify areas of stability</a:t>
              </a:r>
            </a:p>
          </p:txBody>
        </p:sp>
      </p:grpSp>
      <p:grpSp>
        <p:nvGrpSpPr>
          <p:cNvPr id="8" name="Group 8"/>
          <p:cNvGrpSpPr/>
          <p:nvPr/>
        </p:nvGrpSpPr>
        <p:grpSpPr>
          <a:xfrm>
            <a:off x="5443220" y="2424959"/>
            <a:ext cx="3989493" cy="3705013"/>
            <a:chOff x="0" y="0"/>
            <a:chExt cx="5319324" cy="4940018"/>
          </a:xfrm>
        </p:grpSpPr>
        <p:sp>
          <p:nvSpPr>
            <p:cNvPr id="9" name="Freeform 9"/>
            <p:cNvSpPr/>
            <p:nvPr/>
          </p:nvSpPr>
          <p:spPr>
            <a:xfrm>
              <a:off x="0" y="0"/>
              <a:ext cx="5319325" cy="4940018"/>
            </a:xfrm>
            <a:custGeom>
              <a:avLst/>
              <a:gdLst/>
              <a:ahLst/>
              <a:cxnLst/>
              <a:rect l="l" t="t" r="r" b="b"/>
              <a:pathLst>
                <a:path w="5319325" h="4940018">
                  <a:moveTo>
                    <a:pt x="0" y="0"/>
                  </a:moveTo>
                  <a:lnTo>
                    <a:pt x="5319325" y="0"/>
                  </a:lnTo>
                  <a:lnTo>
                    <a:pt x="5319325" y="4940018"/>
                  </a:lnTo>
                  <a:lnTo>
                    <a:pt x="0" y="4940018"/>
                  </a:lnTo>
                  <a:close/>
                </a:path>
              </a:pathLst>
            </a:custGeom>
            <a:solidFill>
              <a:srgbClr val="000000">
                <a:alpha val="0"/>
              </a:srgbClr>
            </a:solidFill>
          </p:spPr>
          <p:txBody>
            <a:bodyPr/>
            <a:lstStyle/>
            <a:p>
              <a:endParaRPr lang="en-PH"/>
            </a:p>
          </p:txBody>
        </p:sp>
        <p:sp>
          <p:nvSpPr>
            <p:cNvPr id="10" name="TextBox 10"/>
            <p:cNvSpPr txBox="1"/>
            <p:nvPr/>
          </p:nvSpPr>
          <p:spPr>
            <a:xfrm>
              <a:off x="0" y="0"/>
              <a:ext cx="5319324" cy="4940018"/>
            </a:xfrm>
            <a:prstGeom prst="rect">
              <a:avLst/>
            </a:prstGeom>
          </p:spPr>
          <p:txBody>
            <a:bodyPr lIns="0" tIns="0" rIns="0" bIns="0" rtlCol="0" anchor="t"/>
            <a:lstStyle/>
            <a:p>
              <a:pPr algn="l">
                <a:lnSpc>
                  <a:spcPts val="2976"/>
                </a:lnSpc>
              </a:pPr>
              <a:endParaRP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Argue</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Provide reasons why they should not feel the way they feel</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Convince them this is good for them</a:t>
              </a:r>
            </a:p>
            <a:p>
              <a:pPr marL="264251" lvl="1" indent="-132126" algn="l">
                <a:lnSpc>
                  <a:spcPts val="2464"/>
                </a:lnSpc>
                <a:buFont typeface="Arial"/>
                <a:buChar char="•"/>
              </a:pPr>
              <a:r>
                <a:rPr lang="en-US" sz="2053">
                  <a:solidFill>
                    <a:srgbClr val="000000"/>
                  </a:solidFill>
                  <a:latin typeface="Albert Sans"/>
                  <a:ea typeface="Albert Sans"/>
                  <a:cs typeface="Albert Sans"/>
                  <a:sym typeface="Albert Sans"/>
                </a:rPr>
                <a:t>Push exploration that results in denial</a:t>
              </a:r>
            </a:p>
          </p:txBody>
        </p:sp>
      </p:grpSp>
      <p:grpSp>
        <p:nvGrpSpPr>
          <p:cNvPr id="11" name="Group 11"/>
          <p:cNvGrpSpPr/>
          <p:nvPr/>
        </p:nvGrpSpPr>
        <p:grpSpPr>
          <a:xfrm>
            <a:off x="592667" y="408094"/>
            <a:ext cx="8673253" cy="1286933"/>
            <a:chOff x="0" y="0"/>
            <a:chExt cx="11564338" cy="1715911"/>
          </a:xfrm>
        </p:grpSpPr>
        <p:sp>
          <p:nvSpPr>
            <p:cNvPr id="12" name="Freeform 12"/>
            <p:cNvSpPr/>
            <p:nvPr/>
          </p:nvSpPr>
          <p:spPr>
            <a:xfrm>
              <a:off x="0" y="0"/>
              <a:ext cx="11564338" cy="1715911"/>
            </a:xfrm>
            <a:custGeom>
              <a:avLst/>
              <a:gdLst/>
              <a:ahLst/>
              <a:cxnLst/>
              <a:rect l="l" t="t" r="r" b="b"/>
              <a:pathLst>
                <a:path w="11564338" h="1715911">
                  <a:moveTo>
                    <a:pt x="0" y="0"/>
                  </a:moveTo>
                  <a:lnTo>
                    <a:pt x="11564338" y="0"/>
                  </a:lnTo>
                  <a:lnTo>
                    <a:pt x="11564338" y="1715911"/>
                  </a:lnTo>
                  <a:lnTo>
                    <a:pt x="0" y="1715911"/>
                  </a:lnTo>
                  <a:close/>
                </a:path>
              </a:pathLst>
            </a:custGeom>
            <a:solidFill>
              <a:srgbClr val="000000">
                <a:alpha val="0"/>
              </a:srgbClr>
            </a:solidFill>
          </p:spPr>
          <p:txBody>
            <a:bodyPr/>
            <a:lstStyle/>
            <a:p>
              <a:endParaRPr lang="en-PH"/>
            </a:p>
          </p:txBody>
        </p:sp>
        <p:sp>
          <p:nvSpPr>
            <p:cNvPr id="13" name="TextBox 13"/>
            <p:cNvSpPr txBox="1"/>
            <p:nvPr/>
          </p:nvSpPr>
          <p:spPr>
            <a:xfrm>
              <a:off x="0" y="0"/>
              <a:ext cx="11564338" cy="1715911"/>
            </a:xfrm>
            <a:prstGeom prst="rect">
              <a:avLst/>
            </a:prstGeom>
          </p:spPr>
          <p:txBody>
            <a:bodyPr lIns="0" tIns="0" rIns="0" bIns="0" rtlCol="0" anchor="t"/>
            <a:lstStyle/>
            <a:p>
              <a:pPr algn="ctr">
                <a:lnSpc>
                  <a:spcPts val="3583"/>
                </a:lnSpc>
              </a:pPr>
              <a:r>
                <a:rPr lang="en-US" sz="2986" b="1">
                  <a:solidFill>
                    <a:srgbClr val="0D314C"/>
                  </a:solidFill>
                  <a:latin typeface="Albert Sans Bold"/>
                  <a:ea typeface="Albert Sans Bold"/>
                  <a:cs typeface="Albert Sans Bold"/>
                  <a:sym typeface="Albert Sans Bold"/>
                </a:rPr>
                <a:t>Leadership DOs and DON’Ts - </a:t>
              </a:r>
              <a:r>
                <a:rPr lang="en-US" sz="2986" b="1" i="1">
                  <a:solidFill>
                    <a:srgbClr val="0D314C"/>
                  </a:solidFill>
                  <a:latin typeface="Albert Sans Bold Italics"/>
                  <a:ea typeface="Albert Sans Bold Italics"/>
                  <a:cs typeface="Albert Sans Bold Italics"/>
                  <a:sym typeface="Albert Sans Bold Italics"/>
                </a:rPr>
                <a:t>Reacting</a:t>
              </a:r>
            </a:p>
          </p:txBody>
        </p:sp>
      </p:grpSp>
      <p:grpSp>
        <p:nvGrpSpPr>
          <p:cNvPr id="14" name="Group 14"/>
          <p:cNvGrpSpPr/>
          <p:nvPr/>
        </p:nvGrpSpPr>
        <p:grpSpPr>
          <a:xfrm>
            <a:off x="3152140" y="5946987"/>
            <a:ext cx="3449321" cy="618067"/>
            <a:chOff x="0" y="0"/>
            <a:chExt cx="4599094" cy="824090"/>
          </a:xfrm>
        </p:grpSpPr>
        <p:sp>
          <p:nvSpPr>
            <p:cNvPr id="15" name="Freeform 15"/>
            <p:cNvSpPr/>
            <p:nvPr/>
          </p:nvSpPr>
          <p:spPr>
            <a:xfrm>
              <a:off x="0" y="0"/>
              <a:ext cx="4599051" cy="824103"/>
            </a:xfrm>
            <a:custGeom>
              <a:avLst/>
              <a:gdLst/>
              <a:ahLst/>
              <a:cxnLst/>
              <a:rect l="l" t="t" r="r" b="b"/>
              <a:pathLst>
                <a:path w="4599051" h="824103">
                  <a:moveTo>
                    <a:pt x="0" y="0"/>
                  </a:moveTo>
                  <a:lnTo>
                    <a:pt x="4599051" y="0"/>
                  </a:lnTo>
                  <a:lnTo>
                    <a:pt x="4599051" y="824103"/>
                  </a:lnTo>
                  <a:lnTo>
                    <a:pt x="0" y="824103"/>
                  </a:lnTo>
                  <a:close/>
                </a:path>
              </a:pathLst>
            </a:custGeom>
            <a:solidFill>
              <a:srgbClr val="5E929E"/>
            </a:solidFill>
          </p:spPr>
          <p:txBody>
            <a:bodyPr/>
            <a:lstStyle/>
            <a:p>
              <a:endParaRPr lang="en-PH"/>
            </a:p>
          </p:txBody>
        </p:sp>
        <p:sp>
          <p:nvSpPr>
            <p:cNvPr id="16" name="TextBox 16"/>
            <p:cNvSpPr txBox="1"/>
            <p:nvPr/>
          </p:nvSpPr>
          <p:spPr>
            <a:xfrm>
              <a:off x="0" y="-66675"/>
              <a:ext cx="4599094" cy="890765"/>
            </a:xfrm>
            <a:prstGeom prst="rect">
              <a:avLst/>
            </a:prstGeom>
          </p:spPr>
          <p:txBody>
            <a:bodyPr lIns="50800" tIns="50800" rIns="50800" bIns="50800" rtlCol="0" anchor="t"/>
            <a:lstStyle/>
            <a:p>
              <a:pPr algn="ctr">
                <a:lnSpc>
                  <a:spcPts val="4095"/>
                </a:lnSpc>
              </a:pPr>
              <a:r>
                <a:rPr lang="en-US" sz="3413" b="1">
                  <a:solidFill>
                    <a:srgbClr val="FFFFFF"/>
                  </a:solidFill>
                  <a:latin typeface="Arial Bold"/>
                  <a:ea typeface="Arial Bold"/>
                  <a:cs typeface="Arial Bold"/>
                  <a:sym typeface="Arial Bold"/>
                </a:rPr>
                <a:t>GIVE SUPPORT</a:t>
              </a:r>
            </a:p>
          </p:txBody>
        </p:sp>
      </p:grpSp>
      <p:sp>
        <p:nvSpPr>
          <p:cNvPr id="17" name="Freeform 17"/>
          <p:cNvSpPr/>
          <p:nvPr/>
        </p:nvSpPr>
        <p:spPr>
          <a:xfrm>
            <a:off x="474133" y="1524532"/>
            <a:ext cx="1069576" cy="1140881"/>
          </a:xfrm>
          <a:custGeom>
            <a:avLst/>
            <a:gdLst/>
            <a:ahLst/>
            <a:cxnLst/>
            <a:rect l="l" t="t" r="r" b="b"/>
            <a:pathLst>
              <a:path w="1069576" h="1140881">
                <a:moveTo>
                  <a:pt x="0" y="0"/>
                </a:moveTo>
                <a:lnTo>
                  <a:pt x="1069576" y="0"/>
                </a:lnTo>
                <a:lnTo>
                  <a:pt x="1069576" y="1140881"/>
                </a:lnTo>
                <a:lnTo>
                  <a:pt x="0" y="1140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8" name="Freeform 18"/>
          <p:cNvSpPr/>
          <p:nvPr/>
        </p:nvSpPr>
        <p:spPr>
          <a:xfrm>
            <a:off x="5667724" y="1524532"/>
            <a:ext cx="1025176" cy="1093521"/>
          </a:xfrm>
          <a:custGeom>
            <a:avLst/>
            <a:gdLst/>
            <a:ahLst/>
            <a:cxnLst/>
            <a:rect l="l" t="t" r="r" b="b"/>
            <a:pathLst>
              <a:path w="1025176" h="1093521">
                <a:moveTo>
                  <a:pt x="0" y="0"/>
                </a:moveTo>
                <a:lnTo>
                  <a:pt x="1025176" y="0"/>
                </a:lnTo>
                <a:lnTo>
                  <a:pt x="1025176" y="1093521"/>
                </a:lnTo>
                <a:lnTo>
                  <a:pt x="0" y="1093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9" name="Group 19"/>
          <p:cNvGrpSpPr/>
          <p:nvPr/>
        </p:nvGrpSpPr>
        <p:grpSpPr>
          <a:xfrm>
            <a:off x="0" y="6859905"/>
            <a:ext cx="9753600" cy="455295"/>
            <a:chOff x="0" y="0"/>
            <a:chExt cx="3612444" cy="168628"/>
          </a:xfrm>
        </p:grpSpPr>
        <p:sp>
          <p:nvSpPr>
            <p:cNvPr id="20" name="Freeform 20"/>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1" name="TextBox 21"/>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2" name="Freeform 22"/>
          <p:cNvSpPr/>
          <p:nvPr/>
        </p:nvSpPr>
        <p:spPr>
          <a:xfrm>
            <a:off x="7780020" y="1695027"/>
            <a:ext cx="958180" cy="958180"/>
          </a:xfrm>
          <a:custGeom>
            <a:avLst/>
            <a:gdLst/>
            <a:ahLst/>
            <a:cxnLst/>
            <a:rect l="l" t="t" r="r" b="b"/>
            <a:pathLst>
              <a:path w="958180" h="958180">
                <a:moveTo>
                  <a:pt x="0" y="0"/>
                </a:moveTo>
                <a:lnTo>
                  <a:pt x="958180" y="0"/>
                </a:lnTo>
                <a:lnTo>
                  <a:pt x="958180" y="958181"/>
                </a:lnTo>
                <a:lnTo>
                  <a:pt x="0" y="958181"/>
                </a:lnTo>
                <a:lnTo>
                  <a:pt x="0" y="0"/>
                </a:lnTo>
                <a:close/>
              </a:path>
            </a:pathLst>
          </a:custGeom>
          <a:blipFill>
            <a:blip r:embed="rId7"/>
            <a:stretch>
              <a:fillRect/>
            </a:stretch>
          </a:blipFill>
        </p:spPr>
        <p:txBody>
          <a:bodyPr/>
          <a:lstStyle/>
          <a:p>
            <a:endParaRPr lang="en-PH"/>
          </a:p>
        </p:txBody>
      </p:sp>
      <p:sp>
        <p:nvSpPr>
          <p:cNvPr id="23" name="TextBox 7">
            <a:extLst>
              <a:ext uri="{FF2B5EF4-FFF2-40B4-BE49-F238E27FC236}">
                <a16:creationId xmlns:a16="http://schemas.microsoft.com/office/drawing/2014/main" id="{39AB7A61-7AEC-5E81-914D-86FFD3E4E936}"/>
              </a:ext>
            </a:extLst>
          </p:cNvPr>
          <p:cNvSpPr txBox="1"/>
          <p:nvPr/>
        </p:nvSpPr>
        <p:spPr>
          <a:xfrm>
            <a:off x="644291" y="59695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 Leading Others Through Change Handout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83540" y="2189163"/>
            <a:ext cx="3989493" cy="5174827"/>
            <a:chOff x="0" y="0"/>
            <a:chExt cx="5319324" cy="6899769"/>
          </a:xfrm>
        </p:grpSpPr>
        <p:sp>
          <p:nvSpPr>
            <p:cNvPr id="6" name="Freeform 6"/>
            <p:cNvSpPr/>
            <p:nvPr/>
          </p:nvSpPr>
          <p:spPr>
            <a:xfrm>
              <a:off x="0" y="0"/>
              <a:ext cx="5319325" cy="6899769"/>
            </a:xfrm>
            <a:custGeom>
              <a:avLst/>
              <a:gdLst/>
              <a:ahLst/>
              <a:cxnLst/>
              <a:rect l="l" t="t" r="r" b="b"/>
              <a:pathLst>
                <a:path w="5319325" h="6899769">
                  <a:moveTo>
                    <a:pt x="0" y="0"/>
                  </a:moveTo>
                  <a:lnTo>
                    <a:pt x="5319325" y="0"/>
                  </a:lnTo>
                  <a:lnTo>
                    <a:pt x="5319325" y="6899769"/>
                  </a:lnTo>
                  <a:lnTo>
                    <a:pt x="0" y="6899769"/>
                  </a:lnTo>
                  <a:close/>
                </a:path>
              </a:pathLst>
            </a:custGeom>
            <a:solidFill>
              <a:srgbClr val="000000">
                <a:alpha val="0"/>
              </a:srgbClr>
            </a:solidFill>
          </p:spPr>
          <p:txBody>
            <a:bodyPr/>
            <a:lstStyle/>
            <a:p>
              <a:endParaRPr lang="en-PH"/>
            </a:p>
          </p:txBody>
        </p:sp>
        <p:sp>
          <p:nvSpPr>
            <p:cNvPr id="7" name="TextBox 7"/>
            <p:cNvSpPr txBox="1"/>
            <p:nvPr/>
          </p:nvSpPr>
          <p:spPr>
            <a:xfrm>
              <a:off x="0" y="0"/>
              <a:ext cx="5319324" cy="6899769"/>
            </a:xfrm>
            <a:prstGeom prst="rect">
              <a:avLst/>
            </a:prstGeom>
          </p:spPr>
          <p:txBody>
            <a:bodyPr lIns="0" tIns="0" rIns="0" bIns="0" rtlCol="0" anchor="t"/>
            <a:lstStyle/>
            <a:p>
              <a:pPr algn="l">
                <a:lnSpc>
                  <a:spcPts val="3455"/>
                </a:lnSpc>
              </a:pPr>
              <a:endParaRP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Create opportunities to explore new possibilities</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Reward exploration</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Use participative decision making</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Outline pros and cons of new possibilities</a:t>
              </a:r>
            </a:p>
          </p:txBody>
        </p:sp>
      </p:grpSp>
      <p:grpSp>
        <p:nvGrpSpPr>
          <p:cNvPr id="8" name="Group 8"/>
          <p:cNvGrpSpPr/>
          <p:nvPr/>
        </p:nvGrpSpPr>
        <p:grpSpPr>
          <a:xfrm>
            <a:off x="5199380" y="2252980"/>
            <a:ext cx="3989493" cy="5174827"/>
            <a:chOff x="0" y="0"/>
            <a:chExt cx="5319324" cy="6899769"/>
          </a:xfrm>
        </p:grpSpPr>
        <p:sp>
          <p:nvSpPr>
            <p:cNvPr id="9" name="Freeform 9"/>
            <p:cNvSpPr/>
            <p:nvPr/>
          </p:nvSpPr>
          <p:spPr>
            <a:xfrm>
              <a:off x="0" y="0"/>
              <a:ext cx="5319325" cy="6899769"/>
            </a:xfrm>
            <a:custGeom>
              <a:avLst/>
              <a:gdLst/>
              <a:ahLst/>
              <a:cxnLst/>
              <a:rect l="l" t="t" r="r" b="b"/>
              <a:pathLst>
                <a:path w="5319325" h="6899769">
                  <a:moveTo>
                    <a:pt x="0" y="0"/>
                  </a:moveTo>
                  <a:lnTo>
                    <a:pt x="5319325" y="0"/>
                  </a:lnTo>
                  <a:lnTo>
                    <a:pt x="5319325" y="6899769"/>
                  </a:lnTo>
                  <a:lnTo>
                    <a:pt x="0" y="6899769"/>
                  </a:lnTo>
                  <a:close/>
                </a:path>
              </a:pathLst>
            </a:custGeom>
            <a:solidFill>
              <a:srgbClr val="000000">
                <a:alpha val="0"/>
              </a:srgbClr>
            </a:solidFill>
          </p:spPr>
          <p:txBody>
            <a:bodyPr/>
            <a:lstStyle/>
            <a:p>
              <a:endParaRPr lang="en-PH"/>
            </a:p>
          </p:txBody>
        </p:sp>
        <p:sp>
          <p:nvSpPr>
            <p:cNvPr id="10" name="TextBox 10"/>
            <p:cNvSpPr txBox="1"/>
            <p:nvPr/>
          </p:nvSpPr>
          <p:spPr>
            <a:xfrm>
              <a:off x="0" y="0"/>
              <a:ext cx="5319324" cy="6899769"/>
            </a:xfrm>
            <a:prstGeom prst="rect">
              <a:avLst/>
            </a:prstGeom>
          </p:spPr>
          <p:txBody>
            <a:bodyPr lIns="0" tIns="0" rIns="0" bIns="0" rtlCol="0" anchor="t"/>
            <a:lstStyle/>
            <a:p>
              <a:pPr algn="l">
                <a:lnSpc>
                  <a:spcPts val="3455"/>
                </a:lnSpc>
              </a:pPr>
              <a:endParaRP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Push choices</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Rush choices</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Punish mistakes</a:t>
              </a:r>
            </a:p>
            <a:p>
              <a:pPr marL="315728" lvl="1" indent="-157864" algn="l">
                <a:lnSpc>
                  <a:spcPts val="2944"/>
                </a:lnSpc>
                <a:buFont typeface="Arial"/>
                <a:buChar char="•"/>
              </a:pPr>
              <a:r>
                <a:rPr lang="en-US" sz="2453">
                  <a:solidFill>
                    <a:srgbClr val="000000"/>
                  </a:solidFill>
                  <a:latin typeface="Albert Sans"/>
                  <a:ea typeface="Albert Sans"/>
                  <a:cs typeface="Albert Sans"/>
                  <a:sym typeface="Albert Sans"/>
                </a:rPr>
                <a:t>Overestimate or misrepresent future options</a:t>
              </a:r>
            </a:p>
          </p:txBody>
        </p:sp>
      </p:grpSp>
      <p:grpSp>
        <p:nvGrpSpPr>
          <p:cNvPr id="11" name="Group 11"/>
          <p:cNvGrpSpPr/>
          <p:nvPr/>
        </p:nvGrpSpPr>
        <p:grpSpPr>
          <a:xfrm>
            <a:off x="2032000" y="5933440"/>
            <a:ext cx="5686213" cy="618067"/>
            <a:chOff x="0" y="0"/>
            <a:chExt cx="7581618" cy="824090"/>
          </a:xfrm>
        </p:grpSpPr>
        <p:sp>
          <p:nvSpPr>
            <p:cNvPr id="12" name="Freeform 12"/>
            <p:cNvSpPr/>
            <p:nvPr/>
          </p:nvSpPr>
          <p:spPr>
            <a:xfrm>
              <a:off x="0" y="0"/>
              <a:ext cx="7581646" cy="824103"/>
            </a:xfrm>
            <a:custGeom>
              <a:avLst/>
              <a:gdLst/>
              <a:ahLst/>
              <a:cxnLst/>
              <a:rect l="l" t="t" r="r" b="b"/>
              <a:pathLst>
                <a:path w="7581646" h="824103">
                  <a:moveTo>
                    <a:pt x="0" y="0"/>
                  </a:moveTo>
                  <a:lnTo>
                    <a:pt x="7581646" y="0"/>
                  </a:lnTo>
                  <a:lnTo>
                    <a:pt x="7581646" y="824103"/>
                  </a:lnTo>
                  <a:lnTo>
                    <a:pt x="0" y="824103"/>
                  </a:lnTo>
                  <a:close/>
                </a:path>
              </a:pathLst>
            </a:custGeom>
            <a:solidFill>
              <a:srgbClr val="5E929E"/>
            </a:solidFill>
          </p:spPr>
          <p:txBody>
            <a:bodyPr/>
            <a:lstStyle/>
            <a:p>
              <a:endParaRPr lang="en-PH"/>
            </a:p>
          </p:txBody>
        </p:sp>
        <p:sp>
          <p:nvSpPr>
            <p:cNvPr id="13" name="TextBox 13"/>
            <p:cNvSpPr txBox="1"/>
            <p:nvPr/>
          </p:nvSpPr>
          <p:spPr>
            <a:xfrm>
              <a:off x="0" y="-66675"/>
              <a:ext cx="7581618" cy="890765"/>
            </a:xfrm>
            <a:prstGeom prst="rect">
              <a:avLst/>
            </a:prstGeom>
          </p:spPr>
          <p:txBody>
            <a:bodyPr lIns="50800" tIns="50800" rIns="50800" bIns="50800" rtlCol="0" anchor="t"/>
            <a:lstStyle/>
            <a:p>
              <a:pPr algn="ctr">
                <a:lnSpc>
                  <a:spcPts val="4095"/>
                </a:lnSpc>
              </a:pPr>
              <a:r>
                <a:rPr lang="en-US" sz="3413" b="1">
                  <a:solidFill>
                    <a:srgbClr val="FFFFFF"/>
                  </a:solidFill>
                  <a:latin typeface="Arial Bold"/>
                  <a:ea typeface="Arial Bold"/>
                  <a:cs typeface="Arial Bold"/>
                  <a:sym typeface="Arial Bold"/>
                </a:rPr>
                <a:t>GIVE ENCOURAGEMENT</a:t>
              </a:r>
            </a:p>
          </p:txBody>
        </p:sp>
      </p:grpSp>
      <p:grpSp>
        <p:nvGrpSpPr>
          <p:cNvPr id="14" name="Group 14"/>
          <p:cNvGrpSpPr/>
          <p:nvPr/>
        </p:nvGrpSpPr>
        <p:grpSpPr>
          <a:xfrm>
            <a:off x="292947" y="485141"/>
            <a:ext cx="8986519" cy="1166706"/>
            <a:chOff x="0" y="0"/>
            <a:chExt cx="11982026" cy="1555608"/>
          </a:xfrm>
        </p:grpSpPr>
        <p:sp>
          <p:nvSpPr>
            <p:cNvPr id="15" name="Freeform 15"/>
            <p:cNvSpPr/>
            <p:nvPr/>
          </p:nvSpPr>
          <p:spPr>
            <a:xfrm>
              <a:off x="0" y="0"/>
              <a:ext cx="11982026" cy="1555608"/>
            </a:xfrm>
            <a:custGeom>
              <a:avLst/>
              <a:gdLst/>
              <a:ahLst/>
              <a:cxnLst/>
              <a:rect l="l" t="t" r="r" b="b"/>
              <a:pathLst>
                <a:path w="11982026" h="1555608">
                  <a:moveTo>
                    <a:pt x="0" y="0"/>
                  </a:moveTo>
                  <a:lnTo>
                    <a:pt x="11982026" y="0"/>
                  </a:lnTo>
                  <a:lnTo>
                    <a:pt x="11982026" y="1555608"/>
                  </a:lnTo>
                  <a:lnTo>
                    <a:pt x="0" y="1555608"/>
                  </a:lnTo>
                  <a:close/>
                </a:path>
              </a:pathLst>
            </a:custGeom>
            <a:solidFill>
              <a:srgbClr val="000000">
                <a:alpha val="0"/>
              </a:srgbClr>
            </a:solidFill>
          </p:spPr>
          <p:txBody>
            <a:bodyPr/>
            <a:lstStyle/>
            <a:p>
              <a:endParaRPr lang="en-PH"/>
            </a:p>
          </p:txBody>
        </p:sp>
        <p:sp>
          <p:nvSpPr>
            <p:cNvPr id="16" name="TextBox 16"/>
            <p:cNvSpPr txBox="1"/>
            <p:nvPr/>
          </p:nvSpPr>
          <p:spPr>
            <a:xfrm>
              <a:off x="0" y="-57150"/>
              <a:ext cx="11982026" cy="1612758"/>
            </a:xfrm>
            <a:prstGeom prst="rect">
              <a:avLst/>
            </a:prstGeom>
          </p:spPr>
          <p:txBody>
            <a:bodyPr lIns="0" tIns="0" rIns="0" bIns="0" rtlCol="0" anchor="t"/>
            <a:lstStyle/>
            <a:p>
              <a:pPr algn="ctr">
                <a:lnSpc>
                  <a:spcPts val="3583"/>
                </a:lnSpc>
              </a:pPr>
              <a:r>
                <a:rPr lang="en-US" sz="2986" b="1">
                  <a:solidFill>
                    <a:srgbClr val="0D314C"/>
                  </a:solidFill>
                  <a:latin typeface="Arial Bold"/>
                  <a:ea typeface="Arial Bold"/>
                  <a:cs typeface="Arial Bold"/>
                  <a:sym typeface="Arial Bold"/>
                </a:rPr>
                <a:t>Leadership DO’s and DON’Ts - </a:t>
              </a:r>
              <a:r>
                <a:rPr lang="en-US" sz="2986" b="1" i="1">
                  <a:solidFill>
                    <a:srgbClr val="0D314C"/>
                  </a:solidFill>
                  <a:latin typeface="Arial Bold Italics"/>
                  <a:ea typeface="Arial Bold Italics"/>
                  <a:cs typeface="Arial Bold Italics"/>
                  <a:sym typeface="Arial Bold Italics"/>
                </a:rPr>
                <a:t>Investigating </a:t>
              </a:r>
            </a:p>
          </p:txBody>
        </p:sp>
      </p:grpSp>
      <p:sp>
        <p:nvSpPr>
          <p:cNvPr id="17" name="Freeform 17"/>
          <p:cNvSpPr/>
          <p:nvPr/>
        </p:nvSpPr>
        <p:spPr>
          <a:xfrm>
            <a:off x="8347356" y="1503680"/>
            <a:ext cx="932111" cy="932111"/>
          </a:xfrm>
          <a:custGeom>
            <a:avLst/>
            <a:gdLst/>
            <a:ahLst/>
            <a:cxnLst/>
            <a:rect l="l" t="t" r="r" b="b"/>
            <a:pathLst>
              <a:path w="932111" h="932111">
                <a:moveTo>
                  <a:pt x="0" y="0"/>
                </a:moveTo>
                <a:lnTo>
                  <a:pt x="932111" y="0"/>
                </a:lnTo>
                <a:lnTo>
                  <a:pt x="932111" y="932111"/>
                </a:lnTo>
                <a:lnTo>
                  <a:pt x="0" y="932111"/>
                </a:lnTo>
                <a:lnTo>
                  <a:pt x="0" y="0"/>
                </a:lnTo>
                <a:close/>
              </a:path>
            </a:pathLst>
          </a:custGeom>
          <a:blipFill>
            <a:blip r:embed="rId3"/>
            <a:stretch>
              <a:fillRect/>
            </a:stretch>
          </a:blipFill>
        </p:spPr>
        <p:txBody>
          <a:bodyPr/>
          <a:lstStyle/>
          <a:p>
            <a:endParaRPr lang="en-PH"/>
          </a:p>
        </p:txBody>
      </p:sp>
      <p:sp>
        <p:nvSpPr>
          <p:cNvPr id="18" name="Freeform 18"/>
          <p:cNvSpPr/>
          <p:nvPr/>
        </p:nvSpPr>
        <p:spPr>
          <a:xfrm>
            <a:off x="474133" y="1524532"/>
            <a:ext cx="1069576" cy="1140881"/>
          </a:xfrm>
          <a:custGeom>
            <a:avLst/>
            <a:gdLst/>
            <a:ahLst/>
            <a:cxnLst/>
            <a:rect l="l" t="t" r="r" b="b"/>
            <a:pathLst>
              <a:path w="1069576" h="1140881">
                <a:moveTo>
                  <a:pt x="0" y="0"/>
                </a:moveTo>
                <a:lnTo>
                  <a:pt x="1069576" y="0"/>
                </a:lnTo>
                <a:lnTo>
                  <a:pt x="1069576" y="1140881"/>
                </a:lnTo>
                <a:lnTo>
                  <a:pt x="0" y="11408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9" name="Freeform 19"/>
          <p:cNvSpPr/>
          <p:nvPr/>
        </p:nvSpPr>
        <p:spPr>
          <a:xfrm>
            <a:off x="5667724" y="1524532"/>
            <a:ext cx="1025176" cy="1093521"/>
          </a:xfrm>
          <a:custGeom>
            <a:avLst/>
            <a:gdLst/>
            <a:ahLst/>
            <a:cxnLst/>
            <a:rect l="l" t="t" r="r" b="b"/>
            <a:pathLst>
              <a:path w="1025176" h="1093521">
                <a:moveTo>
                  <a:pt x="0" y="0"/>
                </a:moveTo>
                <a:lnTo>
                  <a:pt x="1025176" y="0"/>
                </a:lnTo>
                <a:lnTo>
                  <a:pt x="1025176" y="1093521"/>
                </a:lnTo>
                <a:lnTo>
                  <a:pt x="0" y="1093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0" name="Group 20"/>
          <p:cNvGrpSpPr/>
          <p:nvPr/>
        </p:nvGrpSpPr>
        <p:grpSpPr>
          <a:xfrm>
            <a:off x="0" y="6859905"/>
            <a:ext cx="9753600" cy="455295"/>
            <a:chOff x="0" y="0"/>
            <a:chExt cx="3612444" cy="168628"/>
          </a:xfrm>
        </p:grpSpPr>
        <p:sp>
          <p:nvSpPr>
            <p:cNvPr id="21" name="Freeform 21"/>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2" name="TextBox 22"/>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3" name="TextBox 7">
            <a:extLst>
              <a:ext uri="{FF2B5EF4-FFF2-40B4-BE49-F238E27FC236}">
                <a16:creationId xmlns:a16="http://schemas.microsoft.com/office/drawing/2014/main" id="{456E43D2-303F-C8F0-8884-2A36DCBB8C3A}"/>
              </a:ext>
            </a:extLst>
          </p:cNvPr>
          <p:cNvSpPr txBox="1"/>
          <p:nvPr/>
        </p:nvSpPr>
        <p:spPr>
          <a:xfrm>
            <a:off x="644291" y="59695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 Leading Others Through Change Handout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21733" y="2401993"/>
            <a:ext cx="3989493" cy="5229013"/>
            <a:chOff x="0" y="0"/>
            <a:chExt cx="5319324" cy="6972018"/>
          </a:xfrm>
        </p:grpSpPr>
        <p:sp>
          <p:nvSpPr>
            <p:cNvPr id="6" name="Freeform 6"/>
            <p:cNvSpPr/>
            <p:nvPr/>
          </p:nvSpPr>
          <p:spPr>
            <a:xfrm>
              <a:off x="0" y="0"/>
              <a:ext cx="5319325" cy="6972018"/>
            </a:xfrm>
            <a:custGeom>
              <a:avLst/>
              <a:gdLst/>
              <a:ahLst/>
              <a:cxnLst/>
              <a:rect l="l" t="t" r="r" b="b"/>
              <a:pathLst>
                <a:path w="5319325" h="6972018">
                  <a:moveTo>
                    <a:pt x="0" y="0"/>
                  </a:moveTo>
                  <a:lnTo>
                    <a:pt x="5319325" y="0"/>
                  </a:lnTo>
                  <a:lnTo>
                    <a:pt x="5319325" y="6972018"/>
                  </a:lnTo>
                  <a:lnTo>
                    <a:pt x="0" y="6972018"/>
                  </a:lnTo>
                  <a:close/>
                </a:path>
              </a:pathLst>
            </a:custGeom>
            <a:solidFill>
              <a:srgbClr val="000000">
                <a:alpha val="0"/>
              </a:srgbClr>
            </a:solidFill>
          </p:spPr>
          <p:txBody>
            <a:bodyPr/>
            <a:lstStyle/>
            <a:p>
              <a:endParaRPr lang="en-PH"/>
            </a:p>
          </p:txBody>
        </p:sp>
        <p:sp>
          <p:nvSpPr>
            <p:cNvPr id="7" name="TextBox 7"/>
            <p:cNvSpPr txBox="1"/>
            <p:nvPr/>
          </p:nvSpPr>
          <p:spPr>
            <a:xfrm>
              <a:off x="0" y="28575"/>
              <a:ext cx="5319324" cy="6943443"/>
            </a:xfrm>
            <a:prstGeom prst="rect">
              <a:avLst/>
            </a:prstGeom>
          </p:spPr>
          <p:txBody>
            <a:bodyPr lIns="0" tIns="0" rIns="0" bIns="0" rtlCol="0" anchor="t"/>
            <a:lstStyle/>
            <a:p>
              <a:pPr algn="l">
                <a:lnSpc>
                  <a:spcPts val="3110"/>
                </a:lnSpc>
              </a:pPr>
              <a:endParaRP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Clarify desired outcomes</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Reward effective performance</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Support risk taking and innovation</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Encourage communication</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Get out of the way</a:t>
              </a:r>
            </a:p>
          </p:txBody>
        </p:sp>
      </p:grpSp>
      <p:grpSp>
        <p:nvGrpSpPr>
          <p:cNvPr id="8" name="Group 8"/>
          <p:cNvGrpSpPr/>
          <p:nvPr/>
        </p:nvGrpSpPr>
        <p:grpSpPr>
          <a:xfrm>
            <a:off x="5032587" y="2516293"/>
            <a:ext cx="3989493" cy="5229013"/>
            <a:chOff x="0" y="0"/>
            <a:chExt cx="5319324" cy="6972018"/>
          </a:xfrm>
        </p:grpSpPr>
        <p:sp>
          <p:nvSpPr>
            <p:cNvPr id="9" name="Freeform 9"/>
            <p:cNvSpPr/>
            <p:nvPr/>
          </p:nvSpPr>
          <p:spPr>
            <a:xfrm>
              <a:off x="0" y="0"/>
              <a:ext cx="5319325" cy="6972018"/>
            </a:xfrm>
            <a:custGeom>
              <a:avLst/>
              <a:gdLst/>
              <a:ahLst/>
              <a:cxnLst/>
              <a:rect l="l" t="t" r="r" b="b"/>
              <a:pathLst>
                <a:path w="5319325" h="6972018">
                  <a:moveTo>
                    <a:pt x="0" y="0"/>
                  </a:moveTo>
                  <a:lnTo>
                    <a:pt x="5319325" y="0"/>
                  </a:lnTo>
                  <a:lnTo>
                    <a:pt x="5319325" y="6972018"/>
                  </a:lnTo>
                  <a:lnTo>
                    <a:pt x="0" y="6972018"/>
                  </a:lnTo>
                  <a:close/>
                </a:path>
              </a:pathLst>
            </a:custGeom>
            <a:solidFill>
              <a:srgbClr val="000000">
                <a:alpha val="0"/>
              </a:srgbClr>
            </a:solidFill>
          </p:spPr>
          <p:txBody>
            <a:bodyPr/>
            <a:lstStyle/>
            <a:p>
              <a:endParaRPr lang="en-PH"/>
            </a:p>
          </p:txBody>
        </p:sp>
        <p:sp>
          <p:nvSpPr>
            <p:cNvPr id="10" name="TextBox 10"/>
            <p:cNvSpPr txBox="1"/>
            <p:nvPr/>
          </p:nvSpPr>
          <p:spPr>
            <a:xfrm>
              <a:off x="0" y="28575"/>
              <a:ext cx="5319324" cy="6943443"/>
            </a:xfrm>
            <a:prstGeom prst="rect">
              <a:avLst/>
            </a:prstGeom>
          </p:spPr>
          <p:txBody>
            <a:bodyPr lIns="0" tIns="0" rIns="0" bIns="0" rtlCol="0" anchor="t"/>
            <a:lstStyle/>
            <a:p>
              <a:pPr algn="l">
                <a:lnSpc>
                  <a:spcPts val="3110"/>
                </a:lnSpc>
              </a:pPr>
              <a:endParaRP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Micro-manage</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Control choices</a:t>
              </a:r>
            </a:p>
            <a:p>
              <a:pPr marL="315728" lvl="1" indent="-157864" algn="l">
                <a:lnSpc>
                  <a:spcPts val="2649"/>
                </a:lnSpc>
                <a:buFont typeface="Arial"/>
                <a:buChar char="•"/>
              </a:pPr>
              <a:r>
                <a:rPr lang="en-US" sz="2453">
                  <a:solidFill>
                    <a:srgbClr val="000000"/>
                  </a:solidFill>
                  <a:latin typeface="Albert Sans"/>
                  <a:ea typeface="Albert Sans"/>
                  <a:cs typeface="Albert Sans"/>
                  <a:sym typeface="Albert Sans"/>
                </a:rPr>
                <a:t>Limit participation</a:t>
              </a:r>
            </a:p>
          </p:txBody>
        </p:sp>
      </p:grpSp>
      <p:grpSp>
        <p:nvGrpSpPr>
          <p:cNvPr id="11" name="Group 11"/>
          <p:cNvGrpSpPr/>
          <p:nvPr/>
        </p:nvGrpSpPr>
        <p:grpSpPr>
          <a:xfrm>
            <a:off x="191347" y="471594"/>
            <a:ext cx="9294706" cy="1071033"/>
            <a:chOff x="0" y="0"/>
            <a:chExt cx="12392942" cy="1428044"/>
          </a:xfrm>
        </p:grpSpPr>
        <p:sp>
          <p:nvSpPr>
            <p:cNvPr id="12" name="Freeform 12"/>
            <p:cNvSpPr/>
            <p:nvPr/>
          </p:nvSpPr>
          <p:spPr>
            <a:xfrm>
              <a:off x="0" y="0"/>
              <a:ext cx="12392941" cy="1428045"/>
            </a:xfrm>
            <a:custGeom>
              <a:avLst/>
              <a:gdLst/>
              <a:ahLst/>
              <a:cxnLst/>
              <a:rect l="l" t="t" r="r" b="b"/>
              <a:pathLst>
                <a:path w="12392941" h="1428045">
                  <a:moveTo>
                    <a:pt x="0" y="0"/>
                  </a:moveTo>
                  <a:lnTo>
                    <a:pt x="12392941" y="0"/>
                  </a:lnTo>
                  <a:lnTo>
                    <a:pt x="12392941" y="1428045"/>
                  </a:lnTo>
                  <a:lnTo>
                    <a:pt x="0" y="1428045"/>
                  </a:lnTo>
                  <a:close/>
                </a:path>
              </a:pathLst>
            </a:custGeom>
            <a:solidFill>
              <a:srgbClr val="000000">
                <a:alpha val="0"/>
              </a:srgbClr>
            </a:solidFill>
          </p:spPr>
          <p:txBody>
            <a:bodyPr/>
            <a:lstStyle/>
            <a:p>
              <a:endParaRPr lang="en-PH"/>
            </a:p>
          </p:txBody>
        </p:sp>
        <p:sp>
          <p:nvSpPr>
            <p:cNvPr id="13" name="TextBox 13"/>
            <p:cNvSpPr txBox="1"/>
            <p:nvPr/>
          </p:nvSpPr>
          <p:spPr>
            <a:xfrm>
              <a:off x="0" y="-57150"/>
              <a:ext cx="12392942" cy="1485194"/>
            </a:xfrm>
            <a:prstGeom prst="rect">
              <a:avLst/>
            </a:prstGeom>
          </p:spPr>
          <p:txBody>
            <a:bodyPr lIns="0" tIns="0" rIns="0" bIns="0" rtlCol="0" anchor="t"/>
            <a:lstStyle/>
            <a:p>
              <a:pPr algn="ctr">
                <a:lnSpc>
                  <a:spcPts val="3583"/>
                </a:lnSpc>
              </a:pPr>
              <a:r>
                <a:rPr lang="en-US" sz="2986" b="1">
                  <a:solidFill>
                    <a:srgbClr val="0D314C"/>
                  </a:solidFill>
                  <a:latin typeface="Arial Bold"/>
                  <a:ea typeface="Arial Bold"/>
                  <a:cs typeface="Arial Bold"/>
                  <a:sym typeface="Arial Bold"/>
                </a:rPr>
                <a:t>Leadership DO’s and DON’Ts -</a:t>
              </a:r>
              <a:r>
                <a:rPr lang="en-US" sz="2986" b="1" i="1">
                  <a:solidFill>
                    <a:srgbClr val="0D314C"/>
                  </a:solidFill>
                  <a:latin typeface="Arial Bold Italics"/>
                  <a:ea typeface="Arial Bold Italics"/>
                  <a:cs typeface="Arial Bold Italics"/>
                  <a:sym typeface="Arial Bold Italics"/>
                </a:rPr>
                <a:t>Implementing</a:t>
              </a:r>
            </a:p>
          </p:txBody>
        </p:sp>
      </p:grpSp>
      <p:grpSp>
        <p:nvGrpSpPr>
          <p:cNvPr id="14" name="Group 14"/>
          <p:cNvGrpSpPr/>
          <p:nvPr/>
        </p:nvGrpSpPr>
        <p:grpSpPr>
          <a:xfrm>
            <a:off x="2316480" y="5953760"/>
            <a:ext cx="5134187" cy="618067"/>
            <a:chOff x="0" y="0"/>
            <a:chExt cx="6845582" cy="824090"/>
          </a:xfrm>
        </p:grpSpPr>
        <p:sp>
          <p:nvSpPr>
            <p:cNvPr id="15" name="Freeform 15"/>
            <p:cNvSpPr/>
            <p:nvPr/>
          </p:nvSpPr>
          <p:spPr>
            <a:xfrm>
              <a:off x="0" y="0"/>
              <a:ext cx="6845554" cy="824103"/>
            </a:xfrm>
            <a:custGeom>
              <a:avLst/>
              <a:gdLst/>
              <a:ahLst/>
              <a:cxnLst/>
              <a:rect l="l" t="t" r="r" b="b"/>
              <a:pathLst>
                <a:path w="6845554" h="824103">
                  <a:moveTo>
                    <a:pt x="0" y="0"/>
                  </a:moveTo>
                  <a:lnTo>
                    <a:pt x="6845554" y="0"/>
                  </a:lnTo>
                  <a:lnTo>
                    <a:pt x="6845554" y="824103"/>
                  </a:lnTo>
                  <a:lnTo>
                    <a:pt x="0" y="824103"/>
                  </a:lnTo>
                  <a:close/>
                </a:path>
              </a:pathLst>
            </a:custGeom>
            <a:solidFill>
              <a:srgbClr val="5E929E"/>
            </a:solidFill>
          </p:spPr>
          <p:txBody>
            <a:bodyPr/>
            <a:lstStyle/>
            <a:p>
              <a:endParaRPr lang="en-PH"/>
            </a:p>
          </p:txBody>
        </p:sp>
        <p:sp>
          <p:nvSpPr>
            <p:cNvPr id="16" name="TextBox 16"/>
            <p:cNvSpPr txBox="1"/>
            <p:nvPr/>
          </p:nvSpPr>
          <p:spPr>
            <a:xfrm>
              <a:off x="0" y="-66675"/>
              <a:ext cx="6845582" cy="890765"/>
            </a:xfrm>
            <a:prstGeom prst="rect">
              <a:avLst/>
            </a:prstGeom>
          </p:spPr>
          <p:txBody>
            <a:bodyPr lIns="50800" tIns="50800" rIns="50800" bIns="50800" rtlCol="0" anchor="t"/>
            <a:lstStyle/>
            <a:p>
              <a:pPr algn="ctr">
                <a:lnSpc>
                  <a:spcPts val="4095"/>
                </a:lnSpc>
              </a:pPr>
              <a:r>
                <a:rPr lang="en-US" sz="3413" b="1">
                  <a:solidFill>
                    <a:srgbClr val="FFFFFF"/>
                  </a:solidFill>
                  <a:latin typeface="Arial Bold"/>
                  <a:ea typeface="Arial Bold"/>
                  <a:cs typeface="Arial Bold"/>
                  <a:sym typeface="Arial Bold"/>
                </a:rPr>
                <a:t>GIVE REINFORCEMENT</a:t>
              </a:r>
            </a:p>
          </p:txBody>
        </p:sp>
      </p:grpSp>
      <p:sp>
        <p:nvSpPr>
          <p:cNvPr id="17" name="Freeform 17"/>
          <p:cNvSpPr/>
          <p:nvPr/>
        </p:nvSpPr>
        <p:spPr>
          <a:xfrm>
            <a:off x="8301059" y="1641857"/>
            <a:ext cx="978408" cy="981794"/>
          </a:xfrm>
          <a:custGeom>
            <a:avLst/>
            <a:gdLst/>
            <a:ahLst/>
            <a:cxnLst/>
            <a:rect l="l" t="t" r="r" b="b"/>
            <a:pathLst>
              <a:path w="978408" h="981794">
                <a:moveTo>
                  <a:pt x="0" y="0"/>
                </a:moveTo>
                <a:lnTo>
                  <a:pt x="978408" y="0"/>
                </a:lnTo>
                <a:lnTo>
                  <a:pt x="978408" y="981794"/>
                </a:lnTo>
                <a:lnTo>
                  <a:pt x="0" y="9817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18" name="Freeform 18"/>
          <p:cNvSpPr/>
          <p:nvPr/>
        </p:nvSpPr>
        <p:spPr>
          <a:xfrm>
            <a:off x="474133" y="1524532"/>
            <a:ext cx="1069576" cy="1140881"/>
          </a:xfrm>
          <a:custGeom>
            <a:avLst/>
            <a:gdLst/>
            <a:ahLst/>
            <a:cxnLst/>
            <a:rect l="l" t="t" r="r" b="b"/>
            <a:pathLst>
              <a:path w="1069576" h="1140881">
                <a:moveTo>
                  <a:pt x="0" y="0"/>
                </a:moveTo>
                <a:lnTo>
                  <a:pt x="1069576" y="0"/>
                </a:lnTo>
                <a:lnTo>
                  <a:pt x="1069576" y="1140881"/>
                </a:lnTo>
                <a:lnTo>
                  <a:pt x="0" y="11408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9" name="Freeform 19"/>
          <p:cNvSpPr/>
          <p:nvPr/>
        </p:nvSpPr>
        <p:spPr>
          <a:xfrm>
            <a:off x="5667724" y="1524532"/>
            <a:ext cx="1025176" cy="1093521"/>
          </a:xfrm>
          <a:custGeom>
            <a:avLst/>
            <a:gdLst/>
            <a:ahLst/>
            <a:cxnLst/>
            <a:rect l="l" t="t" r="r" b="b"/>
            <a:pathLst>
              <a:path w="1025176" h="1093521">
                <a:moveTo>
                  <a:pt x="0" y="0"/>
                </a:moveTo>
                <a:lnTo>
                  <a:pt x="1025176" y="0"/>
                </a:lnTo>
                <a:lnTo>
                  <a:pt x="1025176" y="1093521"/>
                </a:lnTo>
                <a:lnTo>
                  <a:pt x="0" y="1093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20" name="Group 20"/>
          <p:cNvGrpSpPr/>
          <p:nvPr/>
        </p:nvGrpSpPr>
        <p:grpSpPr>
          <a:xfrm>
            <a:off x="0" y="6859905"/>
            <a:ext cx="9753600" cy="455295"/>
            <a:chOff x="0" y="0"/>
            <a:chExt cx="3612444" cy="168628"/>
          </a:xfrm>
        </p:grpSpPr>
        <p:sp>
          <p:nvSpPr>
            <p:cNvPr id="21" name="Freeform 21"/>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22" name="TextBox 22"/>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23" name="TextBox 7">
            <a:extLst>
              <a:ext uri="{FF2B5EF4-FFF2-40B4-BE49-F238E27FC236}">
                <a16:creationId xmlns:a16="http://schemas.microsoft.com/office/drawing/2014/main" id="{792B8A7B-E0A3-F6AD-5B97-26B3C1573715}"/>
              </a:ext>
            </a:extLst>
          </p:cNvPr>
          <p:cNvSpPr txBox="1"/>
          <p:nvPr/>
        </p:nvSpPr>
        <p:spPr>
          <a:xfrm>
            <a:off x="644291" y="59695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 Leading Others Through Change Handout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1555326" y="390313"/>
            <a:ext cx="6642947" cy="696417"/>
            <a:chOff x="0" y="0"/>
            <a:chExt cx="8857263" cy="928556"/>
          </a:xfrm>
        </p:grpSpPr>
        <p:sp>
          <p:nvSpPr>
            <p:cNvPr id="6" name="Freeform 6"/>
            <p:cNvSpPr/>
            <p:nvPr/>
          </p:nvSpPr>
          <p:spPr>
            <a:xfrm>
              <a:off x="0" y="0"/>
              <a:ext cx="8857263" cy="928556"/>
            </a:xfrm>
            <a:custGeom>
              <a:avLst/>
              <a:gdLst/>
              <a:ahLst/>
              <a:cxnLst/>
              <a:rect l="l" t="t" r="r" b="b"/>
              <a:pathLst>
                <a:path w="8857263" h="928556">
                  <a:moveTo>
                    <a:pt x="0" y="0"/>
                  </a:moveTo>
                  <a:lnTo>
                    <a:pt x="8857263" y="0"/>
                  </a:lnTo>
                  <a:lnTo>
                    <a:pt x="8857263" y="928556"/>
                  </a:lnTo>
                  <a:lnTo>
                    <a:pt x="0" y="928556"/>
                  </a:lnTo>
                  <a:close/>
                </a:path>
              </a:pathLst>
            </a:custGeom>
            <a:solidFill>
              <a:srgbClr val="000000">
                <a:alpha val="0"/>
              </a:srgbClr>
            </a:solidFill>
          </p:spPr>
          <p:txBody>
            <a:bodyPr/>
            <a:lstStyle/>
            <a:p>
              <a:endParaRPr lang="en-PH"/>
            </a:p>
          </p:txBody>
        </p:sp>
        <p:sp>
          <p:nvSpPr>
            <p:cNvPr id="7" name="TextBox 7"/>
            <p:cNvSpPr txBox="1"/>
            <p:nvPr/>
          </p:nvSpPr>
          <p:spPr>
            <a:xfrm>
              <a:off x="0" y="0"/>
              <a:ext cx="8857263" cy="928556"/>
            </a:xfrm>
            <a:prstGeom prst="rect">
              <a:avLst/>
            </a:prstGeom>
          </p:spPr>
          <p:txBody>
            <a:bodyPr lIns="0" tIns="0" rIns="0" bIns="0" rtlCol="0" anchor="ctr"/>
            <a:lstStyle/>
            <a:p>
              <a:pPr algn="ctr">
                <a:lnSpc>
                  <a:spcPts val="4095"/>
                </a:lnSpc>
              </a:pPr>
              <a:r>
                <a:rPr lang="en-US" sz="3413" b="1" dirty="0">
                  <a:solidFill>
                    <a:srgbClr val="0D314C"/>
                  </a:solidFill>
                  <a:latin typeface="Albert Sans Bold"/>
                  <a:ea typeface="Albert Sans Bold"/>
                  <a:cs typeface="Albert Sans Bold"/>
                  <a:sym typeface="Albert Sans Bold"/>
                </a:rPr>
                <a:t>Communicating Change</a:t>
              </a:r>
            </a:p>
          </p:txBody>
        </p:sp>
      </p:grpSp>
      <p:graphicFrame>
        <p:nvGraphicFramePr>
          <p:cNvPr id="8" name="Table 8"/>
          <p:cNvGraphicFramePr>
            <a:graphicFrameLocks noGrp="1"/>
          </p:cNvGraphicFramePr>
          <p:nvPr>
            <p:extLst>
              <p:ext uri="{D42A27DB-BD31-4B8C-83A1-F6EECF244321}">
                <p14:modId xmlns:p14="http://schemas.microsoft.com/office/powerpoint/2010/main" val="305605667"/>
              </p:ext>
            </p:extLst>
          </p:nvPr>
        </p:nvGraphicFramePr>
        <p:xfrm>
          <a:off x="650240" y="1381760"/>
          <a:ext cx="8778239" cy="4953000"/>
        </p:xfrm>
        <a:graphic>
          <a:graphicData uri="http://schemas.openxmlformats.org/drawingml/2006/table">
            <a:tbl>
              <a:tblPr/>
              <a:tblGrid>
                <a:gridCol w="2931651">
                  <a:extLst>
                    <a:ext uri="{9D8B030D-6E8A-4147-A177-3AD203B41FA5}">
                      <a16:colId xmlns:a16="http://schemas.microsoft.com/office/drawing/2014/main" val="20000"/>
                    </a:ext>
                  </a:extLst>
                </a:gridCol>
                <a:gridCol w="2914937">
                  <a:extLst>
                    <a:ext uri="{9D8B030D-6E8A-4147-A177-3AD203B41FA5}">
                      <a16:colId xmlns:a16="http://schemas.microsoft.com/office/drawing/2014/main" val="20001"/>
                    </a:ext>
                  </a:extLst>
                </a:gridCol>
                <a:gridCol w="2931651">
                  <a:extLst>
                    <a:ext uri="{9D8B030D-6E8A-4147-A177-3AD203B41FA5}">
                      <a16:colId xmlns:a16="http://schemas.microsoft.com/office/drawing/2014/main" val="20002"/>
                    </a:ext>
                  </a:extLst>
                </a:gridCol>
              </a:tblGrid>
              <a:tr h="756841">
                <a:tc>
                  <a:txBody>
                    <a:bodyPr/>
                    <a:lstStyle/>
                    <a:p>
                      <a:pPr lvl="0" algn="ctr">
                        <a:lnSpc>
                          <a:spcPts val="3192"/>
                        </a:lnSpc>
                        <a:buNone/>
                        <a:defRPr/>
                      </a:pPr>
                      <a:r>
                        <a:rPr lang="en-US" sz="2650" b="1" dirty="0">
                          <a:solidFill>
                            <a:srgbClr val="0D314C"/>
                          </a:solidFill>
                          <a:latin typeface="Albert Sans Bold"/>
                        </a:rPr>
                        <a:t>Guardians</a:t>
                      </a:r>
                      <a:endParaRPr lang="en-US" dirty="0"/>
                    </a:p>
                  </a:txBody>
                  <a:tcPr marT="91440" marB="9144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71"/>
                        </a:lnSpc>
                      </a:pPr>
                      <a:r>
                        <a:rPr lang="en-US" sz="2550" b="1" dirty="0">
                          <a:solidFill>
                            <a:srgbClr val="0D314C"/>
                          </a:solidFill>
                          <a:latin typeface="Tahoma Bold"/>
                          <a:ea typeface="Tahoma Bold"/>
                          <a:cs typeface="Tahoma Bold"/>
                        </a:rPr>
                        <a:t>Bridge Builders</a:t>
                      </a: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ts val="3071"/>
                        </a:lnSpc>
                        <a:buNone/>
                        <a:defRPr/>
                      </a:pPr>
                      <a:r>
                        <a:rPr lang="en-US" sz="2550" b="1" dirty="0">
                          <a:solidFill>
                            <a:srgbClr val="0D314C"/>
                          </a:solidFill>
                          <a:latin typeface="Tahoma Bold"/>
                          <a:ea typeface="Tahoma Bold"/>
                          <a:cs typeface="Tahoma Bold"/>
                        </a:rPr>
                        <a:t>Trailblazers</a:t>
                      </a:r>
                      <a:endParaRPr lang="en-US" dirty="0"/>
                    </a:p>
                  </a:txBody>
                  <a:tcPr marT="91440" marB="9144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96159">
                <a:tc>
                  <a:txBody>
                    <a:bodyPr/>
                    <a:lstStyle/>
                    <a:p>
                      <a:pPr marL="219075" lvl="1" indent="-109220" algn="l">
                        <a:lnSpc>
                          <a:spcPts val="2047"/>
                        </a:lnSpc>
                        <a:buFont typeface="Arial"/>
                        <a:buChar char="•"/>
                        <a:defRPr/>
                      </a:pPr>
                      <a:r>
                        <a:rPr lang="en-US" sz="1700" dirty="0">
                          <a:solidFill>
                            <a:srgbClr val="000000"/>
                          </a:solidFill>
                          <a:latin typeface="Tahoma"/>
                          <a:ea typeface="Tahoma"/>
                          <a:cs typeface="Tahoma"/>
                          <a:sym typeface="Tahoma"/>
                        </a:rPr>
                        <a:t>Know the details.</a:t>
                      </a:r>
                      <a:endParaRPr lang="en-US" sz="1700" dirty="0"/>
                    </a:p>
                    <a:p>
                      <a:pPr marL="219075" lvl="1" indent="-109220" algn="l">
                        <a:lnSpc>
                          <a:spcPts val="2047"/>
                        </a:lnSpc>
                        <a:buFont typeface="Arial"/>
                        <a:buChar char="•"/>
                      </a:pPr>
                      <a:r>
                        <a:rPr lang="en-US" sz="1700" dirty="0">
                          <a:solidFill>
                            <a:srgbClr val="000000"/>
                          </a:solidFill>
                          <a:latin typeface="Tahoma"/>
                          <a:ea typeface="Tahoma"/>
                          <a:cs typeface="Tahoma"/>
                          <a:sym typeface="Tahoma"/>
                        </a:rPr>
                        <a:t>Don’t start by presenting the big picture.</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Pick one angle and build from there.</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Present a minimum of information and ask what else is needed.</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Let them guide you with what they need to know.</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about anticipated obstacles.</a:t>
                      </a:r>
                    </a:p>
                  </a:txBody>
                  <a:tcPr marT="91440" marB="9144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219075" lvl="1" indent="-109220" algn="l">
                        <a:lnSpc>
                          <a:spcPts val="2047"/>
                        </a:lnSpc>
                        <a:buFont typeface="Arial"/>
                        <a:buChar char="•"/>
                        <a:defRPr/>
                      </a:pPr>
                      <a:r>
                        <a:rPr lang="en-US" sz="1700" dirty="0">
                          <a:solidFill>
                            <a:srgbClr val="000000"/>
                          </a:solidFill>
                          <a:latin typeface="Tahoma"/>
                          <a:ea typeface="Tahoma"/>
                          <a:cs typeface="Tahoma"/>
                          <a:sym typeface="Tahoma"/>
                        </a:rPr>
                        <a:t>Speak in terms of outcomes.</a:t>
                      </a:r>
                      <a:endParaRPr lang="en-US" sz="1100"/>
                    </a:p>
                    <a:p>
                      <a:pPr marL="219075" lvl="1" indent="-109220" algn="l">
                        <a:lnSpc>
                          <a:spcPts val="2047"/>
                        </a:lnSpc>
                        <a:buFont typeface="Arial"/>
                        <a:buChar char="•"/>
                      </a:pPr>
                      <a:r>
                        <a:rPr lang="en-US" sz="1700" dirty="0">
                          <a:solidFill>
                            <a:srgbClr val="000000"/>
                          </a:solidFill>
                          <a:latin typeface="Tahoma"/>
                          <a:ea typeface="Tahoma"/>
                          <a:cs typeface="Tahoma"/>
                          <a:sym typeface="Tahoma"/>
                        </a:rPr>
                        <a:t>Talk about the</a:t>
                      </a:r>
                    </a:p>
                    <a:p>
                      <a:pPr marL="219075" lvl="1" indent="-109220" algn="l">
                        <a:lnSpc>
                          <a:spcPts val="2047"/>
                        </a:lnSpc>
                      </a:pPr>
                      <a:r>
                        <a:rPr lang="en-US" sz="1700" dirty="0">
                          <a:solidFill>
                            <a:srgbClr val="000000"/>
                          </a:solidFill>
                          <a:latin typeface="Tahoma"/>
                          <a:ea typeface="Tahoma"/>
                          <a:cs typeface="Tahoma"/>
                          <a:sym typeface="Tahoma"/>
                        </a:rPr>
                        <a:t>consequences.</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for recommendations.</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Talk about timelines.</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who’s input is needed.</a:t>
                      </a:r>
                    </a:p>
                    <a:p>
                      <a:pPr marL="219637" lvl="1" indent="-109818" algn="l">
                        <a:lnSpc>
                          <a:spcPts val="2047"/>
                        </a:lnSpc>
                      </a:pPr>
                      <a:endParaRPr lang="en-US" sz="1706">
                        <a:solidFill>
                          <a:srgbClr val="000000"/>
                        </a:solidFill>
                        <a:latin typeface="Tahoma"/>
                        <a:ea typeface="Tahoma"/>
                        <a:cs typeface="Tahoma"/>
                        <a:sym typeface="Tahoma"/>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219075" lvl="1" indent="-109220" algn="l">
                        <a:lnSpc>
                          <a:spcPts val="2047"/>
                        </a:lnSpc>
                        <a:buFont typeface="Arial"/>
                        <a:buChar char="•"/>
                        <a:defRPr/>
                      </a:pPr>
                      <a:r>
                        <a:rPr lang="en-US" sz="1700" dirty="0">
                          <a:solidFill>
                            <a:srgbClr val="000000"/>
                          </a:solidFill>
                          <a:latin typeface="Tahoma"/>
                          <a:ea typeface="Tahoma"/>
                          <a:cs typeface="Tahoma"/>
                          <a:sym typeface="Tahoma"/>
                        </a:rPr>
                        <a:t>Think in the future.</a:t>
                      </a:r>
                      <a:endParaRPr lang="en-US" sz="1700" dirty="0"/>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what they would like to see happen.</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for ideas.</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Ask what’s effective in</a:t>
                      </a:r>
                    </a:p>
                    <a:p>
                      <a:pPr marL="219075" lvl="1" indent="-109220" algn="l">
                        <a:lnSpc>
                          <a:spcPts val="2047"/>
                        </a:lnSpc>
                      </a:pPr>
                      <a:r>
                        <a:rPr lang="en-US" sz="1700" dirty="0">
                          <a:solidFill>
                            <a:srgbClr val="000000"/>
                          </a:solidFill>
                          <a:latin typeface="Tahoma"/>
                          <a:ea typeface="Tahoma"/>
                          <a:cs typeface="Tahoma"/>
                          <a:sym typeface="Tahoma"/>
                        </a:rPr>
                        <a:t>the current system</a:t>
                      </a:r>
                    </a:p>
                    <a:p>
                      <a:pPr marL="219075" lvl="1" indent="-109220" algn="l">
                        <a:lnSpc>
                          <a:spcPts val="2047"/>
                        </a:lnSpc>
                      </a:pPr>
                      <a:r>
                        <a:rPr lang="en-US" sz="1700" dirty="0">
                          <a:solidFill>
                            <a:srgbClr val="000000"/>
                          </a:solidFill>
                          <a:latin typeface="Tahoma"/>
                          <a:ea typeface="Tahoma"/>
                          <a:cs typeface="Tahoma"/>
                          <a:sym typeface="Tahoma"/>
                        </a:rPr>
                        <a:t>(status quo) that they</a:t>
                      </a:r>
                    </a:p>
                    <a:p>
                      <a:pPr marL="219075" lvl="1" indent="-109220" algn="l">
                        <a:lnSpc>
                          <a:spcPts val="2047"/>
                        </a:lnSpc>
                      </a:pPr>
                      <a:r>
                        <a:rPr lang="en-US" sz="1700" dirty="0">
                          <a:solidFill>
                            <a:srgbClr val="000000"/>
                          </a:solidFill>
                          <a:latin typeface="Tahoma"/>
                          <a:ea typeface="Tahoma"/>
                          <a:cs typeface="Tahoma"/>
                          <a:sym typeface="Tahoma"/>
                        </a:rPr>
                        <a:t>would not want to change.</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Talk about the</a:t>
                      </a:r>
                    </a:p>
                    <a:p>
                      <a:pPr marL="219075" lvl="1" indent="-109220" algn="l">
                        <a:lnSpc>
                          <a:spcPts val="2047"/>
                        </a:lnSpc>
                      </a:pPr>
                      <a:r>
                        <a:rPr lang="en-US" sz="1700" dirty="0">
                          <a:solidFill>
                            <a:srgbClr val="000000"/>
                          </a:solidFill>
                          <a:latin typeface="Tahoma"/>
                          <a:ea typeface="Tahoma"/>
                          <a:cs typeface="Tahoma"/>
                          <a:sym typeface="Tahoma"/>
                        </a:rPr>
                        <a:t>connection between the</a:t>
                      </a:r>
                    </a:p>
                    <a:p>
                      <a:pPr marL="219075" lvl="1" indent="-109220" algn="l">
                        <a:lnSpc>
                          <a:spcPts val="2047"/>
                        </a:lnSpc>
                      </a:pPr>
                      <a:r>
                        <a:rPr lang="en-US" sz="1700" dirty="0">
                          <a:solidFill>
                            <a:srgbClr val="000000"/>
                          </a:solidFill>
                          <a:latin typeface="Tahoma"/>
                          <a:ea typeface="Tahoma"/>
                          <a:cs typeface="Tahoma"/>
                          <a:sym typeface="Tahoma"/>
                        </a:rPr>
                        <a:t>change and future</a:t>
                      </a:r>
                    </a:p>
                    <a:p>
                      <a:pPr marL="219075" lvl="1" indent="-109220" algn="l">
                        <a:lnSpc>
                          <a:spcPts val="2047"/>
                        </a:lnSpc>
                      </a:pPr>
                      <a:r>
                        <a:rPr lang="en-US" sz="1700" dirty="0">
                          <a:solidFill>
                            <a:srgbClr val="000000"/>
                          </a:solidFill>
                          <a:latin typeface="Tahoma"/>
                          <a:ea typeface="Tahoma"/>
                          <a:cs typeface="Tahoma"/>
                          <a:sym typeface="Tahoma"/>
                        </a:rPr>
                        <a:t>effectiveness.</a:t>
                      </a:r>
                    </a:p>
                    <a:p>
                      <a:pPr marL="219075" lvl="1" indent="-109220" algn="l">
                        <a:lnSpc>
                          <a:spcPts val="2047"/>
                        </a:lnSpc>
                        <a:buFont typeface="Arial"/>
                        <a:buChar char="•"/>
                      </a:pPr>
                      <a:r>
                        <a:rPr lang="en-US" sz="1700" dirty="0">
                          <a:solidFill>
                            <a:srgbClr val="000000"/>
                          </a:solidFill>
                          <a:latin typeface="Tahoma"/>
                          <a:ea typeface="Tahoma"/>
                          <a:cs typeface="Tahoma"/>
                          <a:sym typeface="Tahoma"/>
                        </a:rPr>
                        <a:t>Give details as they are</a:t>
                      </a:r>
                    </a:p>
                    <a:p>
                      <a:pPr marL="219075" lvl="1" indent="-109220" algn="l">
                        <a:lnSpc>
                          <a:spcPts val="2047"/>
                        </a:lnSpc>
                      </a:pPr>
                      <a:r>
                        <a:rPr lang="en-US" sz="1700" dirty="0">
                          <a:solidFill>
                            <a:srgbClr val="000000"/>
                          </a:solidFill>
                          <a:latin typeface="Tahoma"/>
                          <a:ea typeface="Tahoma"/>
                          <a:cs typeface="Tahoma"/>
                          <a:sym typeface="Tahoma"/>
                        </a:rPr>
                        <a:t>requested.</a:t>
                      </a:r>
                    </a:p>
                  </a:txBody>
                  <a:tcPr marT="91440" marB="9144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9" name="Group 9"/>
          <p:cNvGrpSpPr/>
          <p:nvPr/>
        </p:nvGrpSpPr>
        <p:grpSpPr>
          <a:xfrm>
            <a:off x="0" y="6859905"/>
            <a:ext cx="9753600" cy="455295"/>
            <a:chOff x="0" y="0"/>
            <a:chExt cx="3612444" cy="168628"/>
          </a:xfrm>
        </p:grpSpPr>
        <p:sp>
          <p:nvSpPr>
            <p:cNvPr id="10" name="Freeform 10"/>
            <p:cNvSpPr/>
            <p:nvPr/>
          </p:nvSpPr>
          <p:spPr>
            <a:xfrm>
              <a:off x="0" y="0"/>
              <a:ext cx="3612445" cy="168628"/>
            </a:xfrm>
            <a:custGeom>
              <a:avLst/>
              <a:gdLst/>
              <a:ahLst/>
              <a:cxnLst/>
              <a:rect l="l" t="t" r="r" b="b"/>
              <a:pathLst>
                <a:path w="3612445" h="168628">
                  <a:moveTo>
                    <a:pt x="0" y="0"/>
                  </a:moveTo>
                  <a:lnTo>
                    <a:pt x="3612445" y="0"/>
                  </a:lnTo>
                  <a:lnTo>
                    <a:pt x="3612445" y="168628"/>
                  </a:lnTo>
                  <a:lnTo>
                    <a:pt x="0" y="168628"/>
                  </a:lnTo>
                  <a:close/>
                </a:path>
              </a:pathLst>
            </a:custGeom>
            <a:solidFill>
              <a:srgbClr val="0D314C"/>
            </a:solidFill>
          </p:spPr>
          <p:txBody>
            <a:bodyPr/>
            <a:lstStyle/>
            <a:p>
              <a:endParaRPr lang="en-PH"/>
            </a:p>
          </p:txBody>
        </p:sp>
        <p:sp>
          <p:nvSpPr>
            <p:cNvPr id="11" name="TextBox 11"/>
            <p:cNvSpPr txBox="1"/>
            <p:nvPr/>
          </p:nvSpPr>
          <p:spPr>
            <a:xfrm>
              <a:off x="0" y="-28575"/>
              <a:ext cx="3612444" cy="197203"/>
            </a:xfrm>
            <a:prstGeom prst="rect">
              <a:avLst/>
            </a:prstGeom>
          </p:spPr>
          <p:txBody>
            <a:bodyPr lIns="50800" tIns="50800" rIns="50800" bIns="50800" rtlCol="0" anchor="ctr"/>
            <a:lstStyle/>
            <a:p>
              <a:pPr algn="ctr">
                <a:lnSpc>
                  <a:spcPts val="1960"/>
                </a:lnSpc>
                <a:spcBef>
                  <a:spcPct val="0"/>
                </a:spcBef>
              </a:pPr>
              <a:endParaRPr/>
            </a:p>
          </p:txBody>
        </p:sp>
      </p:grpSp>
      <p:sp>
        <p:nvSpPr>
          <p:cNvPr id="12" name="TextBox 7">
            <a:extLst>
              <a:ext uri="{FF2B5EF4-FFF2-40B4-BE49-F238E27FC236}">
                <a16:creationId xmlns:a16="http://schemas.microsoft.com/office/drawing/2014/main" id="{66B583DE-3688-25D7-8568-E744BC0A93DA}"/>
              </a:ext>
            </a:extLst>
          </p:cNvPr>
          <p:cNvSpPr txBox="1"/>
          <p:nvPr/>
        </p:nvSpPr>
        <p:spPr>
          <a:xfrm>
            <a:off x="644291" y="68580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8 – Leading Others Through Change Handout</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521200" cy="7315200"/>
            <a:chOff x="0" y="0"/>
            <a:chExt cx="1674519" cy="2709333"/>
          </a:xfrm>
        </p:grpSpPr>
        <p:sp>
          <p:nvSpPr>
            <p:cNvPr id="3" name="Freeform 3"/>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4" name="TextBox 4"/>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792935" y="521848"/>
            <a:ext cx="2935329" cy="2944105"/>
            <a:chOff x="0" y="0"/>
            <a:chExt cx="3913772" cy="3925473"/>
          </a:xfrm>
        </p:grpSpPr>
        <p:sp>
          <p:nvSpPr>
            <p:cNvPr id="6" name="Freeform 6"/>
            <p:cNvSpPr/>
            <p:nvPr/>
          </p:nvSpPr>
          <p:spPr>
            <a:xfrm>
              <a:off x="0" y="0"/>
              <a:ext cx="3913772" cy="3925473"/>
            </a:xfrm>
            <a:custGeom>
              <a:avLst/>
              <a:gdLst/>
              <a:ahLst/>
              <a:cxnLst/>
              <a:rect l="l" t="t" r="r" b="b"/>
              <a:pathLst>
                <a:path w="3913772" h="3925473">
                  <a:moveTo>
                    <a:pt x="0" y="0"/>
                  </a:moveTo>
                  <a:lnTo>
                    <a:pt x="3913772" y="0"/>
                  </a:lnTo>
                  <a:lnTo>
                    <a:pt x="3913772" y="3925473"/>
                  </a:lnTo>
                  <a:lnTo>
                    <a:pt x="0" y="3925473"/>
                  </a:lnTo>
                  <a:close/>
                </a:path>
              </a:pathLst>
            </a:custGeom>
            <a:solidFill>
              <a:srgbClr val="000000">
                <a:alpha val="0"/>
              </a:srgbClr>
            </a:solidFill>
          </p:spPr>
          <p:txBody>
            <a:bodyPr/>
            <a:lstStyle/>
            <a:p>
              <a:endParaRPr lang="en-PH"/>
            </a:p>
          </p:txBody>
        </p:sp>
        <p:sp>
          <p:nvSpPr>
            <p:cNvPr id="7" name="TextBox 7"/>
            <p:cNvSpPr txBox="1"/>
            <p:nvPr/>
          </p:nvSpPr>
          <p:spPr>
            <a:xfrm>
              <a:off x="0" y="-9525"/>
              <a:ext cx="3913772" cy="3934998"/>
            </a:xfrm>
            <a:prstGeom prst="rect">
              <a:avLst/>
            </a:prstGeom>
          </p:spPr>
          <p:txBody>
            <a:bodyPr lIns="0" tIns="0" rIns="0" bIns="0" rtlCol="0" anchor="ctr"/>
            <a:lstStyle/>
            <a:p>
              <a:pPr algn="ctr">
                <a:lnSpc>
                  <a:spcPts val="5631"/>
                </a:lnSpc>
              </a:pPr>
              <a:r>
                <a:rPr lang="en-US" sz="4693" b="1">
                  <a:solidFill>
                    <a:srgbClr val="FFFFFF"/>
                  </a:solidFill>
                  <a:latin typeface="Albert Sans Bold"/>
                  <a:ea typeface="Albert Sans Bold"/>
                  <a:cs typeface="Albert Sans Bold"/>
                  <a:sym typeface="Albert Sans Bold"/>
                </a:rPr>
                <a:t>Exercise</a:t>
              </a:r>
            </a:p>
          </p:txBody>
        </p:sp>
      </p:grpSp>
      <p:grpSp>
        <p:nvGrpSpPr>
          <p:cNvPr id="8" name="Group 8"/>
          <p:cNvGrpSpPr/>
          <p:nvPr/>
        </p:nvGrpSpPr>
        <p:grpSpPr>
          <a:xfrm>
            <a:off x="4876800" y="829351"/>
            <a:ext cx="4244867" cy="5579343"/>
            <a:chOff x="0" y="0"/>
            <a:chExt cx="5659823" cy="7439124"/>
          </a:xfrm>
        </p:grpSpPr>
        <p:sp>
          <p:nvSpPr>
            <p:cNvPr id="9" name="Freeform 9"/>
            <p:cNvSpPr/>
            <p:nvPr/>
          </p:nvSpPr>
          <p:spPr>
            <a:xfrm>
              <a:off x="0" y="0"/>
              <a:ext cx="5659823" cy="7439124"/>
            </a:xfrm>
            <a:custGeom>
              <a:avLst/>
              <a:gdLst/>
              <a:ahLst/>
              <a:cxnLst/>
              <a:rect l="l" t="t" r="r" b="b"/>
              <a:pathLst>
                <a:path w="5659823" h="7439124">
                  <a:moveTo>
                    <a:pt x="0" y="0"/>
                  </a:moveTo>
                  <a:lnTo>
                    <a:pt x="5659823" y="0"/>
                  </a:lnTo>
                  <a:lnTo>
                    <a:pt x="5659823" y="7439124"/>
                  </a:lnTo>
                  <a:lnTo>
                    <a:pt x="0" y="7439124"/>
                  </a:lnTo>
                  <a:close/>
                </a:path>
              </a:pathLst>
            </a:custGeom>
            <a:solidFill>
              <a:srgbClr val="000000">
                <a:alpha val="0"/>
              </a:srgbClr>
            </a:solidFill>
          </p:spPr>
          <p:txBody>
            <a:bodyPr/>
            <a:lstStyle/>
            <a:p>
              <a:endParaRPr lang="en-PH"/>
            </a:p>
          </p:txBody>
        </p:sp>
        <p:sp>
          <p:nvSpPr>
            <p:cNvPr id="10" name="TextBox 10"/>
            <p:cNvSpPr txBox="1"/>
            <p:nvPr/>
          </p:nvSpPr>
          <p:spPr>
            <a:xfrm>
              <a:off x="0" y="0"/>
              <a:ext cx="5659823" cy="7439124"/>
            </a:xfrm>
            <a:prstGeom prst="rect">
              <a:avLst/>
            </a:prstGeom>
          </p:spPr>
          <p:txBody>
            <a:bodyPr lIns="0" tIns="0" rIns="0" bIns="0" rtlCol="0" anchor="ctr"/>
            <a:lstStyle/>
            <a:p>
              <a:pPr algn="l">
                <a:lnSpc>
                  <a:spcPts val="4095"/>
                </a:lnSpc>
              </a:pPr>
              <a:r>
                <a:rPr lang="en-US" sz="3413">
                  <a:solidFill>
                    <a:srgbClr val="000000"/>
                  </a:solidFill>
                  <a:latin typeface="Albert Sans"/>
                  <a:ea typeface="Albert Sans"/>
                  <a:cs typeface="Albert Sans"/>
                  <a:sym typeface="Albert Sans"/>
                </a:rPr>
                <a:t>Using the change case, answer the questions in the provided worksheet.</a:t>
              </a:r>
            </a:p>
            <a:p>
              <a:pPr algn="l">
                <a:lnSpc>
                  <a:spcPts val="4095"/>
                </a:lnSpc>
              </a:pPr>
              <a:endParaRPr lang="en-US" sz="3413">
                <a:solidFill>
                  <a:srgbClr val="000000"/>
                </a:solidFill>
                <a:latin typeface="Albert Sans"/>
                <a:ea typeface="Albert Sans"/>
                <a:cs typeface="Albert Sans"/>
                <a:sym typeface="Albert Sans"/>
              </a:endParaRPr>
            </a:p>
          </p:txBody>
        </p:sp>
      </p:grpSp>
      <p:sp>
        <p:nvSpPr>
          <p:cNvPr id="11" name="Freeform 11"/>
          <p:cNvSpPr/>
          <p:nvPr/>
        </p:nvSpPr>
        <p:spPr>
          <a:xfrm>
            <a:off x="1038962" y="2727960"/>
            <a:ext cx="2443277" cy="2926080"/>
          </a:xfrm>
          <a:custGeom>
            <a:avLst/>
            <a:gdLst/>
            <a:ahLst/>
            <a:cxnLst/>
            <a:rect l="l" t="t" r="r" b="b"/>
            <a:pathLst>
              <a:path w="2443277" h="2926080">
                <a:moveTo>
                  <a:pt x="0" y="0"/>
                </a:moveTo>
                <a:lnTo>
                  <a:pt x="2443276" y="0"/>
                </a:lnTo>
                <a:lnTo>
                  <a:pt x="2443276"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12" name="TextBox 7">
            <a:extLst>
              <a:ext uri="{FF2B5EF4-FFF2-40B4-BE49-F238E27FC236}">
                <a16:creationId xmlns:a16="http://schemas.microsoft.com/office/drawing/2014/main" id="{6630D32E-33F3-07E7-83A7-B5C72CFAD30A}"/>
              </a:ext>
            </a:extLst>
          </p:cNvPr>
          <p:cNvSpPr txBox="1"/>
          <p:nvPr/>
        </p:nvSpPr>
        <p:spPr>
          <a:xfrm>
            <a:off x="2057400" y="1752600"/>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9 – Leading Others Through Change Handout</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521200" cy="7315200"/>
            <a:chOff x="0" y="0"/>
            <a:chExt cx="1674519" cy="2709333"/>
          </a:xfrm>
        </p:grpSpPr>
        <p:sp>
          <p:nvSpPr>
            <p:cNvPr id="3" name="Freeform 3"/>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4" name="TextBox 4"/>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651763" y="1128909"/>
            <a:ext cx="2935329" cy="2944105"/>
            <a:chOff x="0" y="0"/>
            <a:chExt cx="3913772" cy="3925473"/>
          </a:xfrm>
        </p:grpSpPr>
        <p:sp>
          <p:nvSpPr>
            <p:cNvPr id="6" name="Freeform 6"/>
            <p:cNvSpPr/>
            <p:nvPr/>
          </p:nvSpPr>
          <p:spPr>
            <a:xfrm>
              <a:off x="0" y="0"/>
              <a:ext cx="3913772" cy="3925473"/>
            </a:xfrm>
            <a:custGeom>
              <a:avLst/>
              <a:gdLst/>
              <a:ahLst/>
              <a:cxnLst/>
              <a:rect l="l" t="t" r="r" b="b"/>
              <a:pathLst>
                <a:path w="3913772" h="3925473">
                  <a:moveTo>
                    <a:pt x="0" y="0"/>
                  </a:moveTo>
                  <a:lnTo>
                    <a:pt x="3913772" y="0"/>
                  </a:lnTo>
                  <a:lnTo>
                    <a:pt x="3913772" y="3925473"/>
                  </a:lnTo>
                  <a:lnTo>
                    <a:pt x="0" y="3925473"/>
                  </a:lnTo>
                  <a:close/>
                </a:path>
              </a:pathLst>
            </a:custGeom>
            <a:solidFill>
              <a:srgbClr val="000000">
                <a:alpha val="0"/>
              </a:srgbClr>
            </a:solidFill>
          </p:spPr>
          <p:txBody>
            <a:bodyPr/>
            <a:lstStyle/>
            <a:p>
              <a:endParaRPr lang="en-PH"/>
            </a:p>
          </p:txBody>
        </p:sp>
        <p:sp>
          <p:nvSpPr>
            <p:cNvPr id="7" name="TextBox 7"/>
            <p:cNvSpPr txBox="1"/>
            <p:nvPr/>
          </p:nvSpPr>
          <p:spPr>
            <a:xfrm>
              <a:off x="0" y="-9525"/>
              <a:ext cx="3913772" cy="3934998"/>
            </a:xfrm>
            <a:prstGeom prst="rect">
              <a:avLst/>
            </a:prstGeom>
          </p:spPr>
          <p:txBody>
            <a:bodyPr lIns="0" tIns="0" rIns="0" bIns="0" rtlCol="0" anchor="ctr"/>
            <a:lstStyle/>
            <a:p>
              <a:pPr algn="ctr">
                <a:lnSpc>
                  <a:spcPts val="5631"/>
                </a:lnSpc>
              </a:pPr>
              <a:r>
                <a:rPr lang="en-US" sz="4693" b="1">
                  <a:solidFill>
                    <a:srgbClr val="FFFFFF"/>
                  </a:solidFill>
                  <a:latin typeface="Albert Sans Bold"/>
                  <a:ea typeface="Albert Sans Bold"/>
                  <a:cs typeface="Albert Sans Bold"/>
                  <a:sym typeface="Albert Sans Bold"/>
                </a:rPr>
                <a:t>Debrief</a:t>
              </a:r>
            </a:p>
          </p:txBody>
        </p:sp>
      </p:grpSp>
      <p:grpSp>
        <p:nvGrpSpPr>
          <p:cNvPr id="8" name="Group 8"/>
          <p:cNvGrpSpPr/>
          <p:nvPr/>
        </p:nvGrpSpPr>
        <p:grpSpPr>
          <a:xfrm>
            <a:off x="4872459" y="855325"/>
            <a:ext cx="4321067" cy="1745636"/>
            <a:chOff x="0" y="0"/>
            <a:chExt cx="5761423" cy="2327515"/>
          </a:xfrm>
        </p:grpSpPr>
        <p:sp>
          <p:nvSpPr>
            <p:cNvPr id="9" name="Freeform 9"/>
            <p:cNvSpPr/>
            <p:nvPr/>
          </p:nvSpPr>
          <p:spPr>
            <a:xfrm>
              <a:off x="0" y="0"/>
              <a:ext cx="5761423" cy="2327515"/>
            </a:xfrm>
            <a:custGeom>
              <a:avLst/>
              <a:gdLst/>
              <a:ahLst/>
              <a:cxnLst/>
              <a:rect l="l" t="t" r="r" b="b"/>
              <a:pathLst>
                <a:path w="5761423" h="2327515">
                  <a:moveTo>
                    <a:pt x="0" y="0"/>
                  </a:moveTo>
                  <a:lnTo>
                    <a:pt x="5761423" y="0"/>
                  </a:lnTo>
                  <a:lnTo>
                    <a:pt x="5761423" y="2327515"/>
                  </a:lnTo>
                  <a:lnTo>
                    <a:pt x="0" y="2327515"/>
                  </a:lnTo>
                  <a:close/>
                </a:path>
              </a:pathLst>
            </a:custGeom>
            <a:solidFill>
              <a:srgbClr val="000000">
                <a:alpha val="0"/>
              </a:srgbClr>
            </a:solidFill>
          </p:spPr>
          <p:txBody>
            <a:bodyPr/>
            <a:lstStyle/>
            <a:p>
              <a:endParaRPr lang="en-PH"/>
            </a:p>
          </p:txBody>
        </p:sp>
        <p:sp>
          <p:nvSpPr>
            <p:cNvPr id="10" name="TextBox 10"/>
            <p:cNvSpPr txBox="1"/>
            <p:nvPr/>
          </p:nvSpPr>
          <p:spPr>
            <a:xfrm>
              <a:off x="0" y="0"/>
              <a:ext cx="5761423" cy="2327515"/>
            </a:xfrm>
            <a:prstGeom prst="rect">
              <a:avLst/>
            </a:prstGeom>
          </p:spPr>
          <p:txBody>
            <a:bodyPr lIns="0" tIns="0" rIns="0" bIns="0" rtlCol="0" anchor="ctr"/>
            <a:lstStyle/>
            <a:p>
              <a:pPr marL="287655" lvl="1" indent="-143510" algn="l">
                <a:lnSpc>
                  <a:spcPts val="2688"/>
                </a:lnSpc>
                <a:buFont typeface="Arial"/>
                <a:buChar char="•"/>
              </a:pPr>
              <a:r>
                <a:rPr lang="en-US" sz="2200" dirty="0">
                  <a:solidFill>
                    <a:srgbClr val="000000"/>
                  </a:solidFill>
                  <a:latin typeface="Albert Sans"/>
                  <a:ea typeface="Albert Sans"/>
                  <a:cs typeface="Albert Sans"/>
                  <a:sym typeface="Albert Sans"/>
                </a:rPr>
                <a:t>Who are the characters and what  CPS styles do you see?</a:t>
              </a:r>
              <a:endParaRPr lang="en-US" sz="2200" dirty="0"/>
            </a:p>
            <a:p>
              <a:pPr marL="287655" lvl="1" indent="-143510" algn="l">
                <a:lnSpc>
                  <a:spcPts val="2688"/>
                </a:lnSpc>
              </a:pPr>
              <a:endParaRPr lang="en-US" sz="2240">
                <a:solidFill>
                  <a:srgbClr val="000000"/>
                </a:solidFill>
                <a:latin typeface="Albert Sans"/>
                <a:ea typeface="Albert Sans"/>
                <a:cs typeface="Albert Sans"/>
              </a:endParaRPr>
            </a:p>
          </p:txBody>
        </p:sp>
      </p:grpSp>
      <p:grpSp>
        <p:nvGrpSpPr>
          <p:cNvPr id="11" name="Group 11"/>
          <p:cNvGrpSpPr/>
          <p:nvPr/>
        </p:nvGrpSpPr>
        <p:grpSpPr>
          <a:xfrm>
            <a:off x="5445760" y="3169920"/>
            <a:ext cx="1463040" cy="393954"/>
            <a:chOff x="0" y="0"/>
            <a:chExt cx="1950720" cy="525272"/>
          </a:xfrm>
        </p:grpSpPr>
        <p:sp>
          <p:nvSpPr>
            <p:cNvPr id="12" name="Freeform 12"/>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13" name="TextBox 13"/>
            <p:cNvSpPr txBox="1"/>
            <p:nvPr/>
          </p:nvSpPr>
          <p:spPr>
            <a:xfrm>
              <a:off x="0" y="-9525"/>
              <a:ext cx="1950720" cy="534797"/>
            </a:xfrm>
            <a:prstGeom prst="rect">
              <a:avLst/>
            </a:prstGeom>
          </p:spPr>
          <p:txBody>
            <a:bodyPr lIns="0" tIns="0" rIns="0" bIns="0" rtlCol="0" anchor="t"/>
            <a:lstStyle/>
            <a:p>
              <a:pPr algn="l">
                <a:lnSpc>
                  <a:spcPts val="2304"/>
                </a:lnSpc>
              </a:pPr>
              <a:r>
                <a:rPr lang="en-US" sz="1920">
                  <a:solidFill>
                    <a:srgbClr val="000000"/>
                  </a:solidFill>
                  <a:latin typeface="Albert Sans"/>
                  <a:ea typeface="Albert Sans"/>
                  <a:cs typeface="Albert Sans"/>
                  <a:sym typeface="Albert Sans"/>
                </a:rPr>
                <a:t>Sue</a:t>
              </a:r>
            </a:p>
          </p:txBody>
        </p:sp>
      </p:grpSp>
      <p:grpSp>
        <p:nvGrpSpPr>
          <p:cNvPr id="14" name="Group 14"/>
          <p:cNvGrpSpPr/>
          <p:nvPr/>
        </p:nvGrpSpPr>
        <p:grpSpPr>
          <a:xfrm>
            <a:off x="5445760" y="3901440"/>
            <a:ext cx="1463040" cy="393954"/>
            <a:chOff x="0" y="0"/>
            <a:chExt cx="1950720" cy="525272"/>
          </a:xfrm>
        </p:grpSpPr>
        <p:sp>
          <p:nvSpPr>
            <p:cNvPr id="15" name="Freeform 15"/>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16" name="TextBox 16"/>
            <p:cNvSpPr txBox="1"/>
            <p:nvPr/>
          </p:nvSpPr>
          <p:spPr>
            <a:xfrm>
              <a:off x="0" y="-9525"/>
              <a:ext cx="1950720" cy="534797"/>
            </a:xfrm>
            <a:prstGeom prst="rect">
              <a:avLst/>
            </a:prstGeom>
          </p:spPr>
          <p:txBody>
            <a:bodyPr lIns="0" tIns="0" rIns="0" bIns="0" rtlCol="0" anchor="t"/>
            <a:lstStyle/>
            <a:p>
              <a:pPr algn="l">
                <a:lnSpc>
                  <a:spcPts val="2304"/>
                </a:lnSpc>
              </a:pPr>
              <a:r>
                <a:rPr lang="en-US" sz="1920">
                  <a:solidFill>
                    <a:srgbClr val="000000"/>
                  </a:solidFill>
                  <a:latin typeface="Albert Sans"/>
                  <a:ea typeface="Albert Sans"/>
                  <a:cs typeface="Albert Sans"/>
                  <a:sym typeface="Albert Sans"/>
                </a:rPr>
                <a:t>Jane</a:t>
              </a:r>
            </a:p>
          </p:txBody>
        </p:sp>
      </p:grpSp>
      <p:grpSp>
        <p:nvGrpSpPr>
          <p:cNvPr id="17" name="Group 17"/>
          <p:cNvGrpSpPr/>
          <p:nvPr/>
        </p:nvGrpSpPr>
        <p:grpSpPr>
          <a:xfrm>
            <a:off x="5445760" y="4726686"/>
            <a:ext cx="1463040" cy="393954"/>
            <a:chOff x="0" y="0"/>
            <a:chExt cx="1950720" cy="525272"/>
          </a:xfrm>
        </p:grpSpPr>
        <p:sp>
          <p:nvSpPr>
            <p:cNvPr id="18" name="Freeform 18"/>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19" name="TextBox 19"/>
            <p:cNvSpPr txBox="1"/>
            <p:nvPr/>
          </p:nvSpPr>
          <p:spPr>
            <a:xfrm>
              <a:off x="0" y="-9525"/>
              <a:ext cx="1950720" cy="534797"/>
            </a:xfrm>
            <a:prstGeom prst="rect">
              <a:avLst/>
            </a:prstGeom>
          </p:spPr>
          <p:txBody>
            <a:bodyPr lIns="0" tIns="0" rIns="0" bIns="0" rtlCol="0" anchor="t"/>
            <a:lstStyle/>
            <a:p>
              <a:pPr algn="l">
                <a:lnSpc>
                  <a:spcPts val="2304"/>
                </a:lnSpc>
              </a:pPr>
              <a:r>
                <a:rPr lang="en-US" sz="1920">
                  <a:solidFill>
                    <a:srgbClr val="000000"/>
                  </a:solidFill>
                  <a:latin typeface="Albert Sans"/>
                  <a:ea typeface="Albert Sans"/>
                  <a:cs typeface="Albert Sans"/>
                  <a:sym typeface="Albert Sans"/>
                </a:rPr>
                <a:t>Kathy</a:t>
              </a:r>
            </a:p>
          </p:txBody>
        </p:sp>
      </p:grpSp>
      <p:grpSp>
        <p:nvGrpSpPr>
          <p:cNvPr id="20" name="Group 20"/>
          <p:cNvGrpSpPr/>
          <p:nvPr/>
        </p:nvGrpSpPr>
        <p:grpSpPr>
          <a:xfrm>
            <a:off x="6757351" y="3216783"/>
            <a:ext cx="1463040" cy="393954"/>
            <a:chOff x="0" y="0"/>
            <a:chExt cx="1950720" cy="525272"/>
          </a:xfrm>
        </p:grpSpPr>
        <p:sp>
          <p:nvSpPr>
            <p:cNvPr id="21" name="Freeform 21"/>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22" name="TextBox 22"/>
            <p:cNvSpPr txBox="1"/>
            <p:nvPr/>
          </p:nvSpPr>
          <p:spPr>
            <a:xfrm>
              <a:off x="0" y="-9525"/>
              <a:ext cx="1950720" cy="534797"/>
            </a:xfrm>
            <a:prstGeom prst="rect">
              <a:avLst/>
            </a:prstGeom>
          </p:spPr>
          <p:txBody>
            <a:bodyPr lIns="0" tIns="0" rIns="0" bIns="0" rtlCol="0" anchor="t"/>
            <a:lstStyle/>
            <a:p>
              <a:pPr algn="l">
                <a:lnSpc>
                  <a:spcPts val="2304"/>
                </a:lnSpc>
              </a:pPr>
              <a:r>
                <a:rPr lang="en-US" sz="1900">
                  <a:solidFill>
                    <a:srgbClr val="000000"/>
                  </a:solidFill>
                  <a:latin typeface="Albert Sans"/>
                  <a:ea typeface="Albert Sans"/>
                  <a:cs typeface="Albert Sans"/>
                  <a:sym typeface="Albert Sans"/>
                </a:rPr>
                <a:t>Guardian</a:t>
              </a:r>
              <a:endParaRPr lang="en-US" sz="1920">
                <a:solidFill>
                  <a:srgbClr val="000000"/>
                </a:solidFill>
                <a:latin typeface="Albert Sans"/>
                <a:ea typeface="Albert Sans"/>
                <a:cs typeface="Albert Sans"/>
                <a:sym typeface="Albert Sans"/>
              </a:endParaRPr>
            </a:p>
          </p:txBody>
        </p:sp>
      </p:grpSp>
      <p:grpSp>
        <p:nvGrpSpPr>
          <p:cNvPr id="23" name="Group 23"/>
          <p:cNvGrpSpPr/>
          <p:nvPr/>
        </p:nvGrpSpPr>
        <p:grpSpPr>
          <a:xfrm>
            <a:off x="6757351" y="3931075"/>
            <a:ext cx="1815465" cy="393954"/>
            <a:chOff x="0" y="0"/>
            <a:chExt cx="2420620" cy="525272"/>
          </a:xfrm>
        </p:grpSpPr>
        <p:sp>
          <p:nvSpPr>
            <p:cNvPr id="24" name="Freeform 24"/>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25" name="TextBox 25"/>
            <p:cNvSpPr txBox="1"/>
            <p:nvPr/>
          </p:nvSpPr>
          <p:spPr>
            <a:xfrm>
              <a:off x="0" y="3175"/>
              <a:ext cx="2420620" cy="522097"/>
            </a:xfrm>
            <a:prstGeom prst="rect">
              <a:avLst/>
            </a:prstGeom>
          </p:spPr>
          <p:txBody>
            <a:bodyPr lIns="0" tIns="0" rIns="0" bIns="0" rtlCol="0" anchor="t"/>
            <a:lstStyle/>
            <a:p>
              <a:pPr>
                <a:lnSpc>
                  <a:spcPts val="2304"/>
                </a:lnSpc>
              </a:pPr>
              <a:r>
                <a:rPr lang="en-US" sz="1900" dirty="0">
                  <a:solidFill>
                    <a:srgbClr val="000000"/>
                  </a:solidFill>
                  <a:latin typeface="Albert Sans"/>
                  <a:sym typeface="Albert Sans"/>
                </a:rPr>
                <a:t>Bridge Builder</a:t>
              </a:r>
              <a:endParaRPr lang="en-US" dirty="0"/>
            </a:p>
          </p:txBody>
        </p:sp>
      </p:grpSp>
      <p:grpSp>
        <p:nvGrpSpPr>
          <p:cNvPr id="26" name="Group 26"/>
          <p:cNvGrpSpPr/>
          <p:nvPr/>
        </p:nvGrpSpPr>
        <p:grpSpPr>
          <a:xfrm>
            <a:off x="6757351" y="4719542"/>
            <a:ext cx="1463040" cy="401098"/>
            <a:chOff x="0" y="-9525"/>
            <a:chExt cx="1950720" cy="534797"/>
          </a:xfrm>
        </p:grpSpPr>
        <p:sp>
          <p:nvSpPr>
            <p:cNvPr id="27" name="Freeform 27"/>
            <p:cNvSpPr/>
            <p:nvPr/>
          </p:nvSpPr>
          <p:spPr>
            <a:xfrm>
              <a:off x="0" y="0"/>
              <a:ext cx="1950720" cy="525272"/>
            </a:xfrm>
            <a:custGeom>
              <a:avLst/>
              <a:gdLst/>
              <a:ahLst/>
              <a:cxnLst/>
              <a:rect l="l" t="t" r="r" b="b"/>
              <a:pathLst>
                <a:path w="1950720" h="525272">
                  <a:moveTo>
                    <a:pt x="0" y="0"/>
                  </a:moveTo>
                  <a:lnTo>
                    <a:pt x="1950720" y="0"/>
                  </a:lnTo>
                  <a:lnTo>
                    <a:pt x="1950720" y="525272"/>
                  </a:lnTo>
                  <a:lnTo>
                    <a:pt x="0" y="525272"/>
                  </a:lnTo>
                  <a:close/>
                </a:path>
              </a:pathLst>
            </a:custGeom>
            <a:solidFill>
              <a:srgbClr val="000000">
                <a:alpha val="0"/>
              </a:srgbClr>
            </a:solidFill>
          </p:spPr>
          <p:txBody>
            <a:bodyPr/>
            <a:lstStyle/>
            <a:p>
              <a:endParaRPr lang="en-PH"/>
            </a:p>
          </p:txBody>
        </p:sp>
        <p:sp>
          <p:nvSpPr>
            <p:cNvPr id="28" name="TextBox 28"/>
            <p:cNvSpPr txBox="1"/>
            <p:nvPr/>
          </p:nvSpPr>
          <p:spPr>
            <a:xfrm>
              <a:off x="0" y="-9525"/>
              <a:ext cx="1950720" cy="534797"/>
            </a:xfrm>
            <a:prstGeom prst="rect">
              <a:avLst/>
            </a:prstGeom>
          </p:spPr>
          <p:txBody>
            <a:bodyPr lIns="0" tIns="0" rIns="0" bIns="0" rtlCol="0" anchor="t"/>
            <a:lstStyle/>
            <a:p>
              <a:pPr algn="l">
                <a:lnSpc>
                  <a:spcPts val="2304"/>
                </a:lnSpc>
              </a:pPr>
              <a:r>
                <a:rPr lang="en-US" sz="1900" dirty="0">
                  <a:solidFill>
                    <a:srgbClr val="000000"/>
                  </a:solidFill>
                  <a:latin typeface="Albert Sans"/>
                  <a:sym typeface="Albert Sans"/>
                </a:rPr>
                <a:t>Trailblazer</a:t>
              </a:r>
              <a:endParaRPr lang="en-US" dirty="0"/>
            </a:p>
          </p:txBody>
        </p:sp>
      </p:grpSp>
      <p:sp>
        <p:nvSpPr>
          <p:cNvPr id="29" name="Freeform 29"/>
          <p:cNvSpPr/>
          <p:nvPr/>
        </p:nvSpPr>
        <p:spPr>
          <a:xfrm>
            <a:off x="797560" y="4520946"/>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90411" y="2038699"/>
            <a:ext cx="3381403" cy="2482246"/>
            <a:chOff x="0" y="0"/>
            <a:chExt cx="3170623" cy="2327515"/>
          </a:xfrm>
        </p:grpSpPr>
        <p:sp>
          <p:nvSpPr>
            <p:cNvPr id="3" name="Freeform 3"/>
            <p:cNvSpPr/>
            <p:nvPr/>
          </p:nvSpPr>
          <p:spPr>
            <a:xfrm>
              <a:off x="0" y="0"/>
              <a:ext cx="3170623" cy="2327515"/>
            </a:xfrm>
            <a:custGeom>
              <a:avLst/>
              <a:gdLst/>
              <a:ahLst/>
              <a:cxnLst/>
              <a:rect l="l" t="t" r="r" b="b"/>
              <a:pathLst>
                <a:path w="3170623" h="2327515">
                  <a:moveTo>
                    <a:pt x="0" y="0"/>
                  </a:moveTo>
                  <a:lnTo>
                    <a:pt x="3170623" y="0"/>
                  </a:lnTo>
                  <a:lnTo>
                    <a:pt x="3170623" y="2327515"/>
                  </a:lnTo>
                  <a:lnTo>
                    <a:pt x="0" y="2327515"/>
                  </a:lnTo>
                  <a:close/>
                </a:path>
              </a:pathLst>
            </a:custGeom>
            <a:solidFill>
              <a:srgbClr val="000000">
                <a:alpha val="0"/>
              </a:srgbClr>
            </a:solidFill>
          </p:spPr>
          <p:txBody>
            <a:bodyPr/>
            <a:lstStyle/>
            <a:p>
              <a:endParaRPr lang="en-PH"/>
            </a:p>
          </p:txBody>
        </p:sp>
        <p:sp>
          <p:nvSpPr>
            <p:cNvPr id="4" name="TextBox 4"/>
            <p:cNvSpPr txBox="1"/>
            <p:nvPr/>
          </p:nvSpPr>
          <p:spPr>
            <a:xfrm>
              <a:off x="0" y="104775"/>
              <a:ext cx="3170623" cy="2222740"/>
            </a:xfrm>
            <a:prstGeom prst="rect">
              <a:avLst/>
            </a:prstGeom>
          </p:spPr>
          <p:txBody>
            <a:bodyPr lIns="0" tIns="0" rIns="0" bIns="0" rtlCol="0" anchor="ctr"/>
            <a:lstStyle/>
            <a:p>
              <a:pPr algn="ctr">
                <a:lnSpc>
                  <a:spcPts val="4862"/>
                </a:lnSpc>
              </a:pPr>
              <a:r>
                <a:rPr lang="en-US" sz="5013" b="1">
                  <a:solidFill>
                    <a:srgbClr val="000000"/>
                  </a:solidFill>
                  <a:latin typeface="Albert Sans Bold"/>
                  <a:ea typeface="Albert Sans Bold"/>
                  <a:cs typeface="Albert Sans Bold"/>
                  <a:sym typeface="Albert Sans Bold"/>
                </a:rPr>
                <a:t>The Rest of the case:</a:t>
              </a:r>
            </a:p>
            <a:p>
              <a:pPr algn="ctr">
                <a:lnSpc>
                  <a:spcPts val="4862"/>
                </a:lnSpc>
              </a:pPr>
              <a:endParaRPr lang="en-US" sz="5013" b="1">
                <a:solidFill>
                  <a:srgbClr val="000000"/>
                </a:solidFill>
                <a:latin typeface="Albert Sans Bold"/>
                <a:ea typeface="Albert Sans Bold"/>
                <a:cs typeface="Albert Sans Bold"/>
                <a:sym typeface="Albert Sans Bold"/>
              </a:endParaRPr>
            </a:p>
          </p:txBody>
        </p:sp>
      </p:grpSp>
      <p:grpSp>
        <p:nvGrpSpPr>
          <p:cNvPr id="5" name="Group 5"/>
          <p:cNvGrpSpPr/>
          <p:nvPr/>
        </p:nvGrpSpPr>
        <p:grpSpPr>
          <a:xfrm>
            <a:off x="0" y="0"/>
            <a:ext cx="4521200" cy="7315200"/>
            <a:chOff x="0" y="0"/>
            <a:chExt cx="1674519" cy="2709333"/>
          </a:xfrm>
        </p:grpSpPr>
        <p:sp>
          <p:nvSpPr>
            <p:cNvPr id="6" name="Freeform 6"/>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7" name="TextBox 7"/>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651763" y="1128909"/>
            <a:ext cx="2935329" cy="2944105"/>
            <a:chOff x="0" y="0"/>
            <a:chExt cx="3913772" cy="3925473"/>
          </a:xfrm>
        </p:grpSpPr>
        <p:sp>
          <p:nvSpPr>
            <p:cNvPr id="9" name="Freeform 9"/>
            <p:cNvSpPr/>
            <p:nvPr/>
          </p:nvSpPr>
          <p:spPr>
            <a:xfrm>
              <a:off x="0" y="0"/>
              <a:ext cx="3913772" cy="3925473"/>
            </a:xfrm>
            <a:custGeom>
              <a:avLst/>
              <a:gdLst/>
              <a:ahLst/>
              <a:cxnLst/>
              <a:rect l="l" t="t" r="r" b="b"/>
              <a:pathLst>
                <a:path w="3913772" h="3925473">
                  <a:moveTo>
                    <a:pt x="0" y="0"/>
                  </a:moveTo>
                  <a:lnTo>
                    <a:pt x="3913772" y="0"/>
                  </a:lnTo>
                  <a:lnTo>
                    <a:pt x="3913772" y="3925473"/>
                  </a:lnTo>
                  <a:lnTo>
                    <a:pt x="0" y="3925473"/>
                  </a:lnTo>
                  <a:close/>
                </a:path>
              </a:pathLst>
            </a:custGeom>
            <a:solidFill>
              <a:srgbClr val="000000">
                <a:alpha val="0"/>
              </a:srgbClr>
            </a:solidFill>
          </p:spPr>
          <p:txBody>
            <a:bodyPr/>
            <a:lstStyle/>
            <a:p>
              <a:endParaRPr lang="en-PH"/>
            </a:p>
          </p:txBody>
        </p:sp>
        <p:sp>
          <p:nvSpPr>
            <p:cNvPr id="10" name="TextBox 10"/>
            <p:cNvSpPr txBox="1"/>
            <p:nvPr/>
          </p:nvSpPr>
          <p:spPr>
            <a:xfrm>
              <a:off x="0" y="-9525"/>
              <a:ext cx="3913772" cy="3934998"/>
            </a:xfrm>
            <a:prstGeom prst="rect">
              <a:avLst/>
            </a:prstGeom>
          </p:spPr>
          <p:txBody>
            <a:bodyPr lIns="0" tIns="0" rIns="0" bIns="0" rtlCol="0" anchor="ctr"/>
            <a:lstStyle/>
            <a:p>
              <a:pPr algn="ctr">
                <a:lnSpc>
                  <a:spcPts val="5631"/>
                </a:lnSpc>
              </a:pPr>
              <a:r>
                <a:rPr lang="en-US" sz="4693" b="1">
                  <a:solidFill>
                    <a:srgbClr val="FFFFFF"/>
                  </a:solidFill>
                  <a:latin typeface="Albert Sans Bold"/>
                  <a:ea typeface="Albert Sans Bold"/>
                  <a:cs typeface="Albert Sans Bold"/>
                  <a:sym typeface="Albert Sans Bold"/>
                </a:rPr>
                <a:t>Debrief</a:t>
              </a:r>
            </a:p>
          </p:txBody>
        </p:sp>
      </p:grpSp>
      <p:sp>
        <p:nvSpPr>
          <p:cNvPr id="11" name="Freeform 11"/>
          <p:cNvSpPr/>
          <p:nvPr/>
        </p:nvSpPr>
        <p:spPr>
          <a:xfrm>
            <a:off x="797560" y="4520946"/>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521200" cy="7315200"/>
            <a:chOff x="0" y="0"/>
            <a:chExt cx="1674519" cy="2709333"/>
          </a:xfrm>
        </p:grpSpPr>
        <p:sp>
          <p:nvSpPr>
            <p:cNvPr id="3" name="Freeform 3"/>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4" name="TextBox 4"/>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731520" y="304555"/>
            <a:ext cx="2935329" cy="2944105"/>
            <a:chOff x="0" y="0"/>
            <a:chExt cx="3913772" cy="3925473"/>
          </a:xfrm>
        </p:grpSpPr>
        <p:sp>
          <p:nvSpPr>
            <p:cNvPr id="6" name="Freeform 6"/>
            <p:cNvSpPr/>
            <p:nvPr/>
          </p:nvSpPr>
          <p:spPr>
            <a:xfrm>
              <a:off x="0" y="0"/>
              <a:ext cx="3913772" cy="3925473"/>
            </a:xfrm>
            <a:custGeom>
              <a:avLst/>
              <a:gdLst/>
              <a:ahLst/>
              <a:cxnLst/>
              <a:rect l="l" t="t" r="r" b="b"/>
              <a:pathLst>
                <a:path w="3913772" h="3925473">
                  <a:moveTo>
                    <a:pt x="0" y="0"/>
                  </a:moveTo>
                  <a:lnTo>
                    <a:pt x="3913772" y="0"/>
                  </a:lnTo>
                  <a:lnTo>
                    <a:pt x="3913772" y="3925473"/>
                  </a:lnTo>
                  <a:lnTo>
                    <a:pt x="0" y="3925473"/>
                  </a:lnTo>
                  <a:close/>
                </a:path>
              </a:pathLst>
            </a:custGeom>
            <a:solidFill>
              <a:srgbClr val="000000">
                <a:alpha val="0"/>
              </a:srgbClr>
            </a:solidFill>
          </p:spPr>
          <p:txBody>
            <a:bodyPr/>
            <a:lstStyle/>
            <a:p>
              <a:endParaRPr lang="en-PH"/>
            </a:p>
          </p:txBody>
        </p:sp>
        <p:sp>
          <p:nvSpPr>
            <p:cNvPr id="7" name="TextBox 7"/>
            <p:cNvSpPr txBox="1"/>
            <p:nvPr/>
          </p:nvSpPr>
          <p:spPr>
            <a:xfrm>
              <a:off x="0" y="-9525"/>
              <a:ext cx="3913772" cy="3934998"/>
            </a:xfrm>
            <a:prstGeom prst="rect">
              <a:avLst/>
            </a:prstGeom>
          </p:spPr>
          <p:txBody>
            <a:bodyPr lIns="0" tIns="0" rIns="0" bIns="0" rtlCol="0" anchor="ctr"/>
            <a:lstStyle/>
            <a:p>
              <a:pPr algn="ctr">
                <a:lnSpc>
                  <a:spcPts val="5632"/>
                </a:lnSpc>
              </a:pPr>
              <a:r>
                <a:rPr lang="en-US" sz="4693" b="1">
                  <a:solidFill>
                    <a:srgbClr val="FFFFFF"/>
                  </a:solidFill>
                  <a:latin typeface="Albert Sans Bold"/>
                  <a:ea typeface="Albert Sans Bold"/>
                  <a:cs typeface="Albert Sans Bold"/>
                  <a:sym typeface="Albert Sans Bold"/>
                </a:rPr>
                <a:t>Individual</a:t>
              </a:r>
            </a:p>
            <a:p>
              <a:pPr algn="ctr">
                <a:lnSpc>
                  <a:spcPts val="5631"/>
                </a:lnSpc>
              </a:pPr>
              <a:r>
                <a:rPr lang="en-US" sz="4693" b="1">
                  <a:solidFill>
                    <a:srgbClr val="FFFFFF"/>
                  </a:solidFill>
                  <a:latin typeface="Albert Sans Bold"/>
                  <a:ea typeface="Albert Sans Bold"/>
                  <a:cs typeface="Albert Sans Bold"/>
                  <a:sym typeface="Albert Sans Bold"/>
                </a:rPr>
                <a:t>Exercise</a:t>
              </a:r>
            </a:p>
          </p:txBody>
        </p:sp>
      </p:grpSp>
      <p:grpSp>
        <p:nvGrpSpPr>
          <p:cNvPr id="8" name="Group 8"/>
          <p:cNvGrpSpPr/>
          <p:nvPr/>
        </p:nvGrpSpPr>
        <p:grpSpPr>
          <a:xfrm>
            <a:off x="4876800" y="1573409"/>
            <a:ext cx="4264015" cy="5258929"/>
            <a:chOff x="0" y="0"/>
            <a:chExt cx="5685354" cy="7011905"/>
          </a:xfrm>
        </p:grpSpPr>
        <p:sp>
          <p:nvSpPr>
            <p:cNvPr id="9" name="Freeform 9"/>
            <p:cNvSpPr/>
            <p:nvPr/>
          </p:nvSpPr>
          <p:spPr>
            <a:xfrm>
              <a:off x="0" y="0"/>
              <a:ext cx="5685354" cy="7011905"/>
            </a:xfrm>
            <a:custGeom>
              <a:avLst/>
              <a:gdLst/>
              <a:ahLst/>
              <a:cxnLst/>
              <a:rect l="l" t="t" r="r" b="b"/>
              <a:pathLst>
                <a:path w="5685354" h="7011905">
                  <a:moveTo>
                    <a:pt x="0" y="0"/>
                  </a:moveTo>
                  <a:lnTo>
                    <a:pt x="5685354" y="0"/>
                  </a:lnTo>
                  <a:lnTo>
                    <a:pt x="5685354" y="7011905"/>
                  </a:lnTo>
                  <a:lnTo>
                    <a:pt x="0" y="7011905"/>
                  </a:lnTo>
                  <a:close/>
                </a:path>
              </a:pathLst>
            </a:custGeom>
            <a:solidFill>
              <a:srgbClr val="000000">
                <a:alpha val="0"/>
              </a:srgbClr>
            </a:solidFill>
          </p:spPr>
          <p:txBody>
            <a:bodyPr/>
            <a:lstStyle/>
            <a:p>
              <a:endParaRPr lang="en-PH"/>
            </a:p>
          </p:txBody>
        </p:sp>
        <p:sp>
          <p:nvSpPr>
            <p:cNvPr id="10" name="TextBox 10"/>
            <p:cNvSpPr txBox="1"/>
            <p:nvPr/>
          </p:nvSpPr>
          <p:spPr>
            <a:xfrm>
              <a:off x="0" y="-66675"/>
              <a:ext cx="5685354" cy="7078580"/>
            </a:xfrm>
            <a:prstGeom prst="rect">
              <a:avLst/>
            </a:prstGeom>
          </p:spPr>
          <p:txBody>
            <a:bodyPr lIns="0" tIns="0" rIns="0" bIns="0" rtlCol="0" anchor="ctr"/>
            <a:lstStyle/>
            <a:p>
              <a:pPr algn="ctr">
                <a:lnSpc>
                  <a:spcPts val="4095"/>
                </a:lnSpc>
              </a:pPr>
              <a:r>
                <a:rPr lang="en-US" sz="3413" dirty="0">
                  <a:solidFill>
                    <a:srgbClr val="000000"/>
                  </a:solidFill>
                  <a:latin typeface="Calibri (MS)"/>
                  <a:ea typeface="Calibri (MS)"/>
                  <a:cs typeface="Calibri (MS)"/>
                  <a:sym typeface="Calibri (MS)"/>
                </a:rPr>
                <a:t>Using the worksheet and the change you identified at the start, answer the questions in the provided worksheet.</a:t>
              </a:r>
            </a:p>
            <a:p>
              <a:pPr algn="ctr">
                <a:lnSpc>
                  <a:spcPts val="4095"/>
                </a:lnSpc>
              </a:pPr>
              <a:endParaRPr lang="en-US" sz="3413" dirty="0">
                <a:solidFill>
                  <a:srgbClr val="000000"/>
                </a:solidFill>
                <a:latin typeface="Calibri (MS)"/>
                <a:ea typeface="Calibri (MS)"/>
                <a:cs typeface="Calibri (MS)"/>
                <a:sym typeface="Calibri (MS)"/>
              </a:endParaRPr>
            </a:p>
          </p:txBody>
        </p:sp>
      </p:grpSp>
      <p:sp>
        <p:nvSpPr>
          <p:cNvPr id="11" name="Freeform 11"/>
          <p:cNvSpPr/>
          <p:nvPr/>
        </p:nvSpPr>
        <p:spPr>
          <a:xfrm>
            <a:off x="286080" y="3248660"/>
            <a:ext cx="3447517" cy="2926080"/>
          </a:xfrm>
          <a:custGeom>
            <a:avLst/>
            <a:gdLst/>
            <a:ahLst/>
            <a:cxnLst/>
            <a:rect l="l" t="t" r="r" b="b"/>
            <a:pathLst>
              <a:path w="3447517" h="2926080">
                <a:moveTo>
                  <a:pt x="0" y="0"/>
                </a:moveTo>
                <a:lnTo>
                  <a:pt x="3447517" y="0"/>
                </a:lnTo>
                <a:lnTo>
                  <a:pt x="3447517"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12" name="TextBox 7">
            <a:extLst>
              <a:ext uri="{FF2B5EF4-FFF2-40B4-BE49-F238E27FC236}">
                <a16:creationId xmlns:a16="http://schemas.microsoft.com/office/drawing/2014/main" id="{23AFD3F2-D851-E448-EEE9-BBC8F0139CC3}"/>
              </a:ext>
            </a:extLst>
          </p:cNvPr>
          <p:cNvSpPr txBox="1"/>
          <p:nvPr/>
        </p:nvSpPr>
        <p:spPr>
          <a:xfrm>
            <a:off x="2260600" y="1673232"/>
            <a:ext cx="8464973" cy="66536"/>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11 – Leading Others Through Change Handout</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12220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474133" y="252195"/>
            <a:ext cx="4619413" cy="870008"/>
            <a:chOff x="0" y="0"/>
            <a:chExt cx="6159218" cy="1160011"/>
          </a:xfrm>
        </p:grpSpPr>
        <p:sp>
          <p:nvSpPr>
            <p:cNvPr id="6" name="Freeform 6"/>
            <p:cNvSpPr/>
            <p:nvPr/>
          </p:nvSpPr>
          <p:spPr>
            <a:xfrm>
              <a:off x="0" y="0"/>
              <a:ext cx="6159218" cy="1160011"/>
            </a:xfrm>
            <a:custGeom>
              <a:avLst/>
              <a:gdLst/>
              <a:ahLst/>
              <a:cxnLst/>
              <a:rect l="l" t="t" r="r" b="b"/>
              <a:pathLst>
                <a:path w="6159218" h="1160011">
                  <a:moveTo>
                    <a:pt x="0" y="0"/>
                  </a:moveTo>
                  <a:lnTo>
                    <a:pt x="6159218" y="0"/>
                  </a:lnTo>
                  <a:lnTo>
                    <a:pt x="6159218" y="1160011"/>
                  </a:lnTo>
                  <a:lnTo>
                    <a:pt x="0" y="1160011"/>
                  </a:lnTo>
                  <a:close/>
                </a:path>
              </a:pathLst>
            </a:custGeom>
            <a:solidFill>
              <a:srgbClr val="000000">
                <a:alpha val="0"/>
              </a:srgbClr>
            </a:solidFill>
          </p:spPr>
          <p:txBody>
            <a:bodyPr/>
            <a:lstStyle/>
            <a:p>
              <a:endParaRPr lang="en-PH"/>
            </a:p>
          </p:txBody>
        </p:sp>
        <p:sp>
          <p:nvSpPr>
            <p:cNvPr id="7" name="TextBox 7"/>
            <p:cNvSpPr txBox="1"/>
            <p:nvPr/>
          </p:nvSpPr>
          <p:spPr>
            <a:xfrm>
              <a:off x="0" y="-95250"/>
              <a:ext cx="6159218" cy="1255261"/>
            </a:xfrm>
            <a:prstGeom prst="rect">
              <a:avLst/>
            </a:prstGeom>
          </p:spPr>
          <p:txBody>
            <a:bodyPr lIns="0" tIns="0" rIns="0" bIns="0" rtlCol="0" anchor="t"/>
            <a:lstStyle/>
            <a:p>
              <a:pPr algn="l">
                <a:lnSpc>
                  <a:spcPts val="5655"/>
                </a:lnSpc>
              </a:pPr>
              <a:r>
                <a:rPr lang="en-US" sz="4713" b="1">
                  <a:solidFill>
                    <a:srgbClr val="0D314C"/>
                  </a:solidFill>
                  <a:latin typeface="Arial Bold"/>
                  <a:ea typeface="Arial Bold"/>
                  <a:cs typeface="Arial Bold"/>
                  <a:sym typeface="Arial Bold"/>
                </a:rPr>
                <a:t>Your Change</a:t>
              </a:r>
            </a:p>
          </p:txBody>
        </p:sp>
      </p:grpSp>
      <p:grpSp>
        <p:nvGrpSpPr>
          <p:cNvPr id="8" name="Group 8"/>
          <p:cNvGrpSpPr/>
          <p:nvPr/>
        </p:nvGrpSpPr>
        <p:grpSpPr>
          <a:xfrm>
            <a:off x="293206" y="1564005"/>
            <a:ext cx="6591156" cy="4177894"/>
            <a:chOff x="0" y="0"/>
            <a:chExt cx="9338514" cy="5919343"/>
          </a:xfrm>
        </p:grpSpPr>
        <p:sp>
          <p:nvSpPr>
            <p:cNvPr id="9" name="Freeform 9"/>
            <p:cNvSpPr/>
            <p:nvPr/>
          </p:nvSpPr>
          <p:spPr>
            <a:xfrm>
              <a:off x="0" y="0"/>
              <a:ext cx="9338514" cy="5919343"/>
            </a:xfrm>
            <a:custGeom>
              <a:avLst/>
              <a:gdLst/>
              <a:ahLst/>
              <a:cxnLst/>
              <a:rect l="l" t="t" r="r" b="b"/>
              <a:pathLst>
                <a:path w="9338514" h="5919343">
                  <a:moveTo>
                    <a:pt x="0" y="0"/>
                  </a:moveTo>
                  <a:lnTo>
                    <a:pt x="9338514" y="0"/>
                  </a:lnTo>
                  <a:lnTo>
                    <a:pt x="9338514" y="5919343"/>
                  </a:lnTo>
                  <a:lnTo>
                    <a:pt x="0" y="5919343"/>
                  </a:lnTo>
                  <a:close/>
                </a:path>
              </a:pathLst>
            </a:custGeom>
            <a:solidFill>
              <a:srgbClr val="000000">
                <a:alpha val="0"/>
              </a:srgbClr>
            </a:solidFill>
          </p:spPr>
          <p:txBody>
            <a:bodyPr/>
            <a:lstStyle/>
            <a:p>
              <a:endParaRPr lang="en-PH"/>
            </a:p>
          </p:txBody>
        </p:sp>
        <p:sp>
          <p:nvSpPr>
            <p:cNvPr id="10" name="TextBox 10"/>
            <p:cNvSpPr txBox="1"/>
            <p:nvPr/>
          </p:nvSpPr>
          <p:spPr>
            <a:xfrm>
              <a:off x="0" y="-9525"/>
              <a:ext cx="9338514" cy="5928868"/>
            </a:xfrm>
            <a:prstGeom prst="rect">
              <a:avLst/>
            </a:prstGeom>
          </p:spPr>
          <p:txBody>
            <a:bodyPr lIns="0" tIns="0" rIns="0" bIns="0" rtlCol="0" anchor="t"/>
            <a:lstStyle/>
            <a:p>
              <a:pPr algn="l">
                <a:lnSpc>
                  <a:spcPts val="2323"/>
                </a:lnSpc>
              </a:pPr>
              <a:r>
                <a:rPr lang="en-US" sz="1920">
                  <a:solidFill>
                    <a:srgbClr val="000000"/>
                  </a:solidFill>
                  <a:latin typeface="Albert Sans"/>
                  <a:ea typeface="Albert Sans"/>
                  <a:cs typeface="Albert Sans"/>
                  <a:sym typeface="Albert Sans"/>
                </a:rPr>
                <a:t>What is a change that is planned or has already begun? </a:t>
              </a:r>
            </a:p>
            <a:p>
              <a:pPr marL="247091" lvl="1" indent="-123546" algn="l">
                <a:lnSpc>
                  <a:spcPts val="3456"/>
                </a:lnSpc>
                <a:buFont typeface="Arial"/>
                <a:buChar char="•"/>
              </a:pPr>
              <a:r>
                <a:rPr lang="en-US" sz="1920">
                  <a:solidFill>
                    <a:srgbClr val="000000"/>
                  </a:solidFill>
                  <a:latin typeface="Albert Sans"/>
                  <a:ea typeface="Albert Sans"/>
                  <a:cs typeface="Albert Sans"/>
                  <a:sym typeface="Albert Sans"/>
                </a:rPr>
                <a:t>What concerns you most about this change?</a:t>
              </a:r>
            </a:p>
            <a:p>
              <a:pPr marL="247091" lvl="1" indent="-123546" algn="l">
                <a:lnSpc>
                  <a:spcPts val="3456"/>
                </a:lnSpc>
                <a:buFont typeface="Arial"/>
                <a:buChar char="•"/>
              </a:pPr>
              <a:r>
                <a:rPr lang="en-US" sz="1920">
                  <a:solidFill>
                    <a:srgbClr val="000000"/>
                  </a:solidFill>
                  <a:latin typeface="Albert Sans"/>
                  <a:ea typeface="Albert Sans"/>
                  <a:cs typeface="Albert Sans"/>
                  <a:sym typeface="Albert Sans"/>
                </a:rPr>
                <a:t>What is your role in the change?</a:t>
              </a:r>
            </a:p>
            <a:p>
              <a:pPr marL="247091" lvl="1" indent="-123546" algn="l">
                <a:lnSpc>
                  <a:spcPts val="3456"/>
                </a:lnSpc>
                <a:buFont typeface="Arial"/>
                <a:buChar char="•"/>
              </a:pPr>
              <a:r>
                <a:rPr lang="en-US" sz="1920">
                  <a:solidFill>
                    <a:srgbClr val="000000"/>
                  </a:solidFill>
                  <a:latin typeface="Albert Sans"/>
                  <a:ea typeface="Albert Sans"/>
                  <a:cs typeface="Albert Sans"/>
                  <a:sym typeface="Albert Sans"/>
                </a:rPr>
                <a:t>Who will you have to help navigate through the change?</a:t>
              </a:r>
            </a:p>
            <a:p>
              <a:pPr marL="247091" lvl="1" indent="-123546" algn="l">
                <a:lnSpc>
                  <a:spcPts val="3456"/>
                </a:lnSpc>
                <a:buFont typeface="Arial"/>
                <a:buChar char="•"/>
              </a:pPr>
              <a:r>
                <a:rPr lang="en-US" sz="1920">
                  <a:solidFill>
                    <a:srgbClr val="000000"/>
                  </a:solidFill>
                  <a:latin typeface="Albert Sans"/>
                  <a:ea typeface="Albert Sans"/>
                  <a:cs typeface="Albert Sans"/>
                  <a:sym typeface="Albert Sans"/>
                </a:rPr>
                <a:t>Name the people that are impacted as a result of this change within your workplace.</a:t>
              </a:r>
            </a:p>
            <a:p>
              <a:pPr marL="247091" lvl="1" indent="-123546" algn="l">
                <a:lnSpc>
                  <a:spcPts val="3456"/>
                </a:lnSpc>
                <a:buFont typeface="Arial"/>
                <a:buChar char="•"/>
              </a:pPr>
              <a:r>
                <a:rPr lang="en-US" sz="1920">
                  <a:solidFill>
                    <a:srgbClr val="000000"/>
                  </a:solidFill>
                  <a:latin typeface="Albert Sans"/>
                  <a:ea typeface="Albert Sans"/>
                  <a:cs typeface="Albert Sans"/>
                  <a:sym typeface="Albert Sans"/>
                </a:rPr>
                <a:t>What are some of their reactions to the change  (or if it isn’t announced yet, what do you anticipate their reaction to be?)</a:t>
              </a:r>
            </a:p>
            <a:p>
              <a:pPr marL="247091" lvl="1" indent="-123546" algn="l">
                <a:lnSpc>
                  <a:spcPts val="2304"/>
                </a:lnSpc>
              </a:pPr>
              <a:endParaRPr lang="en-US" sz="1920">
                <a:solidFill>
                  <a:srgbClr val="000000"/>
                </a:solidFill>
                <a:latin typeface="Albert Sans"/>
                <a:ea typeface="Albert Sans"/>
                <a:cs typeface="Albert Sans"/>
                <a:sym typeface="Albert Sans"/>
              </a:endParaRPr>
            </a:p>
          </p:txBody>
        </p:sp>
      </p:grpSp>
      <p:sp>
        <p:nvSpPr>
          <p:cNvPr id="11" name="Freeform 11"/>
          <p:cNvSpPr/>
          <p:nvPr/>
        </p:nvSpPr>
        <p:spPr>
          <a:xfrm>
            <a:off x="6694879" y="2280766"/>
            <a:ext cx="2701261" cy="2694508"/>
          </a:xfrm>
          <a:custGeom>
            <a:avLst/>
            <a:gdLst/>
            <a:ahLst/>
            <a:cxnLst/>
            <a:rect l="l" t="t" r="r" b="b"/>
            <a:pathLst>
              <a:path w="2701261" h="2694508">
                <a:moveTo>
                  <a:pt x="0" y="0"/>
                </a:moveTo>
                <a:lnTo>
                  <a:pt x="2701261" y="0"/>
                </a:lnTo>
                <a:lnTo>
                  <a:pt x="2701261" y="2694508"/>
                </a:lnTo>
                <a:lnTo>
                  <a:pt x="0" y="2694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2" name="Group 12"/>
          <p:cNvGrpSpPr/>
          <p:nvPr/>
        </p:nvGrpSpPr>
        <p:grpSpPr>
          <a:xfrm>
            <a:off x="0" y="6025464"/>
            <a:ext cx="9753600" cy="1289736"/>
            <a:chOff x="0" y="0"/>
            <a:chExt cx="3612444" cy="477680"/>
          </a:xfrm>
        </p:grpSpPr>
        <p:sp>
          <p:nvSpPr>
            <p:cNvPr id="13" name="Freeform 13"/>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4" name="TextBox 14"/>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614A6E90-1CEA-D174-D916-4BA430613376}"/>
              </a:ext>
            </a:extLst>
          </p:cNvPr>
          <p:cNvSpPr/>
          <p:nvPr/>
        </p:nvSpPr>
        <p:spPr>
          <a:xfrm>
            <a:off x="4953000" y="1905000"/>
            <a:ext cx="4246880" cy="251460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 name="Group 2"/>
          <p:cNvGrpSpPr/>
          <p:nvPr/>
        </p:nvGrpSpPr>
        <p:grpSpPr>
          <a:xfrm>
            <a:off x="4899498" y="228600"/>
            <a:ext cx="4415539" cy="6090266"/>
            <a:chOff x="-251295" y="-655600"/>
            <a:chExt cx="5887386" cy="8120355"/>
          </a:xfrm>
        </p:grpSpPr>
        <p:sp>
          <p:nvSpPr>
            <p:cNvPr id="3" name="Freeform 3"/>
            <p:cNvSpPr/>
            <p:nvPr/>
          </p:nvSpPr>
          <p:spPr>
            <a:xfrm>
              <a:off x="0" y="0"/>
              <a:ext cx="5636091" cy="7464755"/>
            </a:xfrm>
            <a:custGeom>
              <a:avLst/>
              <a:gdLst/>
              <a:ahLst/>
              <a:cxnLst/>
              <a:rect l="l" t="t" r="r" b="b"/>
              <a:pathLst>
                <a:path w="5636091" h="7464755">
                  <a:moveTo>
                    <a:pt x="0" y="0"/>
                  </a:moveTo>
                  <a:lnTo>
                    <a:pt x="5636091" y="0"/>
                  </a:lnTo>
                  <a:lnTo>
                    <a:pt x="5636091" y="7464755"/>
                  </a:lnTo>
                  <a:lnTo>
                    <a:pt x="0" y="7464755"/>
                  </a:lnTo>
                  <a:close/>
                </a:path>
              </a:pathLst>
            </a:custGeom>
            <a:solidFill>
              <a:srgbClr val="000000">
                <a:alpha val="0"/>
              </a:srgbClr>
            </a:solidFill>
          </p:spPr>
          <p:txBody>
            <a:bodyPr/>
            <a:lstStyle/>
            <a:p>
              <a:endParaRPr lang="en-PH"/>
            </a:p>
          </p:txBody>
        </p:sp>
        <p:sp>
          <p:nvSpPr>
            <p:cNvPr id="4" name="TextBox 4"/>
            <p:cNvSpPr txBox="1"/>
            <p:nvPr/>
          </p:nvSpPr>
          <p:spPr>
            <a:xfrm>
              <a:off x="-251295" y="-655600"/>
              <a:ext cx="5636091" cy="7512380"/>
            </a:xfrm>
            <a:prstGeom prst="rect">
              <a:avLst/>
            </a:prstGeom>
          </p:spPr>
          <p:txBody>
            <a:bodyPr lIns="0" tIns="0" rIns="0" bIns="0" rtlCol="0" anchor="ctr"/>
            <a:lstStyle/>
            <a:p>
              <a:pPr marL="164465" lvl="1" algn="ctr">
                <a:lnSpc>
                  <a:spcPts val="3071"/>
                </a:lnSpc>
              </a:pPr>
              <a:r>
                <a:rPr lang="en-US" sz="2550" b="1" dirty="0">
                  <a:solidFill>
                    <a:schemeClr val="bg1"/>
                  </a:solidFill>
                  <a:latin typeface="Albert Sans"/>
                  <a:ea typeface="Calibri (MS) Bold"/>
                  <a:cs typeface="Calibri (MS) Bold"/>
                  <a:sym typeface="Calibri (MS) Bold"/>
                </a:rPr>
                <a:t>"</a:t>
              </a:r>
              <a:r>
                <a:rPr lang="en-US" sz="3200" b="1" dirty="0">
                  <a:solidFill>
                    <a:schemeClr val="bg1"/>
                  </a:solidFill>
                  <a:latin typeface="Albert Sans"/>
                  <a:ea typeface="Calibri (MS) Bold"/>
                  <a:cs typeface="Calibri (MS) Bold"/>
                  <a:sym typeface="Calibri (MS) Bold"/>
                </a:rPr>
                <a:t>Things are the way they are because they got that way"</a:t>
              </a:r>
              <a:endParaRPr lang="en-US" sz="3200" dirty="0">
                <a:solidFill>
                  <a:schemeClr val="bg1"/>
                </a:solidFill>
                <a:latin typeface="Albert Sans"/>
              </a:endParaRPr>
            </a:p>
          </p:txBody>
        </p:sp>
      </p:grpSp>
      <p:grpSp>
        <p:nvGrpSpPr>
          <p:cNvPr id="5" name="Group 5"/>
          <p:cNvGrpSpPr/>
          <p:nvPr/>
        </p:nvGrpSpPr>
        <p:grpSpPr>
          <a:xfrm>
            <a:off x="0" y="0"/>
            <a:ext cx="4521200" cy="7315200"/>
            <a:chOff x="0" y="0"/>
            <a:chExt cx="1674519" cy="2709333"/>
          </a:xfrm>
        </p:grpSpPr>
        <p:sp>
          <p:nvSpPr>
            <p:cNvPr id="6" name="Freeform 6"/>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7" name="TextBox 7"/>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553720" y="1335795"/>
            <a:ext cx="3789680" cy="2944105"/>
            <a:chOff x="0" y="0"/>
            <a:chExt cx="5052907" cy="3925473"/>
          </a:xfrm>
        </p:grpSpPr>
        <p:sp>
          <p:nvSpPr>
            <p:cNvPr id="9" name="Freeform 9"/>
            <p:cNvSpPr/>
            <p:nvPr/>
          </p:nvSpPr>
          <p:spPr>
            <a:xfrm>
              <a:off x="0" y="0"/>
              <a:ext cx="5052907" cy="3925473"/>
            </a:xfrm>
            <a:custGeom>
              <a:avLst/>
              <a:gdLst/>
              <a:ahLst/>
              <a:cxnLst/>
              <a:rect l="l" t="t" r="r" b="b"/>
              <a:pathLst>
                <a:path w="5052907" h="3925473">
                  <a:moveTo>
                    <a:pt x="0" y="0"/>
                  </a:moveTo>
                  <a:lnTo>
                    <a:pt x="5052907" y="0"/>
                  </a:lnTo>
                  <a:lnTo>
                    <a:pt x="5052907" y="3925473"/>
                  </a:lnTo>
                  <a:lnTo>
                    <a:pt x="0" y="3925473"/>
                  </a:lnTo>
                  <a:close/>
                </a:path>
              </a:pathLst>
            </a:custGeom>
            <a:solidFill>
              <a:srgbClr val="000000">
                <a:alpha val="0"/>
              </a:srgbClr>
            </a:solidFill>
          </p:spPr>
          <p:txBody>
            <a:bodyPr/>
            <a:lstStyle/>
            <a:p>
              <a:endParaRPr lang="en-PH"/>
            </a:p>
          </p:txBody>
        </p:sp>
        <p:sp>
          <p:nvSpPr>
            <p:cNvPr id="10" name="TextBox 10"/>
            <p:cNvSpPr txBox="1"/>
            <p:nvPr/>
          </p:nvSpPr>
          <p:spPr>
            <a:xfrm>
              <a:off x="0" y="-9525"/>
              <a:ext cx="5052907" cy="3934998"/>
            </a:xfrm>
            <a:prstGeom prst="rect">
              <a:avLst/>
            </a:prstGeom>
          </p:spPr>
          <p:txBody>
            <a:bodyPr lIns="0" tIns="0" rIns="0" bIns="0" rtlCol="0" anchor="ctr"/>
            <a:lstStyle/>
            <a:p>
              <a:pPr algn="ctr">
                <a:lnSpc>
                  <a:spcPts val="5152"/>
                </a:lnSpc>
              </a:pPr>
              <a:r>
                <a:rPr lang="en-US" sz="4293" b="1">
                  <a:solidFill>
                    <a:srgbClr val="FFFFFF"/>
                  </a:solidFill>
                  <a:latin typeface="Albert Sans Bold"/>
                  <a:ea typeface="Albert Sans Bold"/>
                  <a:cs typeface="Albert Sans Bold"/>
                  <a:sym typeface="Albert Sans Bold"/>
                </a:rPr>
                <a:t>Laws of Organizational Change</a:t>
              </a:r>
            </a:p>
          </p:txBody>
        </p:sp>
      </p:grpSp>
      <p:sp>
        <p:nvSpPr>
          <p:cNvPr id="11" name="Freeform 11"/>
          <p:cNvSpPr/>
          <p:nvPr/>
        </p:nvSpPr>
        <p:spPr>
          <a:xfrm>
            <a:off x="1228437" y="4279900"/>
            <a:ext cx="2064326" cy="1850152"/>
          </a:xfrm>
          <a:custGeom>
            <a:avLst/>
            <a:gdLst/>
            <a:ahLst/>
            <a:cxnLst/>
            <a:rect l="l" t="t" r="r" b="b"/>
            <a:pathLst>
              <a:path w="2064326" h="1850152">
                <a:moveTo>
                  <a:pt x="0" y="0"/>
                </a:moveTo>
                <a:lnTo>
                  <a:pt x="2064326" y="0"/>
                </a:lnTo>
                <a:lnTo>
                  <a:pt x="2064326" y="1850152"/>
                </a:lnTo>
                <a:lnTo>
                  <a:pt x="0" y="1850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166F-094B-64C0-07E8-F4C6FDD1AE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2B63B8B-9FFF-94A5-9481-32BDF4CCC4BB}"/>
              </a:ext>
            </a:extLst>
          </p:cNvPr>
          <p:cNvGrpSpPr/>
          <p:nvPr/>
        </p:nvGrpSpPr>
        <p:grpSpPr>
          <a:xfrm>
            <a:off x="847852" y="731520"/>
            <a:ext cx="8377428" cy="7728441"/>
            <a:chOff x="-5533814" y="0"/>
            <a:chExt cx="11169905" cy="10304588"/>
          </a:xfrm>
        </p:grpSpPr>
        <p:sp>
          <p:nvSpPr>
            <p:cNvPr id="3" name="Freeform 3">
              <a:extLst>
                <a:ext uri="{FF2B5EF4-FFF2-40B4-BE49-F238E27FC236}">
                  <a16:creationId xmlns:a16="http://schemas.microsoft.com/office/drawing/2014/main" id="{1D6BCD72-5C31-F6F8-9706-6F1E6C547544}"/>
                </a:ext>
              </a:extLst>
            </p:cNvPr>
            <p:cNvSpPr/>
            <p:nvPr/>
          </p:nvSpPr>
          <p:spPr>
            <a:xfrm>
              <a:off x="0" y="0"/>
              <a:ext cx="5636091" cy="7464755"/>
            </a:xfrm>
            <a:custGeom>
              <a:avLst/>
              <a:gdLst/>
              <a:ahLst/>
              <a:cxnLst/>
              <a:rect l="l" t="t" r="r" b="b"/>
              <a:pathLst>
                <a:path w="5636091" h="7464755">
                  <a:moveTo>
                    <a:pt x="0" y="0"/>
                  </a:moveTo>
                  <a:lnTo>
                    <a:pt x="5636091" y="0"/>
                  </a:lnTo>
                  <a:lnTo>
                    <a:pt x="5636091" y="7464755"/>
                  </a:lnTo>
                  <a:lnTo>
                    <a:pt x="0" y="7464755"/>
                  </a:lnTo>
                  <a:close/>
                </a:path>
              </a:pathLst>
            </a:custGeom>
            <a:solidFill>
              <a:srgbClr val="000000">
                <a:alpha val="0"/>
              </a:srgbClr>
            </a:solidFill>
          </p:spPr>
          <p:txBody>
            <a:bodyPr/>
            <a:lstStyle/>
            <a:p>
              <a:endParaRPr lang="en-PH"/>
            </a:p>
          </p:txBody>
        </p:sp>
        <p:sp>
          <p:nvSpPr>
            <p:cNvPr id="4" name="TextBox 4">
              <a:extLst>
                <a:ext uri="{FF2B5EF4-FFF2-40B4-BE49-F238E27FC236}">
                  <a16:creationId xmlns:a16="http://schemas.microsoft.com/office/drawing/2014/main" id="{711C09C3-3FE9-854D-070A-EE928796E33B}"/>
                </a:ext>
              </a:extLst>
            </p:cNvPr>
            <p:cNvSpPr txBox="1"/>
            <p:nvPr/>
          </p:nvSpPr>
          <p:spPr>
            <a:xfrm>
              <a:off x="-5533814" y="2792208"/>
              <a:ext cx="5636091" cy="7512380"/>
            </a:xfrm>
            <a:prstGeom prst="rect">
              <a:avLst/>
            </a:prstGeom>
          </p:spPr>
          <p:txBody>
            <a:bodyPr lIns="0" tIns="0" rIns="0" bIns="0" rtlCol="0" anchor="ctr"/>
            <a:lstStyle/>
            <a:p>
              <a:pPr marL="328930" lvl="1" indent="-164465">
                <a:lnSpc>
                  <a:spcPts val="3071"/>
                </a:lnSpc>
                <a:buFont typeface="Arial"/>
                <a:buChar char="•"/>
              </a:pPr>
              <a:endParaRPr lang="en-US" sz="2600" dirty="0">
                <a:solidFill>
                  <a:srgbClr val="000000"/>
                </a:solidFill>
                <a:ea typeface="+mn-lt"/>
                <a:cs typeface="+mn-lt"/>
              </a:endParaRPr>
            </a:p>
          </p:txBody>
        </p:sp>
      </p:grpSp>
      <p:grpSp>
        <p:nvGrpSpPr>
          <p:cNvPr id="5" name="Group 5">
            <a:extLst>
              <a:ext uri="{FF2B5EF4-FFF2-40B4-BE49-F238E27FC236}">
                <a16:creationId xmlns:a16="http://schemas.microsoft.com/office/drawing/2014/main" id="{2BA85642-7D43-2652-9431-CA46C93D5A55}"/>
              </a:ext>
            </a:extLst>
          </p:cNvPr>
          <p:cNvGrpSpPr/>
          <p:nvPr/>
        </p:nvGrpSpPr>
        <p:grpSpPr>
          <a:xfrm>
            <a:off x="0" y="0"/>
            <a:ext cx="4521200" cy="7315200"/>
            <a:chOff x="0" y="0"/>
            <a:chExt cx="1674519" cy="2709333"/>
          </a:xfrm>
        </p:grpSpPr>
        <p:sp>
          <p:nvSpPr>
            <p:cNvPr id="6" name="Freeform 6">
              <a:extLst>
                <a:ext uri="{FF2B5EF4-FFF2-40B4-BE49-F238E27FC236}">
                  <a16:creationId xmlns:a16="http://schemas.microsoft.com/office/drawing/2014/main" id="{8D2BC215-5427-32E0-9A41-8996AB5975A0}"/>
                </a:ext>
              </a:extLst>
            </p:cNvPr>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7" name="TextBox 7">
              <a:extLst>
                <a:ext uri="{FF2B5EF4-FFF2-40B4-BE49-F238E27FC236}">
                  <a16:creationId xmlns:a16="http://schemas.microsoft.com/office/drawing/2014/main" id="{BDC3B66F-0DBD-A1E4-4B4D-3785724AFB20}"/>
                </a:ext>
              </a:extLst>
            </p:cNvPr>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a:extLst>
              <a:ext uri="{FF2B5EF4-FFF2-40B4-BE49-F238E27FC236}">
                <a16:creationId xmlns:a16="http://schemas.microsoft.com/office/drawing/2014/main" id="{23661A18-42E6-9656-D38D-2284E0E09C56}"/>
              </a:ext>
            </a:extLst>
          </p:cNvPr>
          <p:cNvGrpSpPr/>
          <p:nvPr/>
        </p:nvGrpSpPr>
        <p:grpSpPr>
          <a:xfrm>
            <a:off x="553720" y="1335795"/>
            <a:ext cx="3789680" cy="2944105"/>
            <a:chOff x="0" y="0"/>
            <a:chExt cx="5052907" cy="3925473"/>
          </a:xfrm>
        </p:grpSpPr>
        <p:sp>
          <p:nvSpPr>
            <p:cNvPr id="9" name="Freeform 9">
              <a:extLst>
                <a:ext uri="{FF2B5EF4-FFF2-40B4-BE49-F238E27FC236}">
                  <a16:creationId xmlns:a16="http://schemas.microsoft.com/office/drawing/2014/main" id="{1B0BD035-CCEE-6D55-582B-A60FF9D4757E}"/>
                </a:ext>
              </a:extLst>
            </p:cNvPr>
            <p:cNvSpPr/>
            <p:nvPr/>
          </p:nvSpPr>
          <p:spPr>
            <a:xfrm>
              <a:off x="0" y="0"/>
              <a:ext cx="5052907" cy="3925473"/>
            </a:xfrm>
            <a:custGeom>
              <a:avLst/>
              <a:gdLst/>
              <a:ahLst/>
              <a:cxnLst/>
              <a:rect l="l" t="t" r="r" b="b"/>
              <a:pathLst>
                <a:path w="5052907" h="3925473">
                  <a:moveTo>
                    <a:pt x="0" y="0"/>
                  </a:moveTo>
                  <a:lnTo>
                    <a:pt x="5052907" y="0"/>
                  </a:lnTo>
                  <a:lnTo>
                    <a:pt x="5052907" y="3925473"/>
                  </a:lnTo>
                  <a:lnTo>
                    <a:pt x="0" y="3925473"/>
                  </a:lnTo>
                  <a:close/>
                </a:path>
              </a:pathLst>
            </a:custGeom>
            <a:solidFill>
              <a:srgbClr val="000000">
                <a:alpha val="0"/>
              </a:srgbClr>
            </a:solidFill>
          </p:spPr>
          <p:txBody>
            <a:bodyPr/>
            <a:lstStyle/>
            <a:p>
              <a:endParaRPr lang="en-PH"/>
            </a:p>
          </p:txBody>
        </p:sp>
        <p:sp>
          <p:nvSpPr>
            <p:cNvPr id="10" name="TextBox 10">
              <a:extLst>
                <a:ext uri="{FF2B5EF4-FFF2-40B4-BE49-F238E27FC236}">
                  <a16:creationId xmlns:a16="http://schemas.microsoft.com/office/drawing/2014/main" id="{A339E93F-2D47-3F78-7722-515DCFB5D690}"/>
                </a:ext>
              </a:extLst>
            </p:cNvPr>
            <p:cNvSpPr txBox="1"/>
            <p:nvPr/>
          </p:nvSpPr>
          <p:spPr>
            <a:xfrm>
              <a:off x="0" y="-9525"/>
              <a:ext cx="5052907" cy="3934998"/>
            </a:xfrm>
            <a:prstGeom prst="rect">
              <a:avLst/>
            </a:prstGeom>
          </p:spPr>
          <p:txBody>
            <a:bodyPr lIns="0" tIns="0" rIns="0" bIns="0" rtlCol="0" anchor="ctr"/>
            <a:lstStyle/>
            <a:p>
              <a:pPr algn="ctr">
                <a:lnSpc>
                  <a:spcPts val="5152"/>
                </a:lnSpc>
              </a:pPr>
              <a:r>
                <a:rPr lang="en-US" sz="4293" b="1">
                  <a:solidFill>
                    <a:srgbClr val="FFFFFF"/>
                  </a:solidFill>
                  <a:latin typeface="Albert Sans Bold"/>
                  <a:ea typeface="Albert Sans Bold"/>
                  <a:cs typeface="Albert Sans Bold"/>
                  <a:sym typeface="Albert Sans Bold"/>
                </a:rPr>
                <a:t>Laws of Organizational Change</a:t>
              </a:r>
            </a:p>
          </p:txBody>
        </p:sp>
      </p:grpSp>
      <p:sp>
        <p:nvSpPr>
          <p:cNvPr id="11" name="Freeform 11">
            <a:extLst>
              <a:ext uri="{FF2B5EF4-FFF2-40B4-BE49-F238E27FC236}">
                <a16:creationId xmlns:a16="http://schemas.microsoft.com/office/drawing/2014/main" id="{1E4178B0-2413-84F3-594D-25358767A4E6}"/>
              </a:ext>
            </a:extLst>
          </p:cNvPr>
          <p:cNvSpPr/>
          <p:nvPr/>
        </p:nvSpPr>
        <p:spPr>
          <a:xfrm>
            <a:off x="1228437" y="4279900"/>
            <a:ext cx="2064326" cy="1850152"/>
          </a:xfrm>
          <a:custGeom>
            <a:avLst/>
            <a:gdLst/>
            <a:ahLst/>
            <a:cxnLst/>
            <a:rect l="l" t="t" r="r" b="b"/>
            <a:pathLst>
              <a:path w="2064326" h="1850152">
                <a:moveTo>
                  <a:pt x="0" y="0"/>
                </a:moveTo>
                <a:lnTo>
                  <a:pt x="2064326" y="0"/>
                </a:lnTo>
                <a:lnTo>
                  <a:pt x="2064326" y="1850152"/>
                </a:lnTo>
                <a:lnTo>
                  <a:pt x="0" y="1850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20" name="Speech Bubble: Rectangle 19">
            <a:extLst>
              <a:ext uri="{FF2B5EF4-FFF2-40B4-BE49-F238E27FC236}">
                <a16:creationId xmlns:a16="http://schemas.microsoft.com/office/drawing/2014/main" id="{BD98E174-4DBC-5AC7-E8C0-6C8CA7479B83}"/>
              </a:ext>
            </a:extLst>
          </p:cNvPr>
          <p:cNvSpPr/>
          <p:nvPr/>
        </p:nvSpPr>
        <p:spPr>
          <a:xfrm>
            <a:off x="4953000" y="1905000"/>
            <a:ext cx="4246880" cy="251460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1" name="Group 2">
            <a:extLst>
              <a:ext uri="{FF2B5EF4-FFF2-40B4-BE49-F238E27FC236}">
                <a16:creationId xmlns:a16="http://schemas.microsoft.com/office/drawing/2014/main" id="{A60611E4-90CE-41A4-16D8-35EE558C7A79}"/>
              </a:ext>
            </a:extLst>
          </p:cNvPr>
          <p:cNvGrpSpPr/>
          <p:nvPr/>
        </p:nvGrpSpPr>
        <p:grpSpPr>
          <a:xfrm>
            <a:off x="4899498" y="228600"/>
            <a:ext cx="4415539" cy="6090266"/>
            <a:chOff x="-251295" y="-655600"/>
            <a:chExt cx="5887386" cy="8120355"/>
          </a:xfrm>
        </p:grpSpPr>
        <p:sp>
          <p:nvSpPr>
            <p:cNvPr id="22" name="Freeform 3">
              <a:extLst>
                <a:ext uri="{FF2B5EF4-FFF2-40B4-BE49-F238E27FC236}">
                  <a16:creationId xmlns:a16="http://schemas.microsoft.com/office/drawing/2014/main" id="{F4CE9707-2BA6-B103-1BFF-FFA928D104C6}"/>
                </a:ext>
              </a:extLst>
            </p:cNvPr>
            <p:cNvSpPr/>
            <p:nvPr/>
          </p:nvSpPr>
          <p:spPr>
            <a:xfrm>
              <a:off x="0" y="0"/>
              <a:ext cx="5636091" cy="7464755"/>
            </a:xfrm>
            <a:custGeom>
              <a:avLst/>
              <a:gdLst/>
              <a:ahLst/>
              <a:cxnLst/>
              <a:rect l="l" t="t" r="r" b="b"/>
              <a:pathLst>
                <a:path w="5636091" h="7464755">
                  <a:moveTo>
                    <a:pt x="0" y="0"/>
                  </a:moveTo>
                  <a:lnTo>
                    <a:pt x="5636091" y="0"/>
                  </a:lnTo>
                  <a:lnTo>
                    <a:pt x="5636091" y="7464755"/>
                  </a:lnTo>
                  <a:lnTo>
                    <a:pt x="0" y="7464755"/>
                  </a:lnTo>
                  <a:close/>
                </a:path>
              </a:pathLst>
            </a:custGeom>
            <a:solidFill>
              <a:srgbClr val="000000">
                <a:alpha val="0"/>
              </a:srgbClr>
            </a:solidFill>
          </p:spPr>
          <p:txBody>
            <a:bodyPr/>
            <a:lstStyle/>
            <a:p>
              <a:endParaRPr lang="en-PH"/>
            </a:p>
          </p:txBody>
        </p:sp>
        <p:sp>
          <p:nvSpPr>
            <p:cNvPr id="23" name="TextBox 4">
              <a:extLst>
                <a:ext uri="{FF2B5EF4-FFF2-40B4-BE49-F238E27FC236}">
                  <a16:creationId xmlns:a16="http://schemas.microsoft.com/office/drawing/2014/main" id="{0BA3370B-1937-46A0-8855-4840684856C8}"/>
                </a:ext>
              </a:extLst>
            </p:cNvPr>
            <p:cNvSpPr txBox="1"/>
            <p:nvPr/>
          </p:nvSpPr>
          <p:spPr>
            <a:xfrm>
              <a:off x="-251295" y="-655600"/>
              <a:ext cx="5636091" cy="7512380"/>
            </a:xfrm>
            <a:prstGeom prst="rect">
              <a:avLst/>
            </a:prstGeom>
          </p:spPr>
          <p:txBody>
            <a:bodyPr lIns="0" tIns="0" rIns="0" bIns="0" rtlCol="0" anchor="ctr"/>
            <a:lstStyle/>
            <a:p>
              <a:pPr marL="164465" lvl="1" algn="ctr">
                <a:lnSpc>
                  <a:spcPts val="3071"/>
                </a:lnSpc>
              </a:pPr>
              <a:r>
                <a:rPr lang="en-US" sz="3200" b="1" dirty="0">
                  <a:solidFill>
                    <a:schemeClr val="bg1"/>
                  </a:solidFill>
                  <a:ea typeface="+mn-lt"/>
                  <a:cs typeface="+mn-lt"/>
                  <a:sym typeface="Calibri (MS) Bold"/>
                </a:rPr>
                <a:t>"Unless things change, they are likely to stay the same"</a:t>
              </a:r>
              <a:endParaRPr lang="en-US" sz="3200" dirty="0">
                <a:solidFill>
                  <a:schemeClr val="bg1"/>
                </a:solidFill>
                <a:ea typeface="+mn-lt"/>
                <a:cs typeface="+mn-lt"/>
              </a:endParaRPr>
            </a:p>
          </p:txBody>
        </p:sp>
      </p:grpSp>
    </p:spTree>
    <p:extLst>
      <p:ext uri="{BB962C8B-B14F-4D97-AF65-F5344CB8AC3E}">
        <p14:creationId xmlns:p14="http://schemas.microsoft.com/office/powerpoint/2010/main" val="2246705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B9A8-AE09-0815-C309-9B9440413254}"/>
            </a:ext>
          </a:extLst>
        </p:cNvPr>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4249CB13-28B5-1D34-8FCA-DF29E53A36A5}"/>
              </a:ext>
            </a:extLst>
          </p:cNvPr>
          <p:cNvSpPr/>
          <p:nvPr/>
        </p:nvSpPr>
        <p:spPr>
          <a:xfrm>
            <a:off x="4953000" y="1905000"/>
            <a:ext cx="4246880" cy="251460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 name="Group 2">
            <a:extLst>
              <a:ext uri="{FF2B5EF4-FFF2-40B4-BE49-F238E27FC236}">
                <a16:creationId xmlns:a16="http://schemas.microsoft.com/office/drawing/2014/main" id="{4D2D76FA-B7B9-6DA1-644C-1A310D9780EF}"/>
              </a:ext>
            </a:extLst>
          </p:cNvPr>
          <p:cNvGrpSpPr/>
          <p:nvPr/>
        </p:nvGrpSpPr>
        <p:grpSpPr>
          <a:xfrm>
            <a:off x="4918197" y="495767"/>
            <a:ext cx="4227068" cy="5634285"/>
            <a:chOff x="0" y="-47625"/>
            <a:chExt cx="5636091" cy="7512380"/>
          </a:xfrm>
        </p:grpSpPr>
        <p:sp>
          <p:nvSpPr>
            <p:cNvPr id="3" name="Freeform 3">
              <a:extLst>
                <a:ext uri="{FF2B5EF4-FFF2-40B4-BE49-F238E27FC236}">
                  <a16:creationId xmlns:a16="http://schemas.microsoft.com/office/drawing/2014/main" id="{F8FECC17-B01C-C640-51C4-D0BC24995BD1}"/>
                </a:ext>
              </a:extLst>
            </p:cNvPr>
            <p:cNvSpPr/>
            <p:nvPr/>
          </p:nvSpPr>
          <p:spPr>
            <a:xfrm>
              <a:off x="0" y="0"/>
              <a:ext cx="5636091" cy="7464755"/>
            </a:xfrm>
            <a:custGeom>
              <a:avLst/>
              <a:gdLst/>
              <a:ahLst/>
              <a:cxnLst/>
              <a:rect l="l" t="t" r="r" b="b"/>
              <a:pathLst>
                <a:path w="5636091" h="7464755">
                  <a:moveTo>
                    <a:pt x="0" y="0"/>
                  </a:moveTo>
                  <a:lnTo>
                    <a:pt x="5636091" y="0"/>
                  </a:lnTo>
                  <a:lnTo>
                    <a:pt x="5636091" y="7464755"/>
                  </a:lnTo>
                  <a:lnTo>
                    <a:pt x="0" y="7464755"/>
                  </a:lnTo>
                  <a:close/>
                </a:path>
              </a:pathLst>
            </a:custGeom>
            <a:solidFill>
              <a:srgbClr val="000000">
                <a:alpha val="0"/>
              </a:srgbClr>
            </a:solidFill>
          </p:spPr>
          <p:txBody>
            <a:bodyPr/>
            <a:lstStyle/>
            <a:p>
              <a:endParaRPr lang="en-PH">
                <a:solidFill>
                  <a:schemeClr val="bg1"/>
                </a:solidFill>
              </a:endParaRPr>
            </a:p>
          </p:txBody>
        </p:sp>
        <p:sp>
          <p:nvSpPr>
            <p:cNvPr id="4" name="TextBox 4">
              <a:extLst>
                <a:ext uri="{FF2B5EF4-FFF2-40B4-BE49-F238E27FC236}">
                  <a16:creationId xmlns:a16="http://schemas.microsoft.com/office/drawing/2014/main" id="{62EB1317-2A78-E825-E7A8-7174E7033E10}"/>
                </a:ext>
              </a:extLst>
            </p:cNvPr>
            <p:cNvSpPr txBox="1"/>
            <p:nvPr/>
          </p:nvSpPr>
          <p:spPr>
            <a:xfrm>
              <a:off x="0" y="-47625"/>
              <a:ext cx="5636091" cy="7512380"/>
            </a:xfrm>
            <a:prstGeom prst="rect">
              <a:avLst/>
            </a:prstGeom>
          </p:spPr>
          <p:txBody>
            <a:bodyPr lIns="0" tIns="0" rIns="0" bIns="0" rtlCol="0" anchor="ctr"/>
            <a:lstStyle/>
            <a:p>
              <a:pPr marL="164465" lvl="1" algn="ctr">
                <a:lnSpc>
                  <a:spcPts val="3071"/>
                </a:lnSpc>
              </a:pPr>
              <a:r>
                <a:rPr lang="en-US" sz="3200" b="1" dirty="0">
                  <a:solidFill>
                    <a:schemeClr val="bg1"/>
                  </a:solidFill>
                  <a:ea typeface="+mn-lt"/>
                  <a:cs typeface="+mn-lt"/>
                  <a:sym typeface="Calibri (MS) Bold"/>
                </a:rPr>
                <a:t>"Change would be easy if it weren’t for the people"</a:t>
              </a:r>
              <a:endParaRPr lang="en-US" sz="3200" dirty="0">
                <a:solidFill>
                  <a:schemeClr val="bg1"/>
                </a:solidFill>
                <a:ea typeface="+mn-lt"/>
                <a:cs typeface="+mn-lt"/>
              </a:endParaRPr>
            </a:p>
          </p:txBody>
        </p:sp>
      </p:grpSp>
      <p:grpSp>
        <p:nvGrpSpPr>
          <p:cNvPr id="5" name="Group 5">
            <a:extLst>
              <a:ext uri="{FF2B5EF4-FFF2-40B4-BE49-F238E27FC236}">
                <a16:creationId xmlns:a16="http://schemas.microsoft.com/office/drawing/2014/main" id="{16D8E0DD-F373-77F2-C631-53B9DFEF304C}"/>
              </a:ext>
            </a:extLst>
          </p:cNvPr>
          <p:cNvGrpSpPr/>
          <p:nvPr/>
        </p:nvGrpSpPr>
        <p:grpSpPr>
          <a:xfrm>
            <a:off x="0" y="0"/>
            <a:ext cx="4521200" cy="7315200"/>
            <a:chOff x="0" y="0"/>
            <a:chExt cx="1674519" cy="2709333"/>
          </a:xfrm>
        </p:grpSpPr>
        <p:sp>
          <p:nvSpPr>
            <p:cNvPr id="6" name="Freeform 6">
              <a:extLst>
                <a:ext uri="{FF2B5EF4-FFF2-40B4-BE49-F238E27FC236}">
                  <a16:creationId xmlns:a16="http://schemas.microsoft.com/office/drawing/2014/main" id="{1F396A72-2922-385A-056E-78E3664AC143}"/>
                </a:ext>
              </a:extLst>
            </p:cNvPr>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7" name="TextBox 7">
              <a:extLst>
                <a:ext uri="{FF2B5EF4-FFF2-40B4-BE49-F238E27FC236}">
                  <a16:creationId xmlns:a16="http://schemas.microsoft.com/office/drawing/2014/main" id="{3BF27DD4-2401-4B3E-99C4-8D19017FFD6C}"/>
                </a:ext>
              </a:extLst>
            </p:cNvPr>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a:extLst>
              <a:ext uri="{FF2B5EF4-FFF2-40B4-BE49-F238E27FC236}">
                <a16:creationId xmlns:a16="http://schemas.microsoft.com/office/drawing/2014/main" id="{75365F96-0A6A-97C2-F0CA-6EF61E5A7593}"/>
              </a:ext>
            </a:extLst>
          </p:cNvPr>
          <p:cNvGrpSpPr/>
          <p:nvPr/>
        </p:nvGrpSpPr>
        <p:grpSpPr>
          <a:xfrm>
            <a:off x="553720" y="1335795"/>
            <a:ext cx="3789680" cy="2944105"/>
            <a:chOff x="0" y="0"/>
            <a:chExt cx="5052907" cy="3925473"/>
          </a:xfrm>
        </p:grpSpPr>
        <p:sp>
          <p:nvSpPr>
            <p:cNvPr id="9" name="Freeform 9">
              <a:extLst>
                <a:ext uri="{FF2B5EF4-FFF2-40B4-BE49-F238E27FC236}">
                  <a16:creationId xmlns:a16="http://schemas.microsoft.com/office/drawing/2014/main" id="{60E6746D-2990-9409-3074-E47FD5217751}"/>
                </a:ext>
              </a:extLst>
            </p:cNvPr>
            <p:cNvSpPr/>
            <p:nvPr/>
          </p:nvSpPr>
          <p:spPr>
            <a:xfrm>
              <a:off x="0" y="0"/>
              <a:ext cx="5052907" cy="3925473"/>
            </a:xfrm>
            <a:custGeom>
              <a:avLst/>
              <a:gdLst/>
              <a:ahLst/>
              <a:cxnLst/>
              <a:rect l="l" t="t" r="r" b="b"/>
              <a:pathLst>
                <a:path w="5052907" h="3925473">
                  <a:moveTo>
                    <a:pt x="0" y="0"/>
                  </a:moveTo>
                  <a:lnTo>
                    <a:pt x="5052907" y="0"/>
                  </a:lnTo>
                  <a:lnTo>
                    <a:pt x="5052907" y="3925473"/>
                  </a:lnTo>
                  <a:lnTo>
                    <a:pt x="0" y="3925473"/>
                  </a:lnTo>
                  <a:close/>
                </a:path>
              </a:pathLst>
            </a:custGeom>
            <a:solidFill>
              <a:srgbClr val="000000">
                <a:alpha val="0"/>
              </a:srgbClr>
            </a:solidFill>
          </p:spPr>
          <p:txBody>
            <a:bodyPr/>
            <a:lstStyle/>
            <a:p>
              <a:endParaRPr lang="en-PH"/>
            </a:p>
          </p:txBody>
        </p:sp>
        <p:sp>
          <p:nvSpPr>
            <p:cNvPr id="10" name="TextBox 10">
              <a:extLst>
                <a:ext uri="{FF2B5EF4-FFF2-40B4-BE49-F238E27FC236}">
                  <a16:creationId xmlns:a16="http://schemas.microsoft.com/office/drawing/2014/main" id="{CD921840-354D-3C16-FEFD-59A2F770009A}"/>
                </a:ext>
              </a:extLst>
            </p:cNvPr>
            <p:cNvSpPr txBox="1"/>
            <p:nvPr/>
          </p:nvSpPr>
          <p:spPr>
            <a:xfrm>
              <a:off x="0" y="-9525"/>
              <a:ext cx="5052907" cy="3934998"/>
            </a:xfrm>
            <a:prstGeom prst="rect">
              <a:avLst/>
            </a:prstGeom>
          </p:spPr>
          <p:txBody>
            <a:bodyPr lIns="0" tIns="0" rIns="0" bIns="0" rtlCol="0" anchor="ctr"/>
            <a:lstStyle/>
            <a:p>
              <a:pPr algn="ctr">
                <a:lnSpc>
                  <a:spcPts val="5152"/>
                </a:lnSpc>
              </a:pPr>
              <a:r>
                <a:rPr lang="en-US" sz="4293" b="1">
                  <a:solidFill>
                    <a:srgbClr val="FFFFFF"/>
                  </a:solidFill>
                  <a:latin typeface="Albert Sans Bold"/>
                  <a:ea typeface="Albert Sans Bold"/>
                  <a:cs typeface="Albert Sans Bold"/>
                  <a:sym typeface="Albert Sans Bold"/>
                </a:rPr>
                <a:t>Laws of Organizational Change</a:t>
              </a:r>
            </a:p>
          </p:txBody>
        </p:sp>
      </p:grpSp>
      <p:sp>
        <p:nvSpPr>
          <p:cNvPr id="11" name="Freeform 11">
            <a:extLst>
              <a:ext uri="{FF2B5EF4-FFF2-40B4-BE49-F238E27FC236}">
                <a16:creationId xmlns:a16="http://schemas.microsoft.com/office/drawing/2014/main" id="{3C8EA156-E711-FFD8-8453-B4A232425379}"/>
              </a:ext>
            </a:extLst>
          </p:cNvPr>
          <p:cNvSpPr/>
          <p:nvPr/>
        </p:nvSpPr>
        <p:spPr>
          <a:xfrm>
            <a:off x="1228437" y="4279900"/>
            <a:ext cx="2064326" cy="1850152"/>
          </a:xfrm>
          <a:custGeom>
            <a:avLst/>
            <a:gdLst/>
            <a:ahLst/>
            <a:cxnLst/>
            <a:rect l="l" t="t" r="r" b="b"/>
            <a:pathLst>
              <a:path w="2064326" h="1850152">
                <a:moveTo>
                  <a:pt x="0" y="0"/>
                </a:moveTo>
                <a:lnTo>
                  <a:pt x="2064326" y="0"/>
                </a:lnTo>
                <a:lnTo>
                  <a:pt x="2064326" y="1850152"/>
                </a:lnTo>
                <a:lnTo>
                  <a:pt x="0" y="1850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extLst>
      <p:ext uri="{BB962C8B-B14F-4D97-AF65-F5344CB8AC3E}">
        <p14:creationId xmlns:p14="http://schemas.microsoft.com/office/powerpoint/2010/main" val="253887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04A16-73EA-C4A2-5926-792850C4CFF9}"/>
            </a:ext>
          </a:extLst>
        </p:cNvPr>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6FB1635C-27F1-462C-2F20-76E4B550252D}"/>
              </a:ext>
            </a:extLst>
          </p:cNvPr>
          <p:cNvSpPr/>
          <p:nvPr/>
        </p:nvSpPr>
        <p:spPr>
          <a:xfrm>
            <a:off x="4953000" y="1905000"/>
            <a:ext cx="4246880" cy="251460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2" name="Group 2">
            <a:extLst>
              <a:ext uri="{FF2B5EF4-FFF2-40B4-BE49-F238E27FC236}">
                <a16:creationId xmlns:a16="http://schemas.microsoft.com/office/drawing/2014/main" id="{E9EC5C24-7108-9F80-6A9F-529293DC994C}"/>
              </a:ext>
            </a:extLst>
          </p:cNvPr>
          <p:cNvGrpSpPr/>
          <p:nvPr/>
        </p:nvGrpSpPr>
        <p:grpSpPr>
          <a:xfrm>
            <a:off x="4962906" y="345157"/>
            <a:ext cx="4262374" cy="5984929"/>
            <a:chOff x="-47075" y="-515150"/>
            <a:chExt cx="5683166" cy="7979905"/>
          </a:xfrm>
        </p:grpSpPr>
        <p:sp>
          <p:nvSpPr>
            <p:cNvPr id="3" name="Freeform 3">
              <a:extLst>
                <a:ext uri="{FF2B5EF4-FFF2-40B4-BE49-F238E27FC236}">
                  <a16:creationId xmlns:a16="http://schemas.microsoft.com/office/drawing/2014/main" id="{A672DBBB-24F8-9E93-6985-0B0EECFD0DED}"/>
                </a:ext>
              </a:extLst>
            </p:cNvPr>
            <p:cNvSpPr/>
            <p:nvPr/>
          </p:nvSpPr>
          <p:spPr>
            <a:xfrm>
              <a:off x="0" y="0"/>
              <a:ext cx="5636091" cy="7464755"/>
            </a:xfrm>
            <a:custGeom>
              <a:avLst/>
              <a:gdLst/>
              <a:ahLst/>
              <a:cxnLst/>
              <a:rect l="l" t="t" r="r" b="b"/>
              <a:pathLst>
                <a:path w="5636091" h="7464755">
                  <a:moveTo>
                    <a:pt x="0" y="0"/>
                  </a:moveTo>
                  <a:lnTo>
                    <a:pt x="5636091" y="0"/>
                  </a:lnTo>
                  <a:lnTo>
                    <a:pt x="5636091" y="7464755"/>
                  </a:lnTo>
                  <a:lnTo>
                    <a:pt x="0" y="7464755"/>
                  </a:lnTo>
                  <a:close/>
                </a:path>
              </a:pathLst>
            </a:custGeom>
            <a:solidFill>
              <a:srgbClr val="000000">
                <a:alpha val="0"/>
              </a:srgbClr>
            </a:solidFill>
          </p:spPr>
          <p:txBody>
            <a:bodyPr/>
            <a:lstStyle/>
            <a:p>
              <a:endParaRPr lang="en-PH"/>
            </a:p>
          </p:txBody>
        </p:sp>
        <p:sp>
          <p:nvSpPr>
            <p:cNvPr id="4" name="TextBox 4">
              <a:extLst>
                <a:ext uri="{FF2B5EF4-FFF2-40B4-BE49-F238E27FC236}">
                  <a16:creationId xmlns:a16="http://schemas.microsoft.com/office/drawing/2014/main" id="{3B8B6FB9-030D-7795-B677-2D95F14977B3}"/>
                </a:ext>
              </a:extLst>
            </p:cNvPr>
            <p:cNvSpPr txBox="1"/>
            <p:nvPr/>
          </p:nvSpPr>
          <p:spPr>
            <a:xfrm>
              <a:off x="-47075" y="-515150"/>
              <a:ext cx="5636091" cy="7512380"/>
            </a:xfrm>
            <a:prstGeom prst="rect">
              <a:avLst/>
            </a:prstGeom>
          </p:spPr>
          <p:txBody>
            <a:bodyPr lIns="0" tIns="0" rIns="0" bIns="0" rtlCol="0" anchor="ctr"/>
            <a:lstStyle/>
            <a:p>
              <a:pPr marL="164465" lvl="1" algn="ctr">
                <a:lnSpc>
                  <a:spcPts val="3071"/>
                </a:lnSpc>
              </a:pPr>
              <a:r>
                <a:rPr lang="en-US" sz="3200" b="1" dirty="0">
                  <a:solidFill>
                    <a:schemeClr val="bg1"/>
                  </a:solidFill>
                  <a:ea typeface="+mn-lt"/>
                  <a:cs typeface="+mn-lt"/>
                  <a:sym typeface="Calibri (MS) Bold"/>
                </a:rPr>
                <a:t>"People don’t resist change, they resist being changed"</a:t>
              </a:r>
              <a:endParaRPr lang="en-US" sz="3200" dirty="0">
                <a:solidFill>
                  <a:schemeClr val="bg1"/>
                </a:solidFill>
                <a:ea typeface="+mn-lt"/>
                <a:cs typeface="+mn-lt"/>
              </a:endParaRPr>
            </a:p>
          </p:txBody>
        </p:sp>
      </p:grpSp>
      <p:grpSp>
        <p:nvGrpSpPr>
          <p:cNvPr id="5" name="Group 5">
            <a:extLst>
              <a:ext uri="{FF2B5EF4-FFF2-40B4-BE49-F238E27FC236}">
                <a16:creationId xmlns:a16="http://schemas.microsoft.com/office/drawing/2014/main" id="{7C15C19E-931F-FEBF-B50C-CD5418F8F9A3}"/>
              </a:ext>
            </a:extLst>
          </p:cNvPr>
          <p:cNvGrpSpPr/>
          <p:nvPr/>
        </p:nvGrpSpPr>
        <p:grpSpPr>
          <a:xfrm>
            <a:off x="0" y="0"/>
            <a:ext cx="4521200" cy="7315200"/>
            <a:chOff x="0" y="0"/>
            <a:chExt cx="1674519" cy="2709333"/>
          </a:xfrm>
        </p:grpSpPr>
        <p:sp>
          <p:nvSpPr>
            <p:cNvPr id="6" name="Freeform 6">
              <a:extLst>
                <a:ext uri="{FF2B5EF4-FFF2-40B4-BE49-F238E27FC236}">
                  <a16:creationId xmlns:a16="http://schemas.microsoft.com/office/drawing/2014/main" id="{280652DF-C4E4-AAE1-3AED-1578FC48E88C}"/>
                </a:ext>
              </a:extLst>
            </p:cNvPr>
            <p:cNvSpPr/>
            <p:nvPr/>
          </p:nvSpPr>
          <p:spPr>
            <a:xfrm>
              <a:off x="0" y="0"/>
              <a:ext cx="1674519" cy="2709333"/>
            </a:xfrm>
            <a:custGeom>
              <a:avLst/>
              <a:gdLst/>
              <a:ahLst/>
              <a:cxnLst/>
              <a:rect l="l" t="t" r="r" b="b"/>
              <a:pathLst>
                <a:path w="1674519" h="2709333">
                  <a:moveTo>
                    <a:pt x="0" y="0"/>
                  </a:moveTo>
                  <a:lnTo>
                    <a:pt x="1674519" y="0"/>
                  </a:lnTo>
                  <a:lnTo>
                    <a:pt x="1674519" y="2709333"/>
                  </a:lnTo>
                  <a:lnTo>
                    <a:pt x="0" y="2709333"/>
                  </a:lnTo>
                  <a:close/>
                </a:path>
              </a:pathLst>
            </a:custGeom>
            <a:solidFill>
              <a:srgbClr val="0D314C"/>
            </a:solidFill>
          </p:spPr>
          <p:txBody>
            <a:bodyPr/>
            <a:lstStyle/>
            <a:p>
              <a:endParaRPr lang="en-PH"/>
            </a:p>
          </p:txBody>
        </p:sp>
        <p:sp>
          <p:nvSpPr>
            <p:cNvPr id="7" name="TextBox 7">
              <a:extLst>
                <a:ext uri="{FF2B5EF4-FFF2-40B4-BE49-F238E27FC236}">
                  <a16:creationId xmlns:a16="http://schemas.microsoft.com/office/drawing/2014/main" id="{982A6ED6-E88E-30FC-F13C-983E5E1B064C}"/>
                </a:ext>
              </a:extLst>
            </p:cNvPr>
            <p:cNvSpPr txBox="1"/>
            <p:nvPr/>
          </p:nvSpPr>
          <p:spPr>
            <a:xfrm>
              <a:off x="0" y="-28575"/>
              <a:ext cx="1674519" cy="2737908"/>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a:extLst>
              <a:ext uri="{FF2B5EF4-FFF2-40B4-BE49-F238E27FC236}">
                <a16:creationId xmlns:a16="http://schemas.microsoft.com/office/drawing/2014/main" id="{042B93B1-E6DB-F1FB-1E22-E5EF45723F93}"/>
              </a:ext>
            </a:extLst>
          </p:cNvPr>
          <p:cNvGrpSpPr/>
          <p:nvPr/>
        </p:nvGrpSpPr>
        <p:grpSpPr>
          <a:xfrm>
            <a:off x="553720" y="1335795"/>
            <a:ext cx="3789680" cy="2944105"/>
            <a:chOff x="0" y="0"/>
            <a:chExt cx="5052907" cy="3925473"/>
          </a:xfrm>
        </p:grpSpPr>
        <p:sp>
          <p:nvSpPr>
            <p:cNvPr id="9" name="Freeform 9">
              <a:extLst>
                <a:ext uri="{FF2B5EF4-FFF2-40B4-BE49-F238E27FC236}">
                  <a16:creationId xmlns:a16="http://schemas.microsoft.com/office/drawing/2014/main" id="{50DDB684-E587-A08C-A221-E7130F5E4748}"/>
                </a:ext>
              </a:extLst>
            </p:cNvPr>
            <p:cNvSpPr/>
            <p:nvPr/>
          </p:nvSpPr>
          <p:spPr>
            <a:xfrm>
              <a:off x="0" y="0"/>
              <a:ext cx="5052907" cy="3925473"/>
            </a:xfrm>
            <a:custGeom>
              <a:avLst/>
              <a:gdLst/>
              <a:ahLst/>
              <a:cxnLst/>
              <a:rect l="l" t="t" r="r" b="b"/>
              <a:pathLst>
                <a:path w="5052907" h="3925473">
                  <a:moveTo>
                    <a:pt x="0" y="0"/>
                  </a:moveTo>
                  <a:lnTo>
                    <a:pt x="5052907" y="0"/>
                  </a:lnTo>
                  <a:lnTo>
                    <a:pt x="5052907" y="3925473"/>
                  </a:lnTo>
                  <a:lnTo>
                    <a:pt x="0" y="3925473"/>
                  </a:lnTo>
                  <a:close/>
                </a:path>
              </a:pathLst>
            </a:custGeom>
            <a:solidFill>
              <a:srgbClr val="000000">
                <a:alpha val="0"/>
              </a:srgbClr>
            </a:solidFill>
          </p:spPr>
          <p:txBody>
            <a:bodyPr/>
            <a:lstStyle/>
            <a:p>
              <a:endParaRPr lang="en-PH"/>
            </a:p>
          </p:txBody>
        </p:sp>
        <p:sp>
          <p:nvSpPr>
            <p:cNvPr id="10" name="TextBox 10">
              <a:extLst>
                <a:ext uri="{FF2B5EF4-FFF2-40B4-BE49-F238E27FC236}">
                  <a16:creationId xmlns:a16="http://schemas.microsoft.com/office/drawing/2014/main" id="{B633AD74-8DD5-69C6-3A78-EF7CFED7FA0F}"/>
                </a:ext>
              </a:extLst>
            </p:cNvPr>
            <p:cNvSpPr txBox="1"/>
            <p:nvPr/>
          </p:nvSpPr>
          <p:spPr>
            <a:xfrm>
              <a:off x="0" y="-9525"/>
              <a:ext cx="5052907" cy="3934998"/>
            </a:xfrm>
            <a:prstGeom prst="rect">
              <a:avLst/>
            </a:prstGeom>
          </p:spPr>
          <p:txBody>
            <a:bodyPr lIns="0" tIns="0" rIns="0" bIns="0" rtlCol="0" anchor="ctr"/>
            <a:lstStyle/>
            <a:p>
              <a:pPr algn="ctr">
                <a:lnSpc>
                  <a:spcPts val="5152"/>
                </a:lnSpc>
              </a:pPr>
              <a:r>
                <a:rPr lang="en-US" sz="4293" b="1" dirty="0">
                  <a:solidFill>
                    <a:srgbClr val="FFFFFF"/>
                  </a:solidFill>
                  <a:latin typeface="Albert Sans Bold"/>
                  <a:ea typeface="Albert Sans Bold"/>
                  <a:cs typeface="Albert Sans Bold"/>
                  <a:sym typeface="Albert Sans Bold"/>
                </a:rPr>
                <a:t>Laws of Organizational Change</a:t>
              </a:r>
            </a:p>
          </p:txBody>
        </p:sp>
      </p:grpSp>
      <p:sp>
        <p:nvSpPr>
          <p:cNvPr id="11" name="Freeform 11">
            <a:extLst>
              <a:ext uri="{FF2B5EF4-FFF2-40B4-BE49-F238E27FC236}">
                <a16:creationId xmlns:a16="http://schemas.microsoft.com/office/drawing/2014/main" id="{F6A3B5B2-B207-EB6A-ADCF-0B97A1F5E68D}"/>
              </a:ext>
            </a:extLst>
          </p:cNvPr>
          <p:cNvSpPr/>
          <p:nvPr/>
        </p:nvSpPr>
        <p:spPr>
          <a:xfrm>
            <a:off x="1228437" y="4279900"/>
            <a:ext cx="2064326" cy="1850152"/>
          </a:xfrm>
          <a:custGeom>
            <a:avLst/>
            <a:gdLst/>
            <a:ahLst/>
            <a:cxnLst/>
            <a:rect l="l" t="t" r="r" b="b"/>
            <a:pathLst>
              <a:path w="2064326" h="1850152">
                <a:moveTo>
                  <a:pt x="0" y="0"/>
                </a:moveTo>
                <a:lnTo>
                  <a:pt x="2064326" y="0"/>
                </a:lnTo>
                <a:lnTo>
                  <a:pt x="2064326" y="1850152"/>
                </a:lnTo>
                <a:lnTo>
                  <a:pt x="0" y="1850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Tree>
    <p:extLst>
      <p:ext uri="{BB962C8B-B14F-4D97-AF65-F5344CB8AC3E}">
        <p14:creationId xmlns:p14="http://schemas.microsoft.com/office/powerpoint/2010/main" val="662180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69623" y="974763"/>
            <a:ext cx="5214355" cy="2236394"/>
            <a:chOff x="0" y="0"/>
            <a:chExt cx="6952473" cy="2981858"/>
          </a:xfrm>
        </p:grpSpPr>
        <p:sp>
          <p:nvSpPr>
            <p:cNvPr id="3" name="Freeform 3"/>
            <p:cNvSpPr/>
            <p:nvPr/>
          </p:nvSpPr>
          <p:spPr>
            <a:xfrm>
              <a:off x="0" y="0"/>
              <a:ext cx="6952473" cy="2981858"/>
            </a:xfrm>
            <a:custGeom>
              <a:avLst/>
              <a:gdLst/>
              <a:ahLst/>
              <a:cxnLst/>
              <a:rect l="l" t="t" r="r" b="b"/>
              <a:pathLst>
                <a:path w="6952473" h="2981858">
                  <a:moveTo>
                    <a:pt x="0" y="0"/>
                  </a:moveTo>
                  <a:lnTo>
                    <a:pt x="6952473" y="0"/>
                  </a:lnTo>
                  <a:lnTo>
                    <a:pt x="6952473" y="2981858"/>
                  </a:lnTo>
                  <a:lnTo>
                    <a:pt x="0" y="2981858"/>
                  </a:lnTo>
                  <a:close/>
                </a:path>
              </a:pathLst>
            </a:custGeom>
            <a:solidFill>
              <a:srgbClr val="000000">
                <a:alpha val="0"/>
              </a:srgbClr>
            </a:solidFill>
          </p:spPr>
          <p:txBody>
            <a:bodyPr/>
            <a:lstStyle/>
            <a:p>
              <a:endParaRPr lang="en-PH"/>
            </a:p>
          </p:txBody>
        </p:sp>
        <p:sp>
          <p:nvSpPr>
            <p:cNvPr id="4" name="TextBox 4"/>
            <p:cNvSpPr txBox="1"/>
            <p:nvPr/>
          </p:nvSpPr>
          <p:spPr>
            <a:xfrm>
              <a:off x="0" y="47625"/>
              <a:ext cx="6952473" cy="2934233"/>
            </a:xfrm>
            <a:prstGeom prst="rect">
              <a:avLst/>
            </a:prstGeom>
          </p:spPr>
          <p:txBody>
            <a:bodyPr lIns="0" tIns="0" rIns="0" bIns="0" rtlCol="0" anchor="ctr"/>
            <a:lstStyle/>
            <a:p>
              <a:pPr algn="ctr">
                <a:lnSpc>
                  <a:spcPts val="5068"/>
                </a:lnSpc>
              </a:pPr>
              <a:r>
                <a:rPr lang="en-US" sz="4693" b="1">
                  <a:solidFill>
                    <a:srgbClr val="0D314C"/>
                  </a:solidFill>
                  <a:latin typeface="Albert Sans Bold"/>
                  <a:ea typeface="Albert Sans Bold"/>
                  <a:cs typeface="Albert Sans Bold"/>
                  <a:sym typeface="Albert Sans Bold"/>
                </a:rPr>
                <a:t>What makes leading change so difficult?</a:t>
              </a:r>
            </a:p>
          </p:txBody>
        </p:sp>
      </p:grpSp>
      <p:sp>
        <p:nvSpPr>
          <p:cNvPr id="5" name="Freeform 5"/>
          <p:cNvSpPr/>
          <p:nvPr/>
        </p:nvSpPr>
        <p:spPr>
          <a:xfrm>
            <a:off x="2901334" y="3458102"/>
            <a:ext cx="3950933" cy="3857098"/>
          </a:xfrm>
          <a:custGeom>
            <a:avLst/>
            <a:gdLst/>
            <a:ahLst/>
            <a:cxnLst/>
            <a:rect l="l" t="t" r="r" b="b"/>
            <a:pathLst>
              <a:path w="3950933" h="3857098">
                <a:moveTo>
                  <a:pt x="0" y="0"/>
                </a:moveTo>
                <a:lnTo>
                  <a:pt x="3950932" y="0"/>
                </a:lnTo>
                <a:lnTo>
                  <a:pt x="3950932" y="3857098"/>
                </a:lnTo>
                <a:lnTo>
                  <a:pt x="0" y="3857098"/>
                </a:lnTo>
                <a:lnTo>
                  <a:pt x="0" y="0"/>
                </a:lnTo>
                <a:close/>
              </a:path>
            </a:pathLst>
          </a:custGeom>
          <a:blipFill>
            <a:blip r:embed="rId2"/>
            <a:stretch>
              <a:fillRect/>
            </a:stretch>
          </a:blipFill>
        </p:spPr>
        <p:txBody>
          <a:bodyPr/>
          <a:lstStyle/>
          <a:p>
            <a:endParaRPr lang="en-PH"/>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4723" y="1036320"/>
            <a:ext cx="4884155" cy="3147182"/>
            <a:chOff x="0" y="0"/>
            <a:chExt cx="6512206" cy="4196243"/>
          </a:xfrm>
        </p:grpSpPr>
        <p:sp>
          <p:nvSpPr>
            <p:cNvPr id="3" name="Freeform 3"/>
            <p:cNvSpPr/>
            <p:nvPr/>
          </p:nvSpPr>
          <p:spPr>
            <a:xfrm>
              <a:off x="0" y="0"/>
              <a:ext cx="6512206" cy="4196243"/>
            </a:xfrm>
            <a:custGeom>
              <a:avLst/>
              <a:gdLst/>
              <a:ahLst/>
              <a:cxnLst/>
              <a:rect l="l" t="t" r="r" b="b"/>
              <a:pathLst>
                <a:path w="6512206" h="4196243">
                  <a:moveTo>
                    <a:pt x="0" y="0"/>
                  </a:moveTo>
                  <a:lnTo>
                    <a:pt x="6512206" y="0"/>
                  </a:lnTo>
                  <a:lnTo>
                    <a:pt x="6512206" y="4196243"/>
                  </a:lnTo>
                  <a:lnTo>
                    <a:pt x="0" y="4196243"/>
                  </a:lnTo>
                  <a:close/>
                </a:path>
              </a:pathLst>
            </a:custGeom>
            <a:solidFill>
              <a:srgbClr val="000000">
                <a:alpha val="0"/>
              </a:srgbClr>
            </a:solidFill>
          </p:spPr>
          <p:txBody>
            <a:bodyPr/>
            <a:lstStyle/>
            <a:p>
              <a:endParaRPr lang="en-PH"/>
            </a:p>
          </p:txBody>
        </p:sp>
        <p:sp>
          <p:nvSpPr>
            <p:cNvPr id="4" name="TextBox 4"/>
            <p:cNvSpPr txBox="1"/>
            <p:nvPr/>
          </p:nvSpPr>
          <p:spPr>
            <a:xfrm>
              <a:off x="0" y="47625"/>
              <a:ext cx="6512206" cy="4148618"/>
            </a:xfrm>
            <a:prstGeom prst="rect">
              <a:avLst/>
            </a:prstGeom>
          </p:spPr>
          <p:txBody>
            <a:bodyPr lIns="0" tIns="0" rIns="0" bIns="0" rtlCol="0" anchor="ctr"/>
            <a:lstStyle/>
            <a:p>
              <a:pPr algn="ctr">
                <a:lnSpc>
                  <a:spcPts val="4561"/>
                </a:lnSpc>
              </a:pPr>
              <a:r>
                <a:rPr lang="en-US" sz="4223" b="1">
                  <a:solidFill>
                    <a:srgbClr val="0D314C"/>
                  </a:solidFill>
                  <a:latin typeface="Albert Sans Bold"/>
                  <a:ea typeface="Albert Sans Bold"/>
                  <a:cs typeface="Albert Sans Bold"/>
                  <a:sym typeface="Albert Sans Bold"/>
                </a:rPr>
                <a:t>What are 2 things that have resonated with you that you commit to trying?</a:t>
              </a:r>
            </a:p>
          </p:txBody>
        </p:sp>
      </p:grpSp>
      <p:sp>
        <p:nvSpPr>
          <p:cNvPr id="6" name="Freeform 6"/>
          <p:cNvSpPr/>
          <p:nvPr/>
        </p:nvSpPr>
        <p:spPr>
          <a:xfrm>
            <a:off x="2692014" y="4370272"/>
            <a:ext cx="4884155" cy="1668354"/>
          </a:xfrm>
          <a:custGeom>
            <a:avLst/>
            <a:gdLst/>
            <a:ahLst/>
            <a:cxnLst/>
            <a:rect l="l" t="t" r="r" b="b"/>
            <a:pathLst>
              <a:path w="6512206" h="2224472">
                <a:moveTo>
                  <a:pt x="0" y="0"/>
                </a:moveTo>
                <a:lnTo>
                  <a:pt x="6512206" y="0"/>
                </a:lnTo>
                <a:lnTo>
                  <a:pt x="6512206" y="2224472"/>
                </a:lnTo>
                <a:lnTo>
                  <a:pt x="0" y="2224472"/>
                </a:lnTo>
                <a:close/>
              </a:path>
            </a:pathLst>
          </a:custGeom>
          <a:solidFill>
            <a:srgbClr val="000000">
              <a:alpha val="0"/>
            </a:srgbClr>
          </a:solidFill>
        </p:spPr>
        <p:txBody>
          <a:bodyPr/>
          <a:lstStyle/>
          <a:p>
            <a:endParaRPr lang="en-PH"/>
          </a:p>
        </p:txBody>
      </p:sp>
      <p:sp>
        <p:nvSpPr>
          <p:cNvPr id="8" name="Freeform 8"/>
          <p:cNvSpPr/>
          <p:nvPr/>
        </p:nvSpPr>
        <p:spPr>
          <a:xfrm>
            <a:off x="204682" y="3146985"/>
            <a:ext cx="2224785" cy="4168215"/>
          </a:xfrm>
          <a:custGeom>
            <a:avLst/>
            <a:gdLst/>
            <a:ahLst/>
            <a:cxnLst/>
            <a:rect l="l" t="t" r="r" b="b"/>
            <a:pathLst>
              <a:path w="2224785" h="4168215">
                <a:moveTo>
                  <a:pt x="0" y="0"/>
                </a:moveTo>
                <a:lnTo>
                  <a:pt x="2224785" y="0"/>
                </a:lnTo>
                <a:lnTo>
                  <a:pt x="2224785" y="4168215"/>
                </a:lnTo>
                <a:lnTo>
                  <a:pt x="0" y="4168215"/>
                </a:lnTo>
                <a:lnTo>
                  <a:pt x="0" y="0"/>
                </a:lnTo>
                <a:close/>
              </a:path>
            </a:pathLst>
          </a:custGeom>
          <a:blipFill>
            <a:blip r:embed="rId2"/>
            <a:stretch>
              <a:fillRect/>
            </a:stretch>
          </a:blipFill>
        </p:spPr>
        <p:txBody>
          <a:bodyPr/>
          <a:lstStyle/>
          <a:p>
            <a:endParaRPr lang="en-PH"/>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70138" y="-572065"/>
            <a:ext cx="2795489" cy="5258929"/>
            <a:chOff x="0" y="0"/>
            <a:chExt cx="3727319" cy="7011905"/>
          </a:xfrm>
        </p:grpSpPr>
        <p:sp>
          <p:nvSpPr>
            <p:cNvPr id="4" name="Freeform 4"/>
            <p:cNvSpPr/>
            <p:nvPr/>
          </p:nvSpPr>
          <p:spPr>
            <a:xfrm>
              <a:off x="0" y="0"/>
              <a:ext cx="3727319" cy="7011905"/>
            </a:xfrm>
            <a:custGeom>
              <a:avLst/>
              <a:gdLst/>
              <a:ahLst/>
              <a:cxnLst/>
              <a:rect l="l" t="t" r="r" b="b"/>
              <a:pathLst>
                <a:path w="3727319" h="7011905">
                  <a:moveTo>
                    <a:pt x="0" y="0"/>
                  </a:moveTo>
                  <a:lnTo>
                    <a:pt x="3727319" y="0"/>
                  </a:lnTo>
                  <a:lnTo>
                    <a:pt x="3727319" y="7011905"/>
                  </a:lnTo>
                  <a:lnTo>
                    <a:pt x="0" y="7011905"/>
                  </a:lnTo>
                  <a:close/>
                </a:path>
              </a:pathLst>
            </a:custGeom>
            <a:solidFill>
              <a:srgbClr val="000000">
                <a:alpha val="0"/>
              </a:srgbClr>
            </a:solidFill>
          </p:spPr>
          <p:txBody>
            <a:bodyPr/>
            <a:lstStyle/>
            <a:p>
              <a:endParaRPr lang="en-PH"/>
            </a:p>
          </p:txBody>
        </p:sp>
        <p:sp>
          <p:nvSpPr>
            <p:cNvPr id="5" name="TextBox 5"/>
            <p:cNvSpPr txBox="1"/>
            <p:nvPr/>
          </p:nvSpPr>
          <p:spPr>
            <a:xfrm>
              <a:off x="0" y="-9525"/>
              <a:ext cx="3727319" cy="7021430"/>
            </a:xfrm>
            <a:prstGeom prst="rect">
              <a:avLst/>
            </a:prstGeom>
          </p:spPr>
          <p:txBody>
            <a:bodyPr lIns="0" tIns="0" rIns="0" bIns="0" rtlCol="0" anchor="ctr"/>
            <a:lstStyle/>
            <a:p>
              <a:pPr algn="ctr">
                <a:lnSpc>
                  <a:spcPts val="5631"/>
                </a:lnSpc>
              </a:pPr>
              <a:endParaRPr lang="en-US" sz="4650" b="1">
                <a:solidFill>
                  <a:srgbClr val="0D314C"/>
                </a:solidFill>
                <a:latin typeface="Albert Sans Bold"/>
                <a:ea typeface="Albert Sans Bold"/>
                <a:cs typeface="Albert Sans Bold"/>
              </a:endParaRPr>
            </a:p>
          </p:txBody>
        </p:sp>
      </p:grpSp>
      <p:grpSp>
        <p:nvGrpSpPr>
          <p:cNvPr id="7" name="Group 7"/>
          <p:cNvGrpSpPr/>
          <p:nvPr/>
        </p:nvGrpSpPr>
        <p:grpSpPr>
          <a:xfrm>
            <a:off x="2197255" y="666322"/>
            <a:ext cx="7171957" cy="5464991"/>
            <a:chOff x="-2404056" y="0"/>
            <a:chExt cx="9562610" cy="7286654"/>
          </a:xfrm>
        </p:grpSpPr>
        <p:sp>
          <p:nvSpPr>
            <p:cNvPr id="8" name="Freeform 8"/>
            <p:cNvSpPr/>
            <p:nvPr/>
          </p:nvSpPr>
          <p:spPr>
            <a:xfrm>
              <a:off x="0" y="0"/>
              <a:ext cx="7158554" cy="7011905"/>
            </a:xfrm>
            <a:custGeom>
              <a:avLst/>
              <a:gdLst/>
              <a:ahLst/>
              <a:cxnLst/>
              <a:rect l="l" t="t" r="r" b="b"/>
              <a:pathLst>
                <a:path w="7158554" h="7011905">
                  <a:moveTo>
                    <a:pt x="0" y="0"/>
                  </a:moveTo>
                  <a:lnTo>
                    <a:pt x="7158554" y="0"/>
                  </a:lnTo>
                  <a:lnTo>
                    <a:pt x="7158554" y="7011905"/>
                  </a:lnTo>
                  <a:lnTo>
                    <a:pt x="0" y="7011905"/>
                  </a:lnTo>
                  <a:close/>
                </a:path>
              </a:pathLst>
            </a:custGeom>
            <a:solidFill>
              <a:srgbClr val="000000">
                <a:alpha val="0"/>
              </a:srgbClr>
            </a:solidFill>
          </p:spPr>
          <p:txBody>
            <a:bodyPr/>
            <a:lstStyle/>
            <a:p>
              <a:endParaRPr lang="en-PH"/>
            </a:p>
          </p:txBody>
        </p:sp>
        <p:sp>
          <p:nvSpPr>
            <p:cNvPr id="9" name="TextBox 9"/>
            <p:cNvSpPr txBox="1"/>
            <p:nvPr/>
          </p:nvSpPr>
          <p:spPr>
            <a:xfrm>
              <a:off x="-2404056" y="274749"/>
              <a:ext cx="7158554" cy="7011905"/>
            </a:xfrm>
            <a:prstGeom prst="rect">
              <a:avLst/>
            </a:prstGeom>
          </p:spPr>
          <p:txBody>
            <a:bodyPr lIns="0" tIns="0" rIns="0" bIns="0" rtlCol="0" anchor="ctr"/>
            <a:lstStyle/>
            <a:p>
              <a:pPr algn="ctr">
                <a:lnSpc>
                  <a:spcPts val="4095"/>
                </a:lnSpc>
              </a:pPr>
              <a:r>
                <a:rPr lang="en-US" sz="3413">
                  <a:solidFill>
                    <a:srgbClr val="000000"/>
                  </a:solidFill>
                  <a:latin typeface="Albert Sans"/>
                  <a:ea typeface="Albert Sans"/>
                  <a:cs typeface="Albert Sans"/>
                  <a:sym typeface="Albert Sans"/>
                </a:rPr>
                <a:t>“It is not the strongest of the species that survives, nor the most intelligent that survives.  It is the one that is most adaptable to change”</a:t>
              </a:r>
            </a:p>
            <a:p>
              <a:pPr algn="ctr">
                <a:lnSpc>
                  <a:spcPts val="4095"/>
                </a:lnSpc>
              </a:pPr>
              <a:endParaRPr lang="en-US" sz="3413">
                <a:solidFill>
                  <a:srgbClr val="000000"/>
                </a:solidFill>
                <a:latin typeface="Albert Sans"/>
                <a:ea typeface="Albert Sans"/>
                <a:cs typeface="Albert Sans"/>
                <a:sym typeface="Albert Sans"/>
              </a:endParaRPr>
            </a:p>
          </p:txBody>
        </p:sp>
      </p:grpSp>
      <p:grpSp>
        <p:nvGrpSpPr>
          <p:cNvPr id="10" name="Group 10"/>
          <p:cNvGrpSpPr/>
          <p:nvPr/>
        </p:nvGrpSpPr>
        <p:grpSpPr>
          <a:xfrm>
            <a:off x="0" y="6025464"/>
            <a:ext cx="9753600" cy="1289736"/>
            <a:chOff x="0" y="0"/>
            <a:chExt cx="3612444" cy="477680"/>
          </a:xfrm>
        </p:grpSpPr>
        <p:sp>
          <p:nvSpPr>
            <p:cNvPr id="11" name="Freeform 11"/>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2" name="TextBox 12"/>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Tree>
  </p:cSld>
  <p:clrMapOvr>
    <a:masterClrMapping/>
  </p:clrMapOvr>
  <p:transition>
    <p:fade/>
  </p:transition>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A86DC-32E1-F117-5536-E07A45C3729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4BD5342-9C33-CB0D-B964-EAC1AF48AD1A}"/>
              </a:ext>
            </a:extLst>
          </p:cNvPr>
          <p:cNvGrpSpPr/>
          <p:nvPr/>
        </p:nvGrpSpPr>
        <p:grpSpPr>
          <a:xfrm>
            <a:off x="670138" y="-572065"/>
            <a:ext cx="2795489" cy="5258929"/>
            <a:chOff x="0" y="0"/>
            <a:chExt cx="3727319" cy="7011905"/>
          </a:xfrm>
        </p:grpSpPr>
        <p:sp>
          <p:nvSpPr>
            <p:cNvPr id="4" name="Freeform 4">
              <a:extLst>
                <a:ext uri="{FF2B5EF4-FFF2-40B4-BE49-F238E27FC236}">
                  <a16:creationId xmlns:a16="http://schemas.microsoft.com/office/drawing/2014/main" id="{2335A1BD-8E75-A10F-973E-0B1A80EDBF07}"/>
                </a:ext>
              </a:extLst>
            </p:cNvPr>
            <p:cNvSpPr/>
            <p:nvPr/>
          </p:nvSpPr>
          <p:spPr>
            <a:xfrm>
              <a:off x="0" y="0"/>
              <a:ext cx="3727319" cy="7011905"/>
            </a:xfrm>
            <a:custGeom>
              <a:avLst/>
              <a:gdLst/>
              <a:ahLst/>
              <a:cxnLst/>
              <a:rect l="l" t="t" r="r" b="b"/>
              <a:pathLst>
                <a:path w="3727319" h="7011905">
                  <a:moveTo>
                    <a:pt x="0" y="0"/>
                  </a:moveTo>
                  <a:lnTo>
                    <a:pt x="3727319" y="0"/>
                  </a:lnTo>
                  <a:lnTo>
                    <a:pt x="3727319" y="7011905"/>
                  </a:lnTo>
                  <a:lnTo>
                    <a:pt x="0" y="7011905"/>
                  </a:lnTo>
                  <a:close/>
                </a:path>
              </a:pathLst>
            </a:custGeom>
            <a:solidFill>
              <a:srgbClr val="000000">
                <a:alpha val="0"/>
              </a:srgbClr>
            </a:solidFill>
          </p:spPr>
          <p:txBody>
            <a:bodyPr/>
            <a:lstStyle/>
            <a:p>
              <a:endParaRPr lang="en-PH"/>
            </a:p>
          </p:txBody>
        </p:sp>
        <p:sp>
          <p:nvSpPr>
            <p:cNvPr id="5" name="TextBox 5">
              <a:extLst>
                <a:ext uri="{FF2B5EF4-FFF2-40B4-BE49-F238E27FC236}">
                  <a16:creationId xmlns:a16="http://schemas.microsoft.com/office/drawing/2014/main" id="{1BE837DE-AE0E-A2EA-E307-536DCBFEE676}"/>
                </a:ext>
              </a:extLst>
            </p:cNvPr>
            <p:cNvSpPr txBox="1"/>
            <p:nvPr/>
          </p:nvSpPr>
          <p:spPr>
            <a:xfrm>
              <a:off x="0" y="-9525"/>
              <a:ext cx="3727319" cy="7021430"/>
            </a:xfrm>
            <a:prstGeom prst="rect">
              <a:avLst/>
            </a:prstGeom>
          </p:spPr>
          <p:txBody>
            <a:bodyPr lIns="0" tIns="0" rIns="0" bIns="0" rtlCol="0" anchor="ctr"/>
            <a:lstStyle/>
            <a:p>
              <a:pPr algn="ctr">
                <a:lnSpc>
                  <a:spcPts val="5631"/>
                </a:lnSpc>
              </a:pPr>
              <a:endParaRPr lang="en-US" sz="4650" b="1">
                <a:solidFill>
                  <a:srgbClr val="0D314C"/>
                </a:solidFill>
                <a:latin typeface="Albert Sans Bold"/>
                <a:ea typeface="Albert Sans Bold"/>
                <a:cs typeface="Albert Sans Bold"/>
              </a:endParaRPr>
            </a:p>
          </p:txBody>
        </p:sp>
      </p:grpSp>
      <p:pic>
        <p:nvPicPr>
          <p:cNvPr id="6" name="Picture 5" descr="A blue rectangular object with black border&#10;&#10;AI-generated content may be incorrect.">
            <a:extLst>
              <a:ext uri="{FF2B5EF4-FFF2-40B4-BE49-F238E27FC236}">
                <a16:creationId xmlns:a16="http://schemas.microsoft.com/office/drawing/2014/main" id="{422EDDB4-A039-4C4C-69D9-F021A57003B0}"/>
              </a:ext>
            </a:extLst>
          </p:cNvPr>
          <p:cNvPicPr>
            <a:picLocks noChangeAspect="1"/>
          </p:cNvPicPr>
          <p:nvPr/>
        </p:nvPicPr>
        <p:blipFill>
          <a:blip r:embed="rId2"/>
          <a:stretch>
            <a:fillRect/>
          </a:stretch>
        </p:blipFill>
        <p:spPr>
          <a:xfrm>
            <a:off x="184904" y="195759"/>
            <a:ext cx="4643660" cy="6870914"/>
          </a:xfrm>
          <a:prstGeom prst="rect">
            <a:avLst/>
          </a:prstGeom>
        </p:spPr>
      </p:pic>
      <p:sp>
        <p:nvSpPr>
          <p:cNvPr id="15" name="TextBox 4">
            <a:extLst>
              <a:ext uri="{FF2B5EF4-FFF2-40B4-BE49-F238E27FC236}">
                <a16:creationId xmlns:a16="http://schemas.microsoft.com/office/drawing/2014/main" id="{E927F630-FD1B-0746-C1F8-A4F07B9F8394}"/>
              </a:ext>
            </a:extLst>
          </p:cNvPr>
          <p:cNvSpPr txBox="1"/>
          <p:nvPr/>
        </p:nvSpPr>
        <p:spPr>
          <a:xfrm>
            <a:off x="4814738" y="2092046"/>
            <a:ext cx="4884155" cy="3111463"/>
          </a:xfrm>
          <a:prstGeom prst="rect">
            <a:avLst/>
          </a:prstGeom>
        </p:spPr>
        <p:txBody>
          <a:bodyPr lIns="0" tIns="0" rIns="0" bIns="0" rtlCol="0" anchor="ctr"/>
          <a:lstStyle/>
          <a:p>
            <a:pPr algn="ctr">
              <a:lnSpc>
                <a:spcPts val="4561"/>
              </a:lnSpc>
            </a:pPr>
            <a:r>
              <a:rPr lang="en-US" sz="4800" b="1" dirty="0">
                <a:solidFill>
                  <a:srgbClr val="0D314C"/>
                </a:solidFill>
                <a:latin typeface="Albert Sans Bold"/>
                <a:sym typeface="Albert Sans Bold"/>
              </a:rPr>
              <a:t>Want to Learn More?</a:t>
            </a:r>
            <a:endParaRPr lang="en-US" sz="4800" b="1" dirty="0">
              <a:solidFill>
                <a:srgbClr val="0D314C"/>
              </a:solidFill>
              <a:latin typeface="Albert Sans Bold"/>
            </a:endParaRPr>
          </a:p>
          <a:p>
            <a:pPr algn="ctr">
              <a:lnSpc>
                <a:spcPts val="4561"/>
              </a:lnSpc>
            </a:pPr>
            <a:endParaRPr lang="en-US" sz="4800" b="1" dirty="0">
              <a:solidFill>
                <a:srgbClr val="0D314C"/>
              </a:solidFill>
              <a:latin typeface="Albert Sans Bold"/>
            </a:endParaRPr>
          </a:p>
          <a:p>
            <a:pPr algn="ctr">
              <a:lnSpc>
                <a:spcPts val="4561"/>
              </a:lnSpc>
            </a:pPr>
            <a:r>
              <a:rPr lang="en-US" sz="2400" b="1">
                <a:solidFill>
                  <a:srgbClr val="0D314C"/>
                </a:solidFill>
                <a:latin typeface="Albert Sans Bold"/>
              </a:rPr>
              <a:t>Sharon Justice</a:t>
            </a:r>
            <a:endParaRPr lang="en-US" sz="2400" b="1" dirty="0">
              <a:solidFill>
                <a:srgbClr val="0D314C"/>
              </a:solidFill>
              <a:latin typeface="Albert Sans Bold"/>
            </a:endParaRPr>
          </a:p>
          <a:p>
            <a:pPr algn="ctr"/>
            <a:r>
              <a:rPr lang="en-US" sz="2000" u="sng" dirty="0">
                <a:solidFill>
                  <a:srgbClr val="0D314C"/>
                </a:solidFill>
                <a:latin typeface="Albert Sans"/>
                <a:hlinkClick r:id="rId3">
                  <a:extLst>
                    <a:ext uri="{A12FA001-AC4F-418D-AE19-62706E023703}">
                      <ahyp:hlinkClr xmlns:ahyp="http://schemas.microsoft.com/office/drawing/2018/hyperlinkcolor" val="tx"/>
                    </a:ext>
                  </a:extLst>
                </a:hlinkClick>
              </a:rPr>
              <a:t>www.justiceleadership.com</a:t>
            </a:r>
            <a:endParaRPr lang="en-US" sz="2000">
              <a:ea typeface="Calibri"/>
              <a:cs typeface="Calibri"/>
              <a:hlinkClick r:id="rId3">
                <a:extLst>
                  <a:ext uri="{A12FA001-AC4F-418D-AE19-62706E023703}">
                    <ahyp:hlinkClr xmlns:ahyp="http://schemas.microsoft.com/office/drawing/2018/hyperlinkcolor" val="tx"/>
                  </a:ext>
                </a:extLst>
              </a:hlinkClick>
            </a:endParaRPr>
          </a:p>
          <a:p>
            <a:pPr algn="ctr">
              <a:lnSpc>
                <a:spcPts val="4561"/>
              </a:lnSpc>
            </a:pPr>
            <a:endParaRPr lang="en-US" sz="3600" b="1" dirty="0">
              <a:solidFill>
                <a:srgbClr val="0D314C"/>
              </a:solidFill>
              <a:latin typeface="Albert Sans Bold"/>
            </a:endParaRPr>
          </a:p>
        </p:txBody>
      </p:sp>
      <p:pic>
        <p:nvPicPr>
          <p:cNvPr id="16" name="Picture 15" descr="A black and white sign with white text&#10;&#10;AI-generated content may be incorrect.">
            <a:extLst>
              <a:ext uri="{FF2B5EF4-FFF2-40B4-BE49-F238E27FC236}">
                <a16:creationId xmlns:a16="http://schemas.microsoft.com/office/drawing/2014/main" id="{E7ADC73C-D60A-32C3-806A-47652AE283FC}"/>
              </a:ext>
            </a:extLst>
          </p:cNvPr>
          <p:cNvPicPr>
            <a:picLocks noChangeAspect="1"/>
          </p:cNvPicPr>
          <p:nvPr/>
        </p:nvPicPr>
        <p:blipFill>
          <a:blip r:embed="rId4"/>
          <a:stretch>
            <a:fillRect/>
          </a:stretch>
        </p:blipFill>
        <p:spPr>
          <a:xfrm>
            <a:off x="504851" y="2502349"/>
            <a:ext cx="3999370" cy="1726370"/>
          </a:xfrm>
          <a:prstGeom prst="rect">
            <a:avLst/>
          </a:prstGeom>
        </p:spPr>
      </p:pic>
    </p:spTree>
    <p:extLst>
      <p:ext uri="{BB962C8B-B14F-4D97-AF65-F5344CB8AC3E}">
        <p14:creationId xmlns:p14="http://schemas.microsoft.com/office/powerpoint/2010/main" val="9776133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4133" y="1286933"/>
            <a:ext cx="8805333" cy="108373"/>
            <a:chOff x="0" y="0"/>
            <a:chExt cx="11740444" cy="144498"/>
          </a:xfrm>
        </p:grpSpPr>
        <p:sp>
          <p:nvSpPr>
            <p:cNvPr id="3" name="Freeform 3"/>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4" name="Freeform 4"/>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5" name="Group 5"/>
          <p:cNvGrpSpPr/>
          <p:nvPr/>
        </p:nvGrpSpPr>
        <p:grpSpPr>
          <a:xfrm>
            <a:off x="353200" y="248983"/>
            <a:ext cx="9170616" cy="1234344"/>
            <a:chOff x="0" y="0"/>
            <a:chExt cx="12227488" cy="1645792"/>
          </a:xfrm>
        </p:grpSpPr>
        <p:sp>
          <p:nvSpPr>
            <p:cNvPr id="6" name="Freeform 6"/>
            <p:cNvSpPr/>
            <p:nvPr/>
          </p:nvSpPr>
          <p:spPr>
            <a:xfrm>
              <a:off x="0" y="0"/>
              <a:ext cx="12062933" cy="1286764"/>
            </a:xfrm>
            <a:custGeom>
              <a:avLst/>
              <a:gdLst/>
              <a:ahLst/>
              <a:cxnLst/>
              <a:rect l="l" t="t" r="r" b="b"/>
              <a:pathLst>
                <a:path w="12062933" h="1286764">
                  <a:moveTo>
                    <a:pt x="0" y="0"/>
                  </a:moveTo>
                  <a:lnTo>
                    <a:pt x="12062933" y="0"/>
                  </a:lnTo>
                  <a:lnTo>
                    <a:pt x="12062933" y="1286764"/>
                  </a:lnTo>
                  <a:lnTo>
                    <a:pt x="0" y="1286764"/>
                  </a:lnTo>
                  <a:close/>
                </a:path>
              </a:pathLst>
            </a:custGeom>
            <a:solidFill>
              <a:srgbClr val="000000">
                <a:alpha val="0"/>
              </a:srgbClr>
            </a:solidFill>
          </p:spPr>
          <p:txBody>
            <a:bodyPr/>
            <a:lstStyle/>
            <a:p>
              <a:endParaRPr lang="en-PH"/>
            </a:p>
          </p:txBody>
        </p:sp>
        <p:sp>
          <p:nvSpPr>
            <p:cNvPr id="7" name="TextBox 7"/>
            <p:cNvSpPr txBox="1"/>
            <p:nvPr/>
          </p:nvSpPr>
          <p:spPr>
            <a:xfrm>
              <a:off x="164555" y="349503"/>
              <a:ext cx="12062933" cy="1296289"/>
            </a:xfrm>
            <a:prstGeom prst="rect">
              <a:avLst/>
            </a:prstGeom>
          </p:spPr>
          <p:txBody>
            <a:bodyPr lIns="0" tIns="0" rIns="0" bIns="0" rtlCol="0" anchor="ctr"/>
            <a:lstStyle/>
            <a:p>
              <a:r>
                <a:rPr lang="en-US" sz="4300" b="1" dirty="0">
                  <a:solidFill>
                    <a:srgbClr val="0D314C"/>
                  </a:solidFill>
                  <a:latin typeface="Arial Bold"/>
                  <a:ea typeface="Albert Sans Bold"/>
                  <a:cs typeface="Arial Bold"/>
                  <a:sym typeface="Albert Sans Bold"/>
                </a:rPr>
                <a:t>Change Processing Style</a:t>
              </a:r>
              <a:endParaRPr lang="en-US" sz="4300" dirty="0">
                <a:solidFill>
                  <a:srgbClr val="000000"/>
                </a:solidFill>
                <a:latin typeface="Arial Bold"/>
                <a:ea typeface="Albert Sans Bold"/>
                <a:cs typeface="Arial Bold"/>
                <a:sym typeface="Albert Sans Bold"/>
              </a:endParaRPr>
            </a:p>
            <a:p>
              <a:pPr algn="ctr">
                <a:lnSpc>
                  <a:spcPts val="5640"/>
                </a:lnSpc>
              </a:pPr>
              <a:endParaRPr lang="en-US" sz="4700" b="1" dirty="0">
                <a:solidFill>
                  <a:srgbClr val="0D314C"/>
                </a:solidFill>
                <a:latin typeface="Albert Sans Bold"/>
                <a:ea typeface="Albert Sans Bold"/>
                <a:cs typeface="Albert Sans Bold"/>
              </a:endParaRPr>
            </a:p>
          </p:txBody>
        </p:sp>
      </p:grpSp>
      <p:grpSp>
        <p:nvGrpSpPr>
          <p:cNvPr id="8" name="Group 8"/>
          <p:cNvGrpSpPr/>
          <p:nvPr/>
        </p:nvGrpSpPr>
        <p:grpSpPr>
          <a:xfrm>
            <a:off x="286880" y="1471507"/>
            <a:ext cx="9113520" cy="3184550"/>
            <a:chOff x="0" y="0"/>
            <a:chExt cx="12151360" cy="4246067"/>
          </a:xfrm>
        </p:grpSpPr>
        <p:sp>
          <p:nvSpPr>
            <p:cNvPr id="9" name="Freeform 9"/>
            <p:cNvSpPr/>
            <p:nvPr/>
          </p:nvSpPr>
          <p:spPr>
            <a:xfrm>
              <a:off x="0" y="0"/>
              <a:ext cx="12151360" cy="4246067"/>
            </a:xfrm>
            <a:custGeom>
              <a:avLst/>
              <a:gdLst/>
              <a:ahLst/>
              <a:cxnLst/>
              <a:rect l="l" t="t" r="r" b="b"/>
              <a:pathLst>
                <a:path w="12151360" h="4246067">
                  <a:moveTo>
                    <a:pt x="0" y="0"/>
                  </a:moveTo>
                  <a:lnTo>
                    <a:pt x="12151360" y="0"/>
                  </a:lnTo>
                  <a:lnTo>
                    <a:pt x="12151360" y="4246067"/>
                  </a:lnTo>
                  <a:lnTo>
                    <a:pt x="0" y="4246067"/>
                  </a:lnTo>
                  <a:close/>
                </a:path>
              </a:pathLst>
            </a:custGeom>
            <a:solidFill>
              <a:srgbClr val="000000">
                <a:alpha val="0"/>
              </a:srgbClr>
            </a:solidFill>
          </p:spPr>
          <p:txBody>
            <a:bodyPr/>
            <a:lstStyle/>
            <a:p>
              <a:endParaRPr lang="en-PH"/>
            </a:p>
          </p:txBody>
        </p:sp>
        <p:sp>
          <p:nvSpPr>
            <p:cNvPr id="10" name="TextBox 10"/>
            <p:cNvSpPr txBox="1"/>
            <p:nvPr/>
          </p:nvSpPr>
          <p:spPr>
            <a:xfrm>
              <a:off x="0" y="0"/>
              <a:ext cx="12151360" cy="4246067"/>
            </a:xfrm>
            <a:prstGeom prst="rect">
              <a:avLst/>
            </a:prstGeom>
          </p:spPr>
          <p:txBody>
            <a:bodyPr lIns="0" tIns="0" rIns="0" bIns="0" rtlCol="0" anchor="t"/>
            <a:lstStyle/>
            <a:p>
              <a:pPr algn="l">
                <a:lnSpc>
                  <a:spcPts val="3071"/>
                </a:lnSpc>
              </a:pPr>
              <a:r>
                <a:rPr lang="en-US" sz="2550" b="1" dirty="0">
                  <a:solidFill>
                    <a:srgbClr val="000000"/>
                  </a:solidFill>
                  <a:latin typeface="Albert Sans Bold"/>
                  <a:ea typeface="Albert Sans Bold"/>
                  <a:cs typeface="Albert Sans Bold"/>
                  <a:sym typeface="Albert Sans Bold"/>
                </a:rPr>
                <a:t>CPS Does:</a:t>
              </a: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Offer an explanation of preferred style for initiating &amp; dealing with change</a:t>
              </a:r>
              <a:endParaRPr lang="en-US" sz="2550" dirty="0">
                <a:solidFill>
                  <a:srgbClr val="000000"/>
                </a:solidFill>
                <a:latin typeface="Albert Sans"/>
                <a:ea typeface="Albert Sans"/>
                <a:cs typeface="Albert Sans"/>
              </a:endParaRP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Describe three change style preferences…more personality influenced than situation influenced</a:t>
              </a:r>
              <a:endParaRPr lang="en-US" sz="2550" dirty="0">
                <a:solidFill>
                  <a:srgbClr val="000000"/>
                </a:solidFill>
                <a:latin typeface="Albert Sans"/>
                <a:ea typeface="Albert Sans"/>
                <a:cs typeface="Albert Sans"/>
              </a:endParaRP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Create an appreciation for change-style diversity</a:t>
              </a:r>
              <a:endParaRPr lang="en-US" sz="2550" dirty="0">
                <a:solidFill>
                  <a:srgbClr val="000000"/>
                </a:solidFill>
                <a:latin typeface="Albert Sans"/>
                <a:ea typeface="Albert Sans"/>
                <a:cs typeface="Albert Sans"/>
              </a:endParaRPr>
            </a:p>
            <a:p>
              <a:pPr marL="328930" lvl="1" indent="-164465" algn="l">
                <a:lnSpc>
                  <a:spcPts val="3071"/>
                </a:lnSpc>
              </a:pPr>
              <a:endParaRPr lang="en-US" sz="2559">
                <a:solidFill>
                  <a:srgbClr val="000000"/>
                </a:solidFill>
                <a:latin typeface="Albert Sans"/>
                <a:ea typeface="Albert Sans"/>
                <a:cs typeface="Albert Sans"/>
              </a:endParaRPr>
            </a:p>
            <a:p>
              <a:pPr marL="328930" lvl="1" indent="-164465" algn="l">
                <a:lnSpc>
                  <a:spcPts val="3071"/>
                </a:lnSpc>
              </a:pPr>
              <a:endParaRPr lang="en-US" sz="2559">
                <a:solidFill>
                  <a:srgbClr val="000000"/>
                </a:solidFill>
                <a:latin typeface="Albert Sans"/>
                <a:ea typeface="Albert Sans"/>
                <a:cs typeface="Albert Sans"/>
              </a:endParaRPr>
            </a:p>
          </p:txBody>
        </p:sp>
      </p:grpSp>
      <p:grpSp>
        <p:nvGrpSpPr>
          <p:cNvPr id="11" name="Group 11"/>
          <p:cNvGrpSpPr/>
          <p:nvPr/>
        </p:nvGrpSpPr>
        <p:grpSpPr>
          <a:xfrm>
            <a:off x="286880" y="4089401"/>
            <a:ext cx="9113520" cy="2422550"/>
            <a:chOff x="0" y="0"/>
            <a:chExt cx="12151360" cy="3230067"/>
          </a:xfrm>
        </p:grpSpPr>
        <p:sp>
          <p:nvSpPr>
            <p:cNvPr id="12" name="Freeform 12"/>
            <p:cNvSpPr/>
            <p:nvPr/>
          </p:nvSpPr>
          <p:spPr>
            <a:xfrm>
              <a:off x="0" y="0"/>
              <a:ext cx="12151360" cy="3230067"/>
            </a:xfrm>
            <a:custGeom>
              <a:avLst/>
              <a:gdLst/>
              <a:ahLst/>
              <a:cxnLst/>
              <a:rect l="l" t="t" r="r" b="b"/>
              <a:pathLst>
                <a:path w="12151360" h="3230067">
                  <a:moveTo>
                    <a:pt x="0" y="0"/>
                  </a:moveTo>
                  <a:lnTo>
                    <a:pt x="12151360" y="0"/>
                  </a:lnTo>
                  <a:lnTo>
                    <a:pt x="12151360" y="3230067"/>
                  </a:lnTo>
                  <a:lnTo>
                    <a:pt x="0" y="3230067"/>
                  </a:lnTo>
                  <a:close/>
                </a:path>
              </a:pathLst>
            </a:custGeom>
            <a:solidFill>
              <a:srgbClr val="000000">
                <a:alpha val="0"/>
              </a:srgbClr>
            </a:solidFill>
          </p:spPr>
          <p:txBody>
            <a:bodyPr/>
            <a:lstStyle/>
            <a:p>
              <a:endParaRPr lang="en-PH"/>
            </a:p>
          </p:txBody>
        </p:sp>
        <p:sp>
          <p:nvSpPr>
            <p:cNvPr id="13" name="TextBox 13"/>
            <p:cNvSpPr txBox="1"/>
            <p:nvPr/>
          </p:nvSpPr>
          <p:spPr>
            <a:xfrm>
              <a:off x="0" y="0"/>
              <a:ext cx="12151360" cy="3230067"/>
            </a:xfrm>
            <a:prstGeom prst="rect">
              <a:avLst/>
            </a:prstGeom>
          </p:spPr>
          <p:txBody>
            <a:bodyPr lIns="0" tIns="0" rIns="0" bIns="0" rtlCol="0" anchor="t"/>
            <a:lstStyle/>
            <a:p>
              <a:pPr algn="l">
                <a:lnSpc>
                  <a:spcPts val="3071"/>
                </a:lnSpc>
              </a:pPr>
              <a:r>
                <a:rPr lang="en-US" sz="2550" b="1" dirty="0">
                  <a:solidFill>
                    <a:srgbClr val="000000"/>
                  </a:solidFill>
                  <a:latin typeface="Albert Sans Bold"/>
                  <a:ea typeface="Albert Sans Bold"/>
                  <a:cs typeface="Albert Sans Bold"/>
                  <a:sym typeface="Albert Sans Bold"/>
                </a:rPr>
                <a:t>CPS Does Not:</a:t>
              </a: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Present a right or wrong, “better” or “worse” change style</a:t>
              </a:r>
              <a:endParaRPr lang="en-US" sz="2550" dirty="0">
                <a:solidFill>
                  <a:srgbClr val="000000"/>
                </a:solidFill>
                <a:latin typeface="Albert Sans"/>
                <a:ea typeface="Albert Sans"/>
                <a:cs typeface="Albert Sans"/>
              </a:endParaRP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Measure competence in initiating &amp; managing change</a:t>
              </a:r>
              <a:endParaRPr lang="en-US" sz="2550" dirty="0">
                <a:solidFill>
                  <a:srgbClr val="000000"/>
                </a:solidFill>
                <a:latin typeface="Albert Sans"/>
                <a:ea typeface="Albert Sans"/>
                <a:cs typeface="Albert Sans"/>
              </a:endParaRPr>
            </a:p>
            <a:p>
              <a:pPr marL="328930" lvl="1" indent="-164465" algn="l">
                <a:lnSpc>
                  <a:spcPts val="3071"/>
                </a:lnSpc>
                <a:buFont typeface="Arial"/>
                <a:buChar char="•"/>
              </a:pPr>
              <a:r>
                <a:rPr lang="en-US" sz="2550" dirty="0">
                  <a:solidFill>
                    <a:srgbClr val="000000"/>
                  </a:solidFill>
                  <a:latin typeface="Albert Sans"/>
                  <a:ea typeface="Albert Sans"/>
                  <a:cs typeface="Albert Sans"/>
                  <a:sym typeface="Albert Sans"/>
                </a:rPr>
                <a:t>Limit individuals to predetermined responses to change</a:t>
              </a:r>
              <a:endParaRPr lang="en-US" sz="2550" dirty="0">
                <a:solidFill>
                  <a:srgbClr val="000000"/>
                </a:solidFill>
                <a:latin typeface="Albert Sans"/>
                <a:ea typeface="Albert Sans"/>
                <a:cs typeface="Albert Sans"/>
              </a:endParaRPr>
            </a:p>
            <a:p>
              <a:pPr marL="328930" lvl="1" indent="-164465" algn="l">
                <a:lnSpc>
                  <a:spcPts val="3071"/>
                </a:lnSpc>
              </a:pPr>
              <a:endParaRPr lang="en-US" sz="2559">
                <a:solidFill>
                  <a:srgbClr val="000000"/>
                </a:solidFill>
                <a:latin typeface="Albert Sans"/>
                <a:ea typeface="Albert Sans"/>
                <a:cs typeface="Albert Sans"/>
              </a:endParaRPr>
            </a:p>
            <a:p>
              <a:pPr marL="328930" lvl="1" indent="-164465" algn="l">
                <a:lnSpc>
                  <a:spcPts val="3071"/>
                </a:lnSpc>
              </a:pPr>
              <a:endParaRPr lang="en-US" sz="2559">
                <a:solidFill>
                  <a:srgbClr val="000000"/>
                </a:solidFill>
                <a:latin typeface="Albert Sans"/>
                <a:ea typeface="Albert Sans"/>
                <a:cs typeface="Albert Sans"/>
              </a:endParaRPr>
            </a:p>
          </p:txBody>
        </p:sp>
      </p:grpSp>
      <p:grpSp>
        <p:nvGrpSpPr>
          <p:cNvPr id="14" name="Group 14"/>
          <p:cNvGrpSpPr/>
          <p:nvPr/>
        </p:nvGrpSpPr>
        <p:grpSpPr>
          <a:xfrm>
            <a:off x="0" y="6014210"/>
            <a:ext cx="9753600" cy="1289736"/>
            <a:chOff x="0" y="0"/>
            <a:chExt cx="3612444" cy="477680"/>
          </a:xfrm>
        </p:grpSpPr>
        <p:sp>
          <p:nvSpPr>
            <p:cNvPr id="15" name="Freeform 15"/>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16" name="TextBox 16"/>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19" name="TextBox 7">
            <a:extLst>
              <a:ext uri="{FF2B5EF4-FFF2-40B4-BE49-F238E27FC236}">
                <a16:creationId xmlns:a16="http://schemas.microsoft.com/office/drawing/2014/main" id="{7968C010-36E4-7855-595C-02E0133F1CCE}"/>
              </a:ext>
            </a:extLst>
          </p:cNvPr>
          <p:cNvSpPr txBox="1"/>
          <p:nvPr/>
        </p:nvSpPr>
        <p:spPr>
          <a:xfrm>
            <a:off x="-2810345" y="684797"/>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4 Change Style Report</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399" y="2208107"/>
            <a:ext cx="8778240" cy="5107093"/>
            <a:chOff x="0" y="0"/>
            <a:chExt cx="11704320" cy="6809458"/>
          </a:xfrm>
        </p:grpSpPr>
        <p:sp>
          <p:nvSpPr>
            <p:cNvPr id="3" name="Freeform 3"/>
            <p:cNvSpPr/>
            <p:nvPr/>
          </p:nvSpPr>
          <p:spPr>
            <a:xfrm>
              <a:off x="0" y="0"/>
              <a:ext cx="11704320" cy="6809458"/>
            </a:xfrm>
            <a:custGeom>
              <a:avLst/>
              <a:gdLst/>
              <a:ahLst/>
              <a:cxnLst/>
              <a:rect l="l" t="t" r="r" b="b"/>
              <a:pathLst>
                <a:path w="11704320" h="6809458">
                  <a:moveTo>
                    <a:pt x="0" y="0"/>
                  </a:moveTo>
                  <a:lnTo>
                    <a:pt x="11704320" y="0"/>
                  </a:lnTo>
                  <a:lnTo>
                    <a:pt x="11704320" y="6809458"/>
                  </a:lnTo>
                  <a:lnTo>
                    <a:pt x="0" y="6809458"/>
                  </a:lnTo>
                  <a:close/>
                </a:path>
              </a:pathLst>
            </a:custGeom>
            <a:solidFill>
              <a:srgbClr val="000000">
                <a:alpha val="0"/>
              </a:srgbClr>
            </a:solidFill>
          </p:spPr>
          <p:txBody>
            <a:bodyPr/>
            <a:lstStyle/>
            <a:p>
              <a:endParaRPr lang="en-PH"/>
            </a:p>
          </p:txBody>
        </p:sp>
        <p:sp>
          <p:nvSpPr>
            <p:cNvPr id="4" name="TextBox 4"/>
            <p:cNvSpPr txBox="1"/>
            <p:nvPr/>
          </p:nvSpPr>
          <p:spPr>
            <a:xfrm>
              <a:off x="0" y="0"/>
              <a:ext cx="11704320" cy="6809458"/>
            </a:xfrm>
            <a:prstGeom prst="rect">
              <a:avLst/>
            </a:prstGeom>
          </p:spPr>
          <p:txBody>
            <a:bodyPr lIns="0" tIns="0" rIns="0" bIns="0" rtlCol="0" anchor="t"/>
            <a:lstStyle/>
            <a:p>
              <a:pPr algn="ctr">
                <a:lnSpc>
                  <a:spcPts val="3071"/>
                </a:lnSpc>
              </a:pPr>
              <a:r>
                <a:rPr lang="en-US" sz="2559" b="1">
                  <a:solidFill>
                    <a:srgbClr val="000000"/>
                  </a:solidFill>
                  <a:latin typeface="Albert Sans Bold"/>
                  <a:ea typeface="Albert Sans Bold"/>
                  <a:cs typeface="Albert Sans Bold"/>
                  <a:sym typeface="Albert Sans Bold"/>
                </a:rPr>
                <a:t>Rate of Change</a:t>
              </a:r>
            </a:p>
          </p:txBody>
        </p:sp>
      </p:grpSp>
      <p:grpSp>
        <p:nvGrpSpPr>
          <p:cNvPr id="5" name="Group 5"/>
          <p:cNvGrpSpPr/>
          <p:nvPr/>
        </p:nvGrpSpPr>
        <p:grpSpPr>
          <a:xfrm>
            <a:off x="304800" y="3960707"/>
            <a:ext cx="9144000" cy="437642"/>
            <a:chOff x="0" y="0"/>
            <a:chExt cx="12192000" cy="583523"/>
          </a:xfrm>
        </p:grpSpPr>
        <p:sp>
          <p:nvSpPr>
            <p:cNvPr id="6" name="Freeform 6"/>
            <p:cNvSpPr/>
            <p:nvPr/>
          </p:nvSpPr>
          <p:spPr>
            <a:xfrm>
              <a:off x="0" y="0"/>
              <a:ext cx="12192000" cy="583523"/>
            </a:xfrm>
            <a:custGeom>
              <a:avLst/>
              <a:gdLst/>
              <a:ahLst/>
              <a:cxnLst/>
              <a:rect l="l" t="t" r="r" b="b"/>
              <a:pathLst>
                <a:path w="12192000" h="583523">
                  <a:moveTo>
                    <a:pt x="0" y="0"/>
                  </a:moveTo>
                  <a:lnTo>
                    <a:pt x="12192000" y="0"/>
                  </a:lnTo>
                  <a:lnTo>
                    <a:pt x="12192000" y="583523"/>
                  </a:lnTo>
                  <a:lnTo>
                    <a:pt x="0" y="583523"/>
                  </a:lnTo>
                  <a:close/>
                </a:path>
              </a:pathLst>
            </a:custGeom>
            <a:solidFill>
              <a:srgbClr val="000000">
                <a:alpha val="0"/>
              </a:srgbClr>
            </a:solidFill>
          </p:spPr>
          <p:txBody>
            <a:bodyPr/>
            <a:lstStyle/>
            <a:p>
              <a:endParaRPr lang="en-PH"/>
            </a:p>
          </p:txBody>
        </p:sp>
        <p:sp>
          <p:nvSpPr>
            <p:cNvPr id="7" name="TextBox 7"/>
            <p:cNvSpPr txBox="1"/>
            <p:nvPr/>
          </p:nvSpPr>
          <p:spPr>
            <a:xfrm>
              <a:off x="0" y="0"/>
              <a:ext cx="12192000" cy="583523"/>
            </a:xfrm>
            <a:prstGeom prst="rect">
              <a:avLst/>
            </a:prstGeom>
          </p:spPr>
          <p:txBody>
            <a:bodyPr lIns="0" tIns="0" rIns="0" bIns="0" rtlCol="0" anchor="t"/>
            <a:lstStyle/>
            <a:p>
              <a:pPr algn="l">
                <a:lnSpc>
                  <a:spcPts val="2560"/>
                </a:lnSpc>
              </a:pPr>
              <a:r>
                <a:rPr lang="en-US" sz="2133" b="1">
                  <a:solidFill>
                    <a:srgbClr val="000000"/>
                  </a:solidFill>
                  <a:latin typeface="Albert Sans Bold"/>
                  <a:ea typeface="Albert Sans Bold"/>
                  <a:cs typeface="Albert Sans Bold"/>
                  <a:sym typeface="Albert Sans Bold"/>
                </a:rPr>
                <a:t>Occasional			                                                   Constant</a:t>
              </a:r>
            </a:p>
          </p:txBody>
        </p:sp>
      </p:grpSp>
      <p:grpSp>
        <p:nvGrpSpPr>
          <p:cNvPr id="8" name="Group 8"/>
          <p:cNvGrpSpPr/>
          <p:nvPr/>
        </p:nvGrpSpPr>
        <p:grpSpPr>
          <a:xfrm>
            <a:off x="474133" y="1286933"/>
            <a:ext cx="8805333" cy="108373"/>
            <a:chOff x="0" y="0"/>
            <a:chExt cx="11740444" cy="144498"/>
          </a:xfrm>
        </p:grpSpPr>
        <p:sp>
          <p:nvSpPr>
            <p:cNvPr id="9" name="Freeform 9"/>
            <p:cNvSpPr/>
            <p:nvPr/>
          </p:nvSpPr>
          <p:spPr>
            <a:xfrm>
              <a:off x="18034" y="18034"/>
              <a:ext cx="11704319" cy="108458"/>
            </a:xfrm>
            <a:custGeom>
              <a:avLst/>
              <a:gdLst/>
              <a:ahLst/>
              <a:cxnLst/>
              <a:rect l="l" t="t" r="r" b="b"/>
              <a:pathLst>
                <a:path w="11704319" h="108458">
                  <a:moveTo>
                    <a:pt x="0" y="0"/>
                  </a:moveTo>
                  <a:lnTo>
                    <a:pt x="11704319" y="0"/>
                  </a:lnTo>
                  <a:lnTo>
                    <a:pt x="11704319" y="108458"/>
                  </a:lnTo>
                  <a:lnTo>
                    <a:pt x="0" y="108458"/>
                  </a:lnTo>
                  <a:close/>
                </a:path>
              </a:pathLst>
            </a:custGeom>
            <a:solidFill>
              <a:srgbClr val="F6BE00"/>
            </a:solidFill>
          </p:spPr>
          <p:txBody>
            <a:bodyPr/>
            <a:lstStyle/>
            <a:p>
              <a:endParaRPr lang="en-PH"/>
            </a:p>
          </p:txBody>
        </p:sp>
        <p:sp>
          <p:nvSpPr>
            <p:cNvPr id="10" name="Freeform 10"/>
            <p:cNvSpPr/>
            <p:nvPr/>
          </p:nvSpPr>
          <p:spPr>
            <a:xfrm>
              <a:off x="0" y="0"/>
              <a:ext cx="11740388" cy="144526"/>
            </a:xfrm>
            <a:custGeom>
              <a:avLst/>
              <a:gdLst/>
              <a:ahLst/>
              <a:cxnLst/>
              <a:rect l="l" t="t" r="r" b="b"/>
              <a:pathLst>
                <a:path w="11740388" h="144526">
                  <a:moveTo>
                    <a:pt x="18034" y="0"/>
                  </a:moveTo>
                  <a:lnTo>
                    <a:pt x="11722353" y="0"/>
                  </a:lnTo>
                  <a:cubicBezTo>
                    <a:pt x="11732387" y="0"/>
                    <a:pt x="11740388" y="8128"/>
                    <a:pt x="11740388" y="18034"/>
                  </a:cubicBezTo>
                  <a:lnTo>
                    <a:pt x="11740388" y="126492"/>
                  </a:lnTo>
                  <a:cubicBezTo>
                    <a:pt x="11740388" y="136525"/>
                    <a:pt x="11732260" y="144526"/>
                    <a:pt x="11722353" y="144526"/>
                  </a:cubicBezTo>
                  <a:lnTo>
                    <a:pt x="18034" y="144526"/>
                  </a:lnTo>
                  <a:cubicBezTo>
                    <a:pt x="8128" y="144526"/>
                    <a:pt x="0" y="136398"/>
                    <a:pt x="0" y="126492"/>
                  </a:cubicBezTo>
                  <a:lnTo>
                    <a:pt x="0" y="18034"/>
                  </a:lnTo>
                  <a:cubicBezTo>
                    <a:pt x="0" y="8128"/>
                    <a:pt x="8128" y="0"/>
                    <a:pt x="18034" y="0"/>
                  </a:cubicBezTo>
                  <a:moveTo>
                    <a:pt x="18034" y="36068"/>
                  </a:moveTo>
                  <a:lnTo>
                    <a:pt x="18034" y="18034"/>
                  </a:lnTo>
                  <a:lnTo>
                    <a:pt x="36068" y="18034"/>
                  </a:lnTo>
                  <a:lnTo>
                    <a:pt x="36068" y="126492"/>
                  </a:lnTo>
                  <a:lnTo>
                    <a:pt x="18034" y="126492"/>
                  </a:lnTo>
                  <a:lnTo>
                    <a:pt x="18034" y="108331"/>
                  </a:lnTo>
                  <a:lnTo>
                    <a:pt x="11722353" y="108331"/>
                  </a:lnTo>
                  <a:lnTo>
                    <a:pt x="11722353" y="126492"/>
                  </a:lnTo>
                  <a:lnTo>
                    <a:pt x="11704320" y="126492"/>
                  </a:lnTo>
                  <a:lnTo>
                    <a:pt x="11704320" y="18034"/>
                  </a:lnTo>
                  <a:lnTo>
                    <a:pt x="11722353" y="18034"/>
                  </a:lnTo>
                  <a:lnTo>
                    <a:pt x="11722353" y="36068"/>
                  </a:lnTo>
                  <a:lnTo>
                    <a:pt x="18034" y="36068"/>
                  </a:lnTo>
                  <a:close/>
                </a:path>
              </a:pathLst>
            </a:custGeom>
            <a:solidFill>
              <a:srgbClr val="F6BE00"/>
            </a:solidFill>
          </p:spPr>
          <p:txBody>
            <a:bodyPr/>
            <a:lstStyle/>
            <a:p>
              <a:endParaRPr lang="en-PH"/>
            </a:p>
          </p:txBody>
        </p:sp>
      </p:grpSp>
      <p:grpSp>
        <p:nvGrpSpPr>
          <p:cNvPr id="14" name="Group 14"/>
          <p:cNvGrpSpPr/>
          <p:nvPr/>
        </p:nvGrpSpPr>
        <p:grpSpPr>
          <a:xfrm>
            <a:off x="367422" y="2804149"/>
            <a:ext cx="9018756" cy="1093901"/>
            <a:chOff x="0" y="0"/>
            <a:chExt cx="12025008" cy="1458534"/>
          </a:xfrm>
        </p:grpSpPr>
        <p:sp>
          <p:nvSpPr>
            <p:cNvPr id="15" name="Freeform 15"/>
            <p:cNvSpPr/>
            <p:nvPr/>
          </p:nvSpPr>
          <p:spPr>
            <a:xfrm>
              <a:off x="18034" y="18034"/>
              <a:ext cx="11988927" cy="1422527"/>
            </a:xfrm>
            <a:custGeom>
              <a:avLst/>
              <a:gdLst/>
              <a:ahLst/>
              <a:cxnLst/>
              <a:rect l="l" t="t" r="r" b="b"/>
              <a:pathLst>
                <a:path w="11988927" h="1422527">
                  <a:moveTo>
                    <a:pt x="0" y="237109"/>
                  </a:moveTo>
                  <a:cubicBezTo>
                    <a:pt x="0" y="106172"/>
                    <a:pt x="108585" y="0"/>
                    <a:pt x="242443" y="0"/>
                  </a:cubicBezTo>
                  <a:lnTo>
                    <a:pt x="11746611" y="0"/>
                  </a:lnTo>
                  <a:cubicBezTo>
                    <a:pt x="11880468" y="0"/>
                    <a:pt x="11988927" y="106172"/>
                    <a:pt x="11988927" y="237109"/>
                  </a:cubicBezTo>
                  <a:lnTo>
                    <a:pt x="11988927" y="1185418"/>
                  </a:lnTo>
                  <a:cubicBezTo>
                    <a:pt x="11988927" y="1316355"/>
                    <a:pt x="11880468" y="1422527"/>
                    <a:pt x="11746611" y="1422527"/>
                  </a:cubicBezTo>
                  <a:lnTo>
                    <a:pt x="242443" y="1422527"/>
                  </a:lnTo>
                  <a:cubicBezTo>
                    <a:pt x="108585" y="1422527"/>
                    <a:pt x="127" y="1316355"/>
                    <a:pt x="127" y="1185418"/>
                  </a:cubicBezTo>
                  <a:close/>
                </a:path>
              </a:pathLst>
            </a:custGeom>
            <a:solidFill>
              <a:srgbClr val="5E929E"/>
            </a:solidFill>
          </p:spPr>
          <p:txBody>
            <a:bodyPr/>
            <a:lstStyle/>
            <a:p>
              <a:endParaRPr lang="en-PH"/>
            </a:p>
          </p:txBody>
        </p:sp>
        <p:sp>
          <p:nvSpPr>
            <p:cNvPr id="16" name="Freeform 16"/>
            <p:cNvSpPr/>
            <p:nvPr/>
          </p:nvSpPr>
          <p:spPr>
            <a:xfrm>
              <a:off x="0" y="0"/>
              <a:ext cx="12025122" cy="1458595"/>
            </a:xfrm>
            <a:custGeom>
              <a:avLst/>
              <a:gdLst/>
              <a:ahLst/>
              <a:cxnLst/>
              <a:rect l="l" t="t" r="r" b="b"/>
              <a:pathLst>
                <a:path w="12025122" h="1458595">
                  <a:moveTo>
                    <a:pt x="0" y="255143"/>
                  </a:moveTo>
                  <a:cubicBezTo>
                    <a:pt x="0" y="113792"/>
                    <a:pt x="116967" y="0"/>
                    <a:pt x="260477" y="0"/>
                  </a:cubicBezTo>
                  <a:lnTo>
                    <a:pt x="11764645" y="0"/>
                  </a:lnTo>
                  <a:lnTo>
                    <a:pt x="11764645" y="18034"/>
                  </a:lnTo>
                  <a:lnTo>
                    <a:pt x="11764645" y="0"/>
                  </a:lnTo>
                  <a:cubicBezTo>
                    <a:pt x="11908155" y="0"/>
                    <a:pt x="12025122" y="113792"/>
                    <a:pt x="12025122" y="255143"/>
                  </a:cubicBezTo>
                  <a:lnTo>
                    <a:pt x="12007088" y="255143"/>
                  </a:lnTo>
                  <a:lnTo>
                    <a:pt x="12025122" y="255143"/>
                  </a:lnTo>
                  <a:lnTo>
                    <a:pt x="12025122" y="1203452"/>
                  </a:lnTo>
                  <a:lnTo>
                    <a:pt x="12007088" y="1203452"/>
                  </a:lnTo>
                  <a:lnTo>
                    <a:pt x="12025122" y="1203452"/>
                  </a:lnTo>
                  <a:cubicBezTo>
                    <a:pt x="12025122" y="1344676"/>
                    <a:pt x="11908155" y="1458595"/>
                    <a:pt x="11764645" y="1458595"/>
                  </a:cubicBezTo>
                  <a:lnTo>
                    <a:pt x="11764645" y="1440561"/>
                  </a:lnTo>
                  <a:lnTo>
                    <a:pt x="11764645" y="1458595"/>
                  </a:lnTo>
                  <a:lnTo>
                    <a:pt x="260477" y="1458595"/>
                  </a:lnTo>
                  <a:lnTo>
                    <a:pt x="260477" y="1440561"/>
                  </a:lnTo>
                  <a:lnTo>
                    <a:pt x="260477" y="1458595"/>
                  </a:lnTo>
                  <a:cubicBezTo>
                    <a:pt x="116967" y="1458595"/>
                    <a:pt x="0" y="1344676"/>
                    <a:pt x="0" y="1203452"/>
                  </a:cubicBezTo>
                  <a:lnTo>
                    <a:pt x="0" y="255143"/>
                  </a:lnTo>
                  <a:lnTo>
                    <a:pt x="18034" y="255143"/>
                  </a:lnTo>
                  <a:lnTo>
                    <a:pt x="0" y="255143"/>
                  </a:lnTo>
                  <a:moveTo>
                    <a:pt x="36068" y="255143"/>
                  </a:moveTo>
                  <a:lnTo>
                    <a:pt x="36068" y="1203452"/>
                  </a:lnTo>
                  <a:lnTo>
                    <a:pt x="18034" y="1203452"/>
                  </a:lnTo>
                  <a:lnTo>
                    <a:pt x="36068" y="1203452"/>
                  </a:lnTo>
                  <a:cubicBezTo>
                    <a:pt x="36068" y="1323975"/>
                    <a:pt x="136144" y="1422400"/>
                    <a:pt x="260350" y="1422400"/>
                  </a:cubicBezTo>
                  <a:lnTo>
                    <a:pt x="11764645" y="1422400"/>
                  </a:lnTo>
                  <a:cubicBezTo>
                    <a:pt x="11888851" y="1422400"/>
                    <a:pt x="11988926" y="1323975"/>
                    <a:pt x="11988926" y="1203452"/>
                  </a:cubicBezTo>
                  <a:lnTo>
                    <a:pt x="11988926" y="255143"/>
                  </a:lnTo>
                  <a:cubicBezTo>
                    <a:pt x="11988926" y="134620"/>
                    <a:pt x="11888851" y="36195"/>
                    <a:pt x="11764645" y="36195"/>
                  </a:cubicBezTo>
                  <a:lnTo>
                    <a:pt x="260477" y="36195"/>
                  </a:lnTo>
                  <a:lnTo>
                    <a:pt x="260477" y="18034"/>
                  </a:lnTo>
                  <a:lnTo>
                    <a:pt x="260477" y="36068"/>
                  </a:lnTo>
                  <a:cubicBezTo>
                    <a:pt x="136271" y="36068"/>
                    <a:pt x="36195" y="134493"/>
                    <a:pt x="36195" y="255016"/>
                  </a:cubicBezTo>
                  <a:close/>
                </a:path>
              </a:pathLst>
            </a:custGeom>
            <a:solidFill>
              <a:srgbClr val="FF9933"/>
            </a:solidFill>
          </p:spPr>
          <p:txBody>
            <a:bodyPr/>
            <a:lstStyle/>
            <a:p>
              <a:endParaRPr lang="en-PH"/>
            </a:p>
          </p:txBody>
        </p:sp>
      </p:grpSp>
      <p:grpSp>
        <p:nvGrpSpPr>
          <p:cNvPr id="17" name="Group 17"/>
          <p:cNvGrpSpPr/>
          <p:nvPr/>
        </p:nvGrpSpPr>
        <p:grpSpPr>
          <a:xfrm>
            <a:off x="596053" y="2880361"/>
            <a:ext cx="865293" cy="865293"/>
            <a:chOff x="0" y="0"/>
            <a:chExt cx="1153724" cy="1153724"/>
          </a:xfrm>
        </p:grpSpPr>
        <p:sp>
          <p:nvSpPr>
            <p:cNvPr id="18" name="Freeform 18"/>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19" name="Freeform 19"/>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20" name="TextBox 20"/>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a:t>
              </a:r>
            </a:p>
          </p:txBody>
        </p:sp>
      </p:grpSp>
      <p:grpSp>
        <p:nvGrpSpPr>
          <p:cNvPr id="21" name="Group 21"/>
          <p:cNvGrpSpPr/>
          <p:nvPr/>
        </p:nvGrpSpPr>
        <p:grpSpPr>
          <a:xfrm>
            <a:off x="4558453" y="2880361"/>
            <a:ext cx="865293" cy="865293"/>
            <a:chOff x="0" y="0"/>
            <a:chExt cx="1153724" cy="1153724"/>
          </a:xfrm>
        </p:grpSpPr>
        <p:sp>
          <p:nvSpPr>
            <p:cNvPr id="22" name="Freeform 22"/>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23" name="Freeform 23"/>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24" name="TextBox 24"/>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5</a:t>
              </a:r>
            </a:p>
          </p:txBody>
        </p:sp>
      </p:grpSp>
      <p:grpSp>
        <p:nvGrpSpPr>
          <p:cNvPr id="25" name="Group 25"/>
          <p:cNvGrpSpPr/>
          <p:nvPr/>
        </p:nvGrpSpPr>
        <p:grpSpPr>
          <a:xfrm>
            <a:off x="8368453" y="2880361"/>
            <a:ext cx="865293" cy="865293"/>
            <a:chOff x="0" y="0"/>
            <a:chExt cx="1153724" cy="1153724"/>
          </a:xfrm>
        </p:grpSpPr>
        <p:sp>
          <p:nvSpPr>
            <p:cNvPr id="26" name="Freeform 26"/>
            <p:cNvSpPr/>
            <p:nvPr/>
          </p:nvSpPr>
          <p:spPr>
            <a:xfrm>
              <a:off x="18034" y="18034"/>
              <a:ext cx="1117600" cy="1117600"/>
            </a:xfrm>
            <a:custGeom>
              <a:avLst/>
              <a:gdLst/>
              <a:ahLst/>
              <a:cxnLst/>
              <a:rect l="l" t="t" r="r" b="b"/>
              <a:pathLst>
                <a:path w="1117600" h="1117600">
                  <a:moveTo>
                    <a:pt x="0" y="558800"/>
                  </a:moveTo>
                  <a:cubicBezTo>
                    <a:pt x="0" y="250190"/>
                    <a:pt x="250190" y="0"/>
                    <a:pt x="558800" y="0"/>
                  </a:cubicBezTo>
                  <a:cubicBezTo>
                    <a:pt x="867410" y="0"/>
                    <a:pt x="1117600" y="250190"/>
                    <a:pt x="1117600" y="558800"/>
                  </a:cubicBezTo>
                  <a:cubicBezTo>
                    <a:pt x="1117600" y="867410"/>
                    <a:pt x="867410" y="1117600"/>
                    <a:pt x="558800" y="1117600"/>
                  </a:cubicBezTo>
                  <a:cubicBezTo>
                    <a:pt x="250190" y="1117600"/>
                    <a:pt x="0" y="867410"/>
                    <a:pt x="0" y="558800"/>
                  </a:cubicBezTo>
                  <a:close/>
                </a:path>
              </a:pathLst>
            </a:custGeom>
            <a:solidFill>
              <a:srgbClr val="000000"/>
            </a:solidFill>
          </p:spPr>
          <p:txBody>
            <a:bodyPr/>
            <a:lstStyle/>
            <a:p>
              <a:endParaRPr lang="en-PH"/>
            </a:p>
          </p:txBody>
        </p:sp>
        <p:sp>
          <p:nvSpPr>
            <p:cNvPr id="27" name="Freeform 27"/>
            <p:cNvSpPr/>
            <p:nvPr/>
          </p:nvSpPr>
          <p:spPr>
            <a:xfrm>
              <a:off x="0" y="0"/>
              <a:ext cx="1153668" cy="1153668"/>
            </a:xfrm>
            <a:custGeom>
              <a:avLst/>
              <a:gdLst/>
              <a:ahLst/>
              <a:cxnLst/>
              <a:rect l="l" t="t" r="r" b="b"/>
              <a:pathLst>
                <a:path w="1153668" h="1153668">
                  <a:moveTo>
                    <a:pt x="0" y="576834"/>
                  </a:moveTo>
                  <a:cubicBezTo>
                    <a:pt x="0" y="258318"/>
                    <a:pt x="258318" y="0"/>
                    <a:pt x="576834" y="0"/>
                  </a:cubicBezTo>
                  <a:lnTo>
                    <a:pt x="576834" y="18034"/>
                  </a:lnTo>
                  <a:lnTo>
                    <a:pt x="576834" y="0"/>
                  </a:lnTo>
                  <a:cubicBezTo>
                    <a:pt x="895477" y="0"/>
                    <a:pt x="1153668" y="258318"/>
                    <a:pt x="1153668" y="576834"/>
                  </a:cubicBezTo>
                  <a:lnTo>
                    <a:pt x="1135634" y="576834"/>
                  </a:lnTo>
                  <a:lnTo>
                    <a:pt x="1153668" y="576834"/>
                  </a:lnTo>
                  <a:cubicBezTo>
                    <a:pt x="1153668" y="895477"/>
                    <a:pt x="895350" y="1153668"/>
                    <a:pt x="576834" y="1153668"/>
                  </a:cubicBezTo>
                  <a:lnTo>
                    <a:pt x="576834" y="1135634"/>
                  </a:lnTo>
                  <a:lnTo>
                    <a:pt x="576834" y="1153668"/>
                  </a:lnTo>
                  <a:cubicBezTo>
                    <a:pt x="258318" y="1153668"/>
                    <a:pt x="0" y="895477"/>
                    <a:pt x="0" y="576834"/>
                  </a:cubicBezTo>
                  <a:lnTo>
                    <a:pt x="18034" y="576834"/>
                  </a:lnTo>
                  <a:lnTo>
                    <a:pt x="36068" y="576834"/>
                  </a:lnTo>
                  <a:lnTo>
                    <a:pt x="18034" y="576834"/>
                  </a:lnTo>
                  <a:lnTo>
                    <a:pt x="0" y="576834"/>
                  </a:lnTo>
                  <a:moveTo>
                    <a:pt x="36068" y="576834"/>
                  </a:moveTo>
                  <a:cubicBezTo>
                    <a:pt x="36068" y="586867"/>
                    <a:pt x="27940" y="594868"/>
                    <a:pt x="18034" y="594868"/>
                  </a:cubicBezTo>
                  <a:cubicBezTo>
                    <a:pt x="8128" y="594868"/>
                    <a:pt x="0" y="586867"/>
                    <a:pt x="0" y="576834"/>
                  </a:cubicBezTo>
                  <a:cubicBezTo>
                    <a:pt x="0" y="566801"/>
                    <a:pt x="8128" y="558800"/>
                    <a:pt x="18034" y="558800"/>
                  </a:cubicBezTo>
                  <a:cubicBezTo>
                    <a:pt x="27940" y="558800"/>
                    <a:pt x="36068" y="566928"/>
                    <a:pt x="36068" y="576834"/>
                  </a:cubicBezTo>
                  <a:cubicBezTo>
                    <a:pt x="36068" y="875538"/>
                    <a:pt x="278257" y="1117600"/>
                    <a:pt x="576834" y="1117600"/>
                  </a:cubicBezTo>
                  <a:cubicBezTo>
                    <a:pt x="875411" y="1117600"/>
                    <a:pt x="1117600" y="875538"/>
                    <a:pt x="1117600" y="576834"/>
                  </a:cubicBezTo>
                  <a:cubicBezTo>
                    <a:pt x="1117600" y="278130"/>
                    <a:pt x="875538" y="36068"/>
                    <a:pt x="576834" y="36068"/>
                  </a:cubicBezTo>
                  <a:lnTo>
                    <a:pt x="576834" y="18034"/>
                  </a:lnTo>
                  <a:lnTo>
                    <a:pt x="576834" y="36068"/>
                  </a:lnTo>
                  <a:cubicBezTo>
                    <a:pt x="278257" y="36068"/>
                    <a:pt x="36068" y="278257"/>
                    <a:pt x="36068" y="576834"/>
                  </a:cubicBezTo>
                  <a:close/>
                </a:path>
              </a:pathLst>
            </a:custGeom>
            <a:solidFill>
              <a:srgbClr val="89A4A7"/>
            </a:solidFill>
          </p:spPr>
          <p:txBody>
            <a:bodyPr/>
            <a:lstStyle/>
            <a:p>
              <a:endParaRPr lang="en-PH"/>
            </a:p>
          </p:txBody>
        </p:sp>
        <p:sp>
          <p:nvSpPr>
            <p:cNvPr id="28" name="TextBox 28"/>
            <p:cNvSpPr txBox="1"/>
            <p:nvPr/>
          </p:nvSpPr>
          <p:spPr>
            <a:xfrm>
              <a:off x="0" y="-47625"/>
              <a:ext cx="1153724" cy="1201349"/>
            </a:xfrm>
            <a:prstGeom prst="rect">
              <a:avLst/>
            </a:prstGeom>
          </p:spPr>
          <p:txBody>
            <a:bodyPr lIns="50800" tIns="50800" rIns="50800" bIns="50800" rtlCol="0" anchor="ctr"/>
            <a:lstStyle/>
            <a:p>
              <a:pPr algn="ctr">
                <a:lnSpc>
                  <a:spcPts val="2560"/>
                </a:lnSpc>
              </a:pPr>
              <a:r>
                <a:rPr lang="en-US" sz="2133">
                  <a:solidFill>
                    <a:srgbClr val="FFFFFF"/>
                  </a:solidFill>
                  <a:latin typeface="Arial"/>
                  <a:ea typeface="Arial"/>
                  <a:cs typeface="Arial"/>
                  <a:sym typeface="Arial"/>
                </a:rPr>
                <a:t>10</a:t>
              </a:r>
            </a:p>
          </p:txBody>
        </p:sp>
      </p:grpSp>
      <p:grpSp>
        <p:nvGrpSpPr>
          <p:cNvPr id="29" name="Group 29"/>
          <p:cNvGrpSpPr/>
          <p:nvPr/>
        </p:nvGrpSpPr>
        <p:grpSpPr>
          <a:xfrm>
            <a:off x="0" y="6025464"/>
            <a:ext cx="9753600" cy="1289736"/>
            <a:chOff x="0" y="0"/>
            <a:chExt cx="3612444" cy="477680"/>
          </a:xfrm>
        </p:grpSpPr>
        <p:sp>
          <p:nvSpPr>
            <p:cNvPr id="30" name="Freeform 30"/>
            <p:cNvSpPr/>
            <p:nvPr/>
          </p:nvSpPr>
          <p:spPr>
            <a:xfrm>
              <a:off x="0" y="0"/>
              <a:ext cx="3612445" cy="477680"/>
            </a:xfrm>
            <a:custGeom>
              <a:avLst/>
              <a:gdLst/>
              <a:ahLst/>
              <a:cxnLst/>
              <a:rect l="l" t="t" r="r" b="b"/>
              <a:pathLst>
                <a:path w="3612445" h="477680">
                  <a:moveTo>
                    <a:pt x="0" y="0"/>
                  </a:moveTo>
                  <a:lnTo>
                    <a:pt x="3612445" y="0"/>
                  </a:lnTo>
                  <a:lnTo>
                    <a:pt x="3612445" y="477680"/>
                  </a:lnTo>
                  <a:lnTo>
                    <a:pt x="0" y="477680"/>
                  </a:lnTo>
                  <a:close/>
                </a:path>
              </a:pathLst>
            </a:custGeom>
            <a:solidFill>
              <a:srgbClr val="0D314C"/>
            </a:solidFill>
          </p:spPr>
          <p:txBody>
            <a:bodyPr/>
            <a:lstStyle/>
            <a:p>
              <a:endParaRPr lang="en-PH"/>
            </a:p>
          </p:txBody>
        </p:sp>
        <p:sp>
          <p:nvSpPr>
            <p:cNvPr id="31" name="TextBox 31"/>
            <p:cNvSpPr txBox="1"/>
            <p:nvPr/>
          </p:nvSpPr>
          <p:spPr>
            <a:xfrm>
              <a:off x="0" y="-28575"/>
              <a:ext cx="3612444" cy="506255"/>
            </a:xfrm>
            <a:prstGeom prst="rect">
              <a:avLst/>
            </a:prstGeom>
          </p:spPr>
          <p:txBody>
            <a:bodyPr lIns="50800" tIns="50800" rIns="50800" bIns="50800" rtlCol="0" anchor="ctr"/>
            <a:lstStyle/>
            <a:p>
              <a:pPr algn="ctr">
                <a:lnSpc>
                  <a:spcPts val="1960"/>
                </a:lnSpc>
                <a:spcBef>
                  <a:spcPct val="0"/>
                </a:spcBef>
              </a:pPr>
              <a:endParaRPr/>
            </a:p>
          </p:txBody>
        </p:sp>
      </p:grpSp>
      <p:sp>
        <p:nvSpPr>
          <p:cNvPr id="33" name="TextBox 52">
            <a:extLst>
              <a:ext uri="{FF2B5EF4-FFF2-40B4-BE49-F238E27FC236}">
                <a16:creationId xmlns:a16="http://schemas.microsoft.com/office/drawing/2014/main" id="{8C089A35-47D8-62DC-A7AF-878DB28B59F1}"/>
              </a:ext>
            </a:extLst>
          </p:cNvPr>
          <p:cNvSpPr txBox="1"/>
          <p:nvPr/>
        </p:nvSpPr>
        <p:spPr>
          <a:xfrm>
            <a:off x="731520" y="185456"/>
            <a:ext cx="8542946" cy="972217"/>
          </a:xfrm>
          <a:prstGeom prst="rect">
            <a:avLst/>
          </a:prstGeom>
        </p:spPr>
        <p:txBody>
          <a:bodyPr lIns="0" tIns="0" rIns="0" bIns="0" rtlCol="0" anchor="ctr"/>
          <a:lstStyle/>
          <a:p>
            <a:pPr algn="ctr">
              <a:lnSpc>
                <a:spcPts val="5640"/>
              </a:lnSpc>
            </a:pPr>
            <a:r>
              <a:rPr lang="en-US" sz="4700" b="1" dirty="0">
                <a:solidFill>
                  <a:srgbClr val="0D314C"/>
                </a:solidFill>
                <a:latin typeface="Albert Sans Bold"/>
                <a:ea typeface="Albert Sans Bold"/>
                <a:cs typeface="Albert Sans Bold"/>
                <a:sym typeface="Albert Sans Bold"/>
              </a:rPr>
              <a:t>Change in your organization?  </a:t>
            </a:r>
          </a:p>
        </p:txBody>
      </p:sp>
      <p:sp>
        <p:nvSpPr>
          <p:cNvPr id="32" name="TextBox 7">
            <a:extLst>
              <a:ext uri="{FF2B5EF4-FFF2-40B4-BE49-F238E27FC236}">
                <a16:creationId xmlns:a16="http://schemas.microsoft.com/office/drawing/2014/main" id="{80C1E40C-4C4E-760A-D170-C670AC8D4DD0}"/>
              </a:ext>
            </a:extLst>
          </p:cNvPr>
          <p:cNvSpPr txBox="1"/>
          <p:nvPr/>
        </p:nvSpPr>
        <p:spPr>
          <a:xfrm>
            <a:off x="532139" y="774831"/>
            <a:ext cx="8464973" cy="792995"/>
          </a:xfrm>
          <a:prstGeom prst="rect">
            <a:avLst/>
          </a:prstGeom>
        </p:spPr>
        <p:txBody>
          <a:bodyPr lIns="0" tIns="0" rIns="0" bIns="0" rtlCol="0" anchor="t"/>
          <a:lstStyle/>
          <a:p>
            <a:pPr algn="ctr">
              <a:lnSpc>
                <a:spcPts val="4608"/>
              </a:lnSpc>
            </a:pPr>
            <a:r>
              <a:rPr lang="en-US" sz="900" b="1" dirty="0">
                <a:solidFill>
                  <a:srgbClr val="0D314C"/>
                </a:solidFill>
                <a:latin typeface="Albert Sans Bold"/>
                <a:ea typeface="Albert Sans Bold"/>
                <a:cs typeface="Albert Sans Bold"/>
                <a:sym typeface="Albert Sans Bold"/>
              </a:rPr>
              <a:t>Page 4 Change Style Report</a:t>
            </a:r>
          </a:p>
        </p:txBody>
      </p:sp>
    </p:spTree>
  </p:cSld>
  <p:clrMapOvr>
    <a:masterClrMapping/>
  </p:clrMapOvr>
  <p:transition>
    <p:fade/>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767ded-2287-4834-a578-cdb42685ba8a">
      <Terms xmlns="http://schemas.microsoft.com/office/infopath/2007/PartnerControls"/>
    </lcf76f155ced4ddcb4097134ff3c332f>
    <TaxCatchAll xmlns="1b8177d7-801e-4085-be67-7445499454e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7B2F27AF066446AB42FE8F9B79C688" ma:contentTypeVersion="12" ma:contentTypeDescription="Create a new document." ma:contentTypeScope="" ma:versionID="a4416bafce0d21063fb6e0406073c94b">
  <xsd:schema xmlns:xsd="http://www.w3.org/2001/XMLSchema" xmlns:xs="http://www.w3.org/2001/XMLSchema" xmlns:p="http://schemas.microsoft.com/office/2006/metadata/properties" xmlns:ns2="37767ded-2287-4834-a578-cdb42685ba8a" xmlns:ns3="1b8177d7-801e-4085-be67-7445499454e9" targetNamespace="http://schemas.microsoft.com/office/2006/metadata/properties" ma:root="true" ma:fieldsID="beeaaa0dbe30e477c217679c99074872" ns2:_="" ns3:_="">
    <xsd:import namespace="37767ded-2287-4834-a578-cdb42685ba8a"/>
    <xsd:import namespace="1b8177d7-801e-4085-be67-7445499454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67ded-2287-4834-a578-cdb42685ba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bd2e017-96ae-48ae-9327-56d5e877ac7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8177d7-801e-4085-be67-7445499454e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28babc-c2a6-4f81-995f-e2bf8f1bdf31}" ma:internalName="TaxCatchAll" ma:showField="CatchAllData" ma:web="1b8177d7-801e-4085-be67-7445499454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4E1965-FE48-49C3-9979-571D55EFACF4}">
  <ds:schemaRefs>
    <ds:schemaRef ds:uri="http://schemas.microsoft.com/office/2006/metadata/properties"/>
    <ds:schemaRef ds:uri="http://schemas.microsoft.com/office/infopath/2007/PartnerControls"/>
    <ds:schemaRef ds:uri="37767ded-2287-4834-a578-cdb42685ba8a"/>
    <ds:schemaRef ds:uri="1b8177d7-801e-4085-be67-7445499454e9"/>
  </ds:schemaRefs>
</ds:datastoreItem>
</file>

<file path=customXml/itemProps2.xml><?xml version="1.0" encoding="utf-8"?>
<ds:datastoreItem xmlns:ds="http://schemas.openxmlformats.org/officeDocument/2006/customXml" ds:itemID="{591183DA-4BF1-4BBF-94B0-5A435759C810}">
  <ds:schemaRefs>
    <ds:schemaRef ds:uri="http://schemas.microsoft.com/sharepoint/v3/contenttype/forms"/>
  </ds:schemaRefs>
</ds:datastoreItem>
</file>

<file path=customXml/itemProps3.xml><?xml version="1.0" encoding="utf-8"?>
<ds:datastoreItem xmlns:ds="http://schemas.openxmlformats.org/officeDocument/2006/customXml" ds:itemID="{B9C5B1AC-93AE-420D-9933-5F905202AB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67ded-2287-4834-a578-cdb42685ba8a"/>
    <ds:schemaRef ds:uri="1b8177d7-801e-4085-be67-7445499454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206</TotalTime>
  <Words>5023</Words>
  <Application>Microsoft Office PowerPoint</Application>
  <PresentationFormat>Custom</PresentationFormat>
  <Paragraphs>894</Paragraphs>
  <Slides>77</Slides>
  <Notes>51</Notes>
  <HiddenSlides>1</HiddenSlides>
  <MMClips>1</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Change - no voiceover.pptx</dc:title>
  <cp:lastModifiedBy>Jazarene Ventura</cp:lastModifiedBy>
  <cp:revision>413</cp:revision>
  <dcterms:created xsi:type="dcterms:W3CDTF">2006-08-16T00:00:00Z</dcterms:created>
  <dcterms:modified xsi:type="dcterms:W3CDTF">2026-01-15T21:27:12Z</dcterms:modified>
  <dc:identifier>DAGjCmGz1W4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0x010100AA7B2F27AF066446AB42FE8F9B79C688</vt:lpwstr>
  </property>
  <property fmtid="{D5CDD505-2E9C-101B-9397-08002B2CF9AE}" pid="3" name="MediaServiceImageTags">
    <vt:lpwstr/>
  </property>
</Properties>
</file>