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307" r:id="rId3"/>
    <p:sldId id="258" r:id="rId4"/>
    <p:sldId id="306" r:id="rId5"/>
    <p:sldId id="309" r:id="rId6"/>
    <p:sldId id="310" r:id="rId7"/>
    <p:sldId id="291" r:id="rId8"/>
    <p:sldId id="292" r:id="rId9"/>
    <p:sldId id="300" r:id="rId10"/>
    <p:sldId id="294" r:id="rId11"/>
    <p:sldId id="295" r:id="rId12"/>
    <p:sldId id="311" r:id="rId13"/>
    <p:sldId id="312" r:id="rId14"/>
    <p:sldId id="313" r:id="rId15"/>
    <p:sldId id="301" r:id="rId16"/>
    <p:sldId id="259" r:id="rId17"/>
    <p:sldId id="260" r:id="rId18"/>
    <p:sldId id="261" r:id="rId19"/>
    <p:sldId id="262" r:id="rId20"/>
    <p:sldId id="263" r:id="rId21"/>
    <p:sldId id="264" r:id="rId22"/>
    <p:sldId id="314" r:id="rId23"/>
    <p:sldId id="265" r:id="rId24"/>
    <p:sldId id="267" r:id="rId25"/>
    <p:sldId id="266"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544" r:id="rId41"/>
    <p:sldId id="531" r:id="rId42"/>
    <p:sldId id="532" r:id="rId43"/>
    <p:sldId id="533" r:id="rId44"/>
    <p:sldId id="543" r:id="rId45"/>
    <p:sldId id="315" r:id="rId46"/>
    <p:sldId id="282" r:id="rId47"/>
    <p:sldId id="283" r:id="rId48"/>
    <p:sldId id="284" r:id="rId49"/>
    <p:sldId id="285" r:id="rId50"/>
    <p:sldId id="286" r:id="rId51"/>
    <p:sldId id="287" r:id="rId52"/>
    <p:sldId id="288" r:id="rId53"/>
    <p:sldId id="289" r:id="rId54"/>
    <p:sldId id="29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4F594-9EB4-42A5-AC6A-AD9A97BC08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00D2835-37CD-47C1-90A9-9F8FB98109D6}">
      <dgm:prSet phldrT="[Text]"/>
      <dgm:spPr/>
      <dgm:t>
        <a:bodyPr/>
        <a:lstStyle/>
        <a:p>
          <a:r>
            <a:rPr lang="en-US" dirty="0"/>
            <a:t>Interchange of thoughts</a:t>
          </a:r>
        </a:p>
      </dgm:t>
    </dgm:pt>
    <dgm:pt modelId="{C4DEE5E5-EBE2-4634-8956-4AF6E2A5127A}" type="parTrans" cxnId="{A4655CD9-B3E3-4758-84D4-554D5C0CFB13}">
      <dgm:prSet/>
      <dgm:spPr/>
      <dgm:t>
        <a:bodyPr/>
        <a:lstStyle/>
        <a:p>
          <a:endParaRPr lang="en-US"/>
        </a:p>
      </dgm:t>
    </dgm:pt>
    <dgm:pt modelId="{BB6FEE39-A051-4991-B2B8-B83225AF5CA0}" type="sibTrans" cxnId="{A4655CD9-B3E3-4758-84D4-554D5C0CFB13}">
      <dgm:prSet/>
      <dgm:spPr/>
      <dgm:t>
        <a:bodyPr/>
        <a:lstStyle/>
        <a:p>
          <a:endParaRPr lang="en-US"/>
        </a:p>
      </dgm:t>
    </dgm:pt>
    <dgm:pt modelId="{2CF0BCF6-B072-429C-B2A5-4923E24505C6}">
      <dgm:prSet phldrT="[Text]"/>
      <dgm:spPr/>
      <dgm:t>
        <a:bodyPr/>
        <a:lstStyle/>
        <a:p>
          <a:r>
            <a:rPr lang="en-US" dirty="0">
              <a:solidFill>
                <a:schemeClr val="tx1"/>
              </a:solidFill>
            </a:rPr>
            <a:t>Speech</a:t>
          </a:r>
        </a:p>
      </dgm:t>
    </dgm:pt>
    <dgm:pt modelId="{4A263284-E8C8-466E-B9FB-B04E0BED8CB2}" type="parTrans" cxnId="{A70F1BB1-782B-4536-AFB9-62AAEFED6952}">
      <dgm:prSet/>
      <dgm:spPr/>
      <dgm:t>
        <a:bodyPr/>
        <a:lstStyle/>
        <a:p>
          <a:endParaRPr lang="en-US"/>
        </a:p>
      </dgm:t>
    </dgm:pt>
    <dgm:pt modelId="{45810D3E-D27E-4A87-B80C-881CFE09C305}" type="sibTrans" cxnId="{A70F1BB1-782B-4536-AFB9-62AAEFED6952}">
      <dgm:prSet/>
      <dgm:spPr/>
      <dgm:t>
        <a:bodyPr/>
        <a:lstStyle/>
        <a:p>
          <a:endParaRPr lang="en-US"/>
        </a:p>
      </dgm:t>
    </dgm:pt>
    <dgm:pt modelId="{FCC4F345-4A4A-48C5-8F87-6A32EC08537A}">
      <dgm:prSet phldrT="[Text]"/>
      <dgm:spPr/>
      <dgm:t>
        <a:bodyPr/>
        <a:lstStyle/>
        <a:p>
          <a:r>
            <a:rPr lang="en-US" dirty="0"/>
            <a:t>Writing</a:t>
          </a:r>
        </a:p>
      </dgm:t>
    </dgm:pt>
    <dgm:pt modelId="{63E271D0-D5CB-4D9A-8D46-A459DF215D23}" type="parTrans" cxnId="{E8A41ED4-880F-4AC4-99C9-4DEE0D5E5778}">
      <dgm:prSet/>
      <dgm:spPr/>
      <dgm:t>
        <a:bodyPr/>
        <a:lstStyle/>
        <a:p>
          <a:endParaRPr lang="en-US"/>
        </a:p>
      </dgm:t>
    </dgm:pt>
    <dgm:pt modelId="{ACD23082-8E72-4488-AB1F-BF3425C3B630}" type="sibTrans" cxnId="{E8A41ED4-880F-4AC4-99C9-4DEE0D5E5778}">
      <dgm:prSet/>
      <dgm:spPr/>
      <dgm:t>
        <a:bodyPr/>
        <a:lstStyle/>
        <a:p>
          <a:endParaRPr lang="en-US"/>
        </a:p>
      </dgm:t>
    </dgm:pt>
    <dgm:pt modelId="{6512ECE0-CD58-49DE-9C4C-F750D6AD06A2}">
      <dgm:prSet phldrT="[Text]"/>
      <dgm:spPr/>
      <dgm:t>
        <a:bodyPr/>
        <a:lstStyle/>
        <a:p>
          <a:r>
            <a:rPr lang="en-US" dirty="0"/>
            <a:t>Signs</a:t>
          </a:r>
        </a:p>
      </dgm:t>
    </dgm:pt>
    <dgm:pt modelId="{B4296CC9-8F9C-4504-8D52-51E77B39AC96}" type="parTrans" cxnId="{398747DF-DA00-435C-8F09-6B8075576A22}">
      <dgm:prSet/>
      <dgm:spPr/>
      <dgm:t>
        <a:bodyPr/>
        <a:lstStyle/>
        <a:p>
          <a:endParaRPr lang="en-US"/>
        </a:p>
      </dgm:t>
    </dgm:pt>
    <dgm:pt modelId="{C2C0AA4B-BCF4-4311-82F6-FB2E62FBB8B1}" type="sibTrans" cxnId="{398747DF-DA00-435C-8F09-6B8075576A22}">
      <dgm:prSet/>
      <dgm:spPr/>
      <dgm:t>
        <a:bodyPr/>
        <a:lstStyle/>
        <a:p>
          <a:endParaRPr lang="en-US"/>
        </a:p>
      </dgm:t>
    </dgm:pt>
    <dgm:pt modelId="{465B35E3-EAF4-4128-93B6-5D0ABE014622}" type="pres">
      <dgm:prSet presAssocID="{B624F594-9EB4-42A5-AC6A-AD9A97BC083D}" presName="diagram" presStyleCnt="0">
        <dgm:presLayoutVars>
          <dgm:dir/>
          <dgm:resizeHandles val="exact"/>
        </dgm:presLayoutVars>
      </dgm:prSet>
      <dgm:spPr/>
    </dgm:pt>
    <dgm:pt modelId="{4305D574-813B-45CE-A6E2-70377F7FAFEE}" type="pres">
      <dgm:prSet presAssocID="{E00D2835-37CD-47C1-90A9-9F8FB98109D6}" presName="node" presStyleLbl="node1" presStyleIdx="0" presStyleCnt="4">
        <dgm:presLayoutVars>
          <dgm:bulletEnabled val="1"/>
        </dgm:presLayoutVars>
      </dgm:prSet>
      <dgm:spPr/>
    </dgm:pt>
    <dgm:pt modelId="{B1161E42-01D8-4E2C-8BE1-5A7B3EB56F6A}" type="pres">
      <dgm:prSet presAssocID="{BB6FEE39-A051-4991-B2B8-B83225AF5CA0}" presName="sibTrans" presStyleCnt="0"/>
      <dgm:spPr/>
    </dgm:pt>
    <dgm:pt modelId="{81AE22C4-64BD-41A4-92E5-D122D361B559}" type="pres">
      <dgm:prSet presAssocID="{2CF0BCF6-B072-429C-B2A5-4923E24505C6}" presName="node" presStyleLbl="node1" presStyleIdx="1" presStyleCnt="4">
        <dgm:presLayoutVars>
          <dgm:bulletEnabled val="1"/>
        </dgm:presLayoutVars>
      </dgm:prSet>
      <dgm:spPr/>
    </dgm:pt>
    <dgm:pt modelId="{89701A67-F44D-4BE3-B6DC-1CF5D9E6A014}" type="pres">
      <dgm:prSet presAssocID="{45810D3E-D27E-4A87-B80C-881CFE09C305}" presName="sibTrans" presStyleCnt="0"/>
      <dgm:spPr/>
    </dgm:pt>
    <dgm:pt modelId="{A558A019-A96B-4ECF-87DD-BE6CEFA5EB3F}" type="pres">
      <dgm:prSet presAssocID="{FCC4F345-4A4A-48C5-8F87-6A32EC08537A}" presName="node" presStyleLbl="node1" presStyleIdx="2" presStyleCnt="4">
        <dgm:presLayoutVars>
          <dgm:bulletEnabled val="1"/>
        </dgm:presLayoutVars>
      </dgm:prSet>
      <dgm:spPr/>
    </dgm:pt>
    <dgm:pt modelId="{60497356-E518-4228-9CD3-7B88A99BF9A4}" type="pres">
      <dgm:prSet presAssocID="{ACD23082-8E72-4488-AB1F-BF3425C3B630}" presName="sibTrans" presStyleCnt="0"/>
      <dgm:spPr/>
    </dgm:pt>
    <dgm:pt modelId="{0705FA4F-CEF1-4340-A0B4-28A2C3B9F794}" type="pres">
      <dgm:prSet presAssocID="{6512ECE0-CD58-49DE-9C4C-F750D6AD06A2}" presName="node" presStyleLbl="node1" presStyleIdx="3" presStyleCnt="4">
        <dgm:presLayoutVars>
          <dgm:bulletEnabled val="1"/>
        </dgm:presLayoutVars>
      </dgm:prSet>
      <dgm:spPr/>
    </dgm:pt>
  </dgm:ptLst>
  <dgm:cxnLst>
    <dgm:cxn modelId="{447DD512-F66D-4356-AE69-62F1570ACE03}" type="presOf" srcId="{B624F594-9EB4-42A5-AC6A-AD9A97BC083D}" destId="{465B35E3-EAF4-4128-93B6-5D0ABE014622}" srcOrd="0" destOrd="0" presId="urn:microsoft.com/office/officeart/2005/8/layout/default"/>
    <dgm:cxn modelId="{91FCDC34-901E-4B27-B102-69FE03B677A2}" type="presOf" srcId="{6512ECE0-CD58-49DE-9C4C-F750D6AD06A2}" destId="{0705FA4F-CEF1-4340-A0B4-28A2C3B9F794}" srcOrd="0" destOrd="0" presId="urn:microsoft.com/office/officeart/2005/8/layout/default"/>
    <dgm:cxn modelId="{27B32E5C-B7C9-4001-A125-23945C3DDE95}" type="presOf" srcId="{FCC4F345-4A4A-48C5-8F87-6A32EC08537A}" destId="{A558A019-A96B-4ECF-87DD-BE6CEFA5EB3F}" srcOrd="0" destOrd="0" presId="urn:microsoft.com/office/officeart/2005/8/layout/default"/>
    <dgm:cxn modelId="{897D894C-0BE3-4D58-8CD5-07C46F094027}" type="presOf" srcId="{2CF0BCF6-B072-429C-B2A5-4923E24505C6}" destId="{81AE22C4-64BD-41A4-92E5-D122D361B559}" srcOrd="0" destOrd="0" presId="urn:microsoft.com/office/officeart/2005/8/layout/default"/>
    <dgm:cxn modelId="{A70F1BB1-782B-4536-AFB9-62AAEFED6952}" srcId="{B624F594-9EB4-42A5-AC6A-AD9A97BC083D}" destId="{2CF0BCF6-B072-429C-B2A5-4923E24505C6}" srcOrd="1" destOrd="0" parTransId="{4A263284-E8C8-466E-B9FB-B04E0BED8CB2}" sibTransId="{45810D3E-D27E-4A87-B80C-881CFE09C305}"/>
    <dgm:cxn modelId="{E8A41ED4-880F-4AC4-99C9-4DEE0D5E5778}" srcId="{B624F594-9EB4-42A5-AC6A-AD9A97BC083D}" destId="{FCC4F345-4A4A-48C5-8F87-6A32EC08537A}" srcOrd="2" destOrd="0" parTransId="{63E271D0-D5CB-4D9A-8D46-A459DF215D23}" sibTransId="{ACD23082-8E72-4488-AB1F-BF3425C3B630}"/>
    <dgm:cxn modelId="{A4655CD9-B3E3-4758-84D4-554D5C0CFB13}" srcId="{B624F594-9EB4-42A5-AC6A-AD9A97BC083D}" destId="{E00D2835-37CD-47C1-90A9-9F8FB98109D6}" srcOrd="0" destOrd="0" parTransId="{C4DEE5E5-EBE2-4634-8956-4AF6E2A5127A}" sibTransId="{BB6FEE39-A051-4991-B2B8-B83225AF5CA0}"/>
    <dgm:cxn modelId="{398747DF-DA00-435C-8F09-6B8075576A22}" srcId="{B624F594-9EB4-42A5-AC6A-AD9A97BC083D}" destId="{6512ECE0-CD58-49DE-9C4C-F750D6AD06A2}" srcOrd="3" destOrd="0" parTransId="{B4296CC9-8F9C-4504-8D52-51E77B39AC96}" sibTransId="{C2C0AA4B-BCF4-4311-82F6-FB2E62FBB8B1}"/>
    <dgm:cxn modelId="{365443E8-9736-497D-BFBE-B8EE6618FED7}" type="presOf" srcId="{E00D2835-37CD-47C1-90A9-9F8FB98109D6}" destId="{4305D574-813B-45CE-A6E2-70377F7FAFEE}" srcOrd="0" destOrd="0" presId="urn:microsoft.com/office/officeart/2005/8/layout/default"/>
    <dgm:cxn modelId="{2E8EBB44-104B-4B9F-9312-7732B8307AC2}" type="presParOf" srcId="{465B35E3-EAF4-4128-93B6-5D0ABE014622}" destId="{4305D574-813B-45CE-A6E2-70377F7FAFEE}" srcOrd="0" destOrd="0" presId="urn:microsoft.com/office/officeart/2005/8/layout/default"/>
    <dgm:cxn modelId="{9D5E2C7A-D09E-46EB-8E6B-D6E3A70727AA}" type="presParOf" srcId="{465B35E3-EAF4-4128-93B6-5D0ABE014622}" destId="{B1161E42-01D8-4E2C-8BE1-5A7B3EB56F6A}" srcOrd="1" destOrd="0" presId="urn:microsoft.com/office/officeart/2005/8/layout/default"/>
    <dgm:cxn modelId="{44614EA1-B004-4CB4-A508-87A9B6554E23}" type="presParOf" srcId="{465B35E3-EAF4-4128-93B6-5D0ABE014622}" destId="{81AE22C4-64BD-41A4-92E5-D122D361B559}" srcOrd="2" destOrd="0" presId="urn:microsoft.com/office/officeart/2005/8/layout/default"/>
    <dgm:cxn modelId="{7E77DD9A-3F34-4723-95F5-F506D8F3A2CB}" type="presParOf" srcId="{465B35E3-EAF4-4128-93B6-5D0ABE014622}" destId="{89701A67-F44D-4BE3-B6DC-1CF5D9E6A014}" srcOrd="3" destOrd="0" presId="urn:microsoft.com/office/officeart/2005/8/layout/default"/>
    <dgm:cxn modelId="{0C1E6C68-5A7D-4DBE-947F-A5FF85601388}" type="presParOf" srcId="{465B35E3-EAF4-4128-93B6-5D0ABE014622}" destId="{A558A019-A96B-4ECF-87DD-BE6CEFA5EB3F}" srcOrd="4" destOrd="0" presId="urn:microsoft.com/office/officeart/2005/8/layout/default"/>
    <dgm:cxn modelId="{1E09C6B1-5AB6-4D34-BAFE-A7CB86479DD2}" type="presParOf" srcId="{465B35E3-EAF4-4128-93B6-5D0ABE014622}" destId="{60497356-E518-4228-9CD3-7B88A99BF9A4}" srcOrd="5" destOrd="0" presId="urn:microsoft.com/office/officeart/2005/8/layout/default"/>
    <dgm:cxn modelId="{810032DD-9CF5-4CF4-B6BE-A2746DBEA5EB}" type="presParOf" srcId="{465B35E3-EAF4-4128-93B6-5D0ABE014622}" destId="{0705FA4F-CEF1-4340-A0B4-28A2C3B9F79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C2ECB-AC1D-4C1B-B64B-FF68BD5B0F1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806A4CE-6605-4BCC-AB8F-487E0EA198DA}">
      <dgm:prSet phldrT="[Text]"/>
      <dgm:spPr/>
      <dgm:t>
        <a:bodyPr/>
        <a:lstStyle/>
        <a:p>
          <a:r>
            <a:rPr lang="en-US" dirty="0"/>
            <a:t>Verbal</a:t>
          </a:r>
        </a:p>
      </dgm:t>
    </dgm:pt>
    <dgm:pt modelId="{F053242A-CD04-4A82-BE14-A4F30D754281}" type="parTrans" cxnId="{3FB28DF9-F6F5-4115-A5BB-3F6D143D3B65}">
      <dgm:prSet/>
      <dgm:spPr/>
      <dgm:t>
        <a:bodyPr/>
        <a:lstStyle/>
        <a:p>
          <a:endParaRPr lang="en-US"/>
        </a:p>
      </dgm:t>
    </dgm:pt>
    <dgm:pt modelId="{FE91D71F-4965-4CBC-8748-184A6E967138}" type="sibTrans" cxnId="{3FB28DF9-F6F5-4115-A5BB-3F6D143D3B65}">
      <dgm:prSet/>
      <dgm:spPr/>
      <dgm:t>
        <a:bodyPr/>
        <a:lstStyle/>
        <a:p>
          <a:endParaRPr lang="en-US"/>
        </a:p>
      </dgm:t>
    </dgm:pt>
    <dgm:pt modelId="{E45A1D7D-15F6-47A9-9AF6-7529024C61D3}">
      <dgm:prSet phldrT="[Text]"/>
      <dgm:spPr/>
      <dgm:t>
        <a:bodyPr/>
        <a:lstStyle/>
        <a:p>
          <a:r>
            <a:rPr lang="en-US" dirty="0"/>
            <a:t>This is what you are saying.</a:t>
          </a:r>
        </a:p>
      </dgm:t>
    </dgm:pt>
    <dgm:pt modelId="{681EB3A0-FE1A-4AAE-A6F6-5EAEC41748B3}" type="parTrans" cxnId="{24E16DAD-4270-46BE-85E2-D41B55DCB947}">
      <dgm:prSet/>
      <dgm:spPr/>
      <dgm:t>
        <a:bodyPr/>
        <a:lstStyle/>
        <a:p>
          <a:endParaRPr lang="en-US"/>
        </a:p>
      </dgm:t>
    </dgm:pt>
    <dgm:pt modelId="{1A5D9176-EAE3-42A7-93FC-CCFA00D99897}" type="sibTrans" cxnId="{24E16DAD-4270-46BE-85E2-D41B55DCB947}">
      <dgm:prSet/>
      <dgm:spPr/>
      <dgm:t>
        <a:bodyPr/>
        <a:lstStyle/>
        <a:p>
          <a:endParaRPr lang="en-US"/>
        </a:p>
      </dgm:t>
    </dgm:pt>
    <dgm:pt modelId="{0128B99B-E31E-4996-A18D-AEDD1BDD6563}">
      <dgm:prSet phldrT="[Text]"/>
      <dgm:spPr/>
      <dgm:t>
        <a:bodyPr/>
        <a:lstStyle/>
        <a:p>
          <a:r>
            <a:rPr lang="en-US" dirty="0">
              <a:solidFill>
                <a:schemeClr val="tx1"/>
              </a:solidFill>
            </a:rPr>
            <a:t>Paraverb</a:t>
          </a:r>
          <a:r>
            <a:rPr lang="en-US" dirty="0"/>
            <a:t>al</a:t>
          </a:r>
        </a:p>
      </dgm:t>
    </dgm:pt>
    <dgm:pt modelId="{4D518E80-BC2C-42E9-BE8A-0EECF8E60B2E}" type="parTrans" cxnId="{28610992-CA25-48DC-84EE-AA456C803CA1}">
      <dgm:prSet/>
      <dgm:spPr/>
      <dgm:t>
        <a:bodyPr/>
        <a:lstStyle/>
        <a:p>
          <a:endParaRPr lang="en-US"/>
        </a:p>
      </dgm:t>
    </dgm:pt>
    <dgm:pt modelId="{00AF1857-DC87-4770-8DD4-A88A3A705411}" type="sibTrans" cxnId="{28610992-CA25-48DC-84EE-AA456C803CA1}">
      <dgm:prSet/>
      <dgm:spPr/>
      <dgm:t>
        <a:bodyPr/>
        <a:lstStyle/>
        <a:p>
          <a:endParaRPr lang="en-US"/>
        </a:p>
      </dgm:t>
    </dgm:pt>
    <dgm:pt modelId="{D5641201-7215-45E7-B9B2-A8DC25C3CC5E}">
      <dgm:prSet phldrT="[Text]"/>
      <dgm:spPr/>
      <dgm:t>
        <a:bodyPr/>
        <a:lstStyle/>
        <a:p>
          <a:r>
            <a:rPr lang="en-US" dirty="0"/>
            <a:t>This is how you say it</a:t>
          </a:r>
        </a:p>
      </dgm:t>
    </dgm:pt>
    <dgm:pt modelId="{FA44F872-9C63-41FF-BB6A-957109028DEB}" type="parTrans" cxnId="{76A5D471-0157-4882-ADD0-45D0815584AF}">
      <dgm:prSet/>
      <dgm:spPr/>
      <dgm:t>
        <a:bodyPr/>
        <a:lstStyle/>
        <a:p>
          <a:endParaRPr lang="en-US"/>
        </a:p>
      </dgm:t>
    </dgm:pt>
    <dgm:pt modelId="{670BE01F-FF41-4B79-94E7-1D4BB4262F48}" type="sibTrans" cxnId="{76A5D471-0157-4882-ADD0-45D0815584AF}">
      <dgm:prSet/>
      <dgm:spPr/>
      <dgm:t>
        <a:bodyPr/>
        <a:lstStyle/>
        <a:p>
          <a:endParaRPr lang="en-US"/>
        </a:p>
      </dgm:t>
    </dgm:pt>
    <dgm:pt modelId="{98FCCDA6-8877-41C9-806C-41B688B1DB24}">
      <dgm:prSet/>
      <dgm:spPr/>
      <dgm:t>
        <a:bodyPr/>
        <a:lstStyle/>
        <a:p>
          <a:r>
            <a:rPr lang="en-US" dirty="0"/>
            <a:t>Non-Verbal</a:t>
          </a:r>
        </a:p>
      </dgm:t>
    </dgm:pt>
    <dgm:pt modelId="{4E580EAF-B2A3-4087-BCB1-3F40CAFF3365}" type="parTrans" cxnId="{42B1D877-B7F0-4DB1-9757-099776589486}">
      <dgm:prSet/>
      <dgm:spPr/>
    </dgm:pt>
    <dgm:pt modelId="{1FF2A72E-77AA-4E61-AC6E-E919F471DB43}" type="sibTrans" cxnId="{42B1D877-B7F0-4DB1-9757-099776589486}">
      <dgm:prSet/>
      <dgm:spPr/>
    </dgm:pt>
    <dgm:pt modelId="{2C13044D-B30F-4E58-8239-72F05C6F5E2F}">
      <dgm:prSet/>
      <dgm:spPr/>
      <dgm:t>
        <a:bodyPr/>
        <a:lstStyle/>
        <a:p>
          <a:r>
            <a:rPr lang="en-US" dirty="0"/>
            <a:t>Gestures and body language</a:t>
          </a:r>
        </a:p>
      </dgm:t>
    </dgm:pt>
    <dgm:pt modelId="{E62D3C11-9F28-4C2E-84ED-736372217187}" type="parTrans" cxnId="{5D736A36-681B-4D32-B0BB-7603CD693163}">
      <dgm:prSet/>
      <dgm:spPr/>
    </dgm:pt>
    <dgm:pt modelId="{86E412C5-7160-47BA-8495-772E618B0E9D}" type="sibTrans" cxnId="{5D736A36-681B-4D32-B0BB-7603CD693163}">
      <dgm:prSet/>
      <dgm:spPr/>
    </dgm:pt>
    <dgm:pt modelId="{87C1AE2C-6D3C-4A1C-AEEF-6050CDB6004C}" type="pres">
      <dgm:prSet presAssocID="{650C2ECB-AC1D-4C1B-B64B-FF68BD5B0F10}" presName="Name0" presStyleCnt="0">
        <dgm:presLayoutVars>
          <dgm:dir/>
          <dgm:animLvl val="lvl"/>
          <dgm:resizeHandles/>
        </dgm:presLayoutVars>
      </dgm:prSet>
      <dgm:spPr/>
    </dgm:pt>
    <dgm:pt modelId="{7E1BA809-9687-49FA-9098-CFA561BBF558}" type="pres">
      <dgm:prSet presAssocID="{3806A4CE-6605-4BCC-AB8F-487E0EA198DA}" presName="linNode" presStyleCnt="0"/>
      <dgm:spPr/>
    </dgm:pt>
    <dgm:pt modelId="{51249117-D99A-4D03-A6AA-454927D23273}" type="pres">
      <dgm:prSet presAssocID="{3806A4CE-6605-4BCC-AB8F-487E0EA198DA}" presName="parentShp" presStyleLbl="node1" presStyleIdx="0" presStyleCnt="3">
        <dgm:presLayoutVars>
          <dgm:bulletEnabled val="1"/>
        </dgm:presLayoutVars>
      </dgm:prSet>
      <dgm:spPr/>
    </dgm:pt>
    <dgm:pt modelId="{93C2BE6D-3C8B-40C9-9FA1-196C03E4A097}" type="pres">
      <dgm:prSet presAssocID="{3806A4CE-6605-4BCC-AB8F-487E0EA198DA}" presName="childShp" presStyleLbl="bgAccFollowNode1" presStyleIdx="0" presStyleCnt="3">
        <dgm:presLayoutVars>
          <dgm:bulletEnabled val="1"/>
        </dgm:presLayoutVars>
      </dgm:prSet>
      <dgm:spPr/>
    </dgm:pt>
    <dgm:pt modelId="{328126A0-C4B1-492D-ABC9-AE357FD4129B}" type="pres">
      <dgm:prSet presAssocID="{FE91D71F-4965-4CBC-8748-184A6E967138}" presName="spacing" presStyleCnt="0"/>
      <dgm:spPr/>
    </dgm:pt>
    <dgm:pt modelId="{CAA6BF25-3A74-412F-BC2A-90B87D60F31E}" type="pres">
      <dgm:prSet presAssocID="{0128B99B-E31E-4996-A18D-AEDD1BDD6563}" presName="linNode" presStyleCnt="0"/>
      <dgm:spPr/>
    </dgm:pt>
    <dgm:pt modelId="{41011D6E-3E5A-4453-99B2-D759EB657050}" type="pres">
      <dgm:prSet presAssocID="{0128B99B-E31E-4996-A18D-AEDD1BDD6563}" presName="parentShp" presStyleLbl="node1" presStyleIdx="1" presStyleCnt="3">
        <dgm:presLayoutVars>
          <dgm:bulletEnabled val="1"/>
        </dgm:presLayoutVars>
      </dgm:prSet>
      <dgm:spPr/>
    </dgm:pt>
    <dgm:pt modelId="{6A7469BF-0B97-4B21-8927-F27CB4C5EE77}" type="pres">
      <dgm:prSet presAssocID="{0128B99B-E31E-4996-A18D-AEDD1BDD6563}" presName="childShp" presStyleLbl="bgAccFollowNode1" presStyleIdx="1" presStyleCnt="3">
        <dgm:presLayoutVars>
          <dgm:bulletEnabled val="1"/>
        </dgm:presLayoutVars>
      </dgm:prSet>
      <dgm:spPr/>
    </dgm:pt>
    <dgm:pt modelId="{AC9F7268-A642-49D6-9B22-25557935A68F}" type="pres">
      <dgm:prSet presAssocID="{00AF1857-DC87-4770-8DD4-A88A3A705411}" presName="spacing" presStyleCnt="0"/>
      <dgm:spPr/>
    </dgm:pt>
    <dgm:pt modelId="{867A5AF2-A47D-4632-AE76-22AE66BF40D4}" type="pres">
      <dgm:prSet presAssocID="{98FCCDA6-8877-41C9-806C-41B688B1DB24}" presName="linNode" presStyleCnt="0"/>
      <dgm:spPr/>
    </dgm:pt>
    <dgm:pt modelId="{63E30989-D620-4B9B-8A5B-8BD8BD008886}" type="pres">
      <dgm:prSet presAssocID="{98FCCDA6-8877-41C9-806C-41B688B1DB24}" presName="parentShp" presStyleLbl="node1" presStyleIdx="2" presStyleCnt="3">
        <dgm:presLayoutVars>
          <dgm:bulletEnabled val="1"/>
        </dgm:presLayoutVars>
      </dgm:prSet>
      <dgm:spPr/>
    </dgm:pt>
    <dgm:pt modelId="{EAD921DF-C744-4D1C-A5C2-ACB5B980342D}" type="pres">
      <dgm:prSet presAssocID="{98FCCDA6-8877-41C9-806C-41B688B1DB24}" presName="childShp" presStyleLbl="bgAccFollowNode1" presStyleIdx="2" presStyleCnt="3">
        <dgm:presLayoutVars>
          <dgm:bulletEnabled val="1"/>
        </dgm:presLayoutVars>
      </dgm:prSet>
      <dgm:spPr/>
    </dgm:pt>
  </dgm:ptLst>
  <dgm:cxnLst>
    <dgm:cxn modelId="{985D930A-A2D9-4459-BB06-09166147CB9C}" type="presOf" srcId="{E45A1D7D-15F6-47A9-9AF6-7529024C61D3}" destId="{93C2BE6D-3C8B-40C9-9FA1-196C03E4A097}" srcOrd="0" destOrd="0" presId="urn:microsoft.com/office/officeart/2005/8/layout/vList6"/>
    <dgm:cxn modelId="{63A6551A-DE60-479C-B38D-45D85CBD5B5F}" type="presOf" srcId="{3806A4CE-6605-4BCC-AB8F-487E0EA198DA}" destId="{51249117-D99A-4D03-A6AA-454927D23273}" srcOrd="0" destOrd="0" presId="urn:microsoft.com/office/officeart/2005/8/layout/vList6"/>
    <dgm:cxn modelId="{1524CC1C-56DD-4D59-8442-94682C6375E5}" type="presOf" srcId="{2C13044D-B30F-4E58-8239-72F05C6F5E2F}" destId="{EAD921DF-C744-4D1C-A5C2-ACB5B980342D}" srcOrd="0" destOrd="0" presId="urn:microsoft.com/office/officeart/2005/8/layout/vList6"/>
    <dgm:cxn modelId="{0FCC7729-008D-4C00-B518-23EB3D50F7A7}" type="presOf" srcId="{98FCCDA6-8877-41C9-806C-41B688B1DB24}" destId="{63E30989-D620-4B9B-8A5B-8BD8BD008886}" srcOrd="0" destOrd="0" presId="urn:microsoft.com/office/officeart/2005/8/layout/vList6"/>
    <dgm:cxn modelId="{5D736A36-681B-4D32-B0BB-7603CD693163}" srcId="{98FCCDA6-8877-41C9-806C-41B688B1DB24}" destId="{2C13044D-B30F-4E58-8239-72F05C6F5E2F}" srcOrd="0" destOrd="0" parTransId="{E62D3C11-9F28-4C2E-84ED-736372217187}" sibTransId="{86E412C5-7160-47BA-8495-772E618B0E9D}"/>
    <dgm:cxn modelId="{68C7A95E-DA8C-4C58-B73C-E5463360ABD8}" type="presOf" srcId="{D5641201-7215-45E7-B9B2-A8DC25C3CC5E}" destId="{6A7469BF-0B97-4B21-8927-F27CB4C5EE77}" srcOrd="0" destOrd="0" presId="urn:microsoft.com/office/officeart/2005/8/layout/vList6"/>
    <dgm:cxn modelId="{671C076C-797A-4DC2-92DB-FDAFF51434AE}" type="presOf" srcId="{0128B99B-E31E-4996-A18D-AEDD1BDD6563}" destId="{41011D6E-3E5A-4453-99B2-D759EB657050}" srcOrd="0" destOrd="0" presId="urn:microsoft.com/office/officeart/2005/8/layout/vList6"/>
    <dgm:cxn modelId="{05AEB66E-FD82-4470-9093-9B211BD32B39}" type="presOf" srcId="{650C2ECB-AC1D-4C1B-B64B-FF68BD5B0F10}" destId="{87C1AE2C-6D3C-4A1C-AEEF-6050CDB6004C}" srcOrd="0" destOrd="0" presId="urn:microsoft.com/office/officeart/2005/8/layout/vList6"/>
    <dgm:cxn modelId="{76A5D471-0157-4882-ADD0-45D0815584AF}" srcId="{0128B99B-E31E-4996-A18D-AEDD1BDD6563}" destId="{D5641201-7215-45E7-B9B2-A8DC25C3CC5E}" srcOrd="0" destOrd="0" parTransId="{FA44F872-9C63-41FF-BB6A-957109028DEB}" sibTransId="{670BE01F-FF41-4B79-94E7-1D4BB4262F48}"/>
    <dgm:cxn modelId="{42B1D877-B7F0-4DB1-9757-099776589486}" srcId="{650C2ECB-AC1D-4C1B-B64B-FF68BD5B0F10}" destId="{98FCCDA6-8877-41C9-806C-41B688B1DB24}" srcOrd="2" destOrd="0" parTransId="{4E580EAF-B2A3-4087-BCB1-3F40CAFF3365}" sibTransId="{1FF2A72E-77AA-4E61-AC6E-E919F471DB43}"/>
    <dgm:cxn modelId="{28610992-CA25-48DC-84EE-AA456C803CA1}" srcId="{650C2ECB-AC1D-4C1B-B64B-FF68BD5B0F10}" destId="{0128B99B-E31E-4996-A18D-AEDD1BDD6563}" srcOrd="1" destOrd="0" parTransId="{4D518E80-BC2C-42E9-BE8A-0EECF8E60B2E}" sibTransId="{00AF1857-DC87-4770-8DD4-A88A3A705411}"/>
    <dgm:cxn modelId="{24E16DAD-4270-46BE-85E2-D41B55DCB947}" srcId="{3806A4CE-6605-4BCC-AB8F-487E0EA198DA}" destId="{E45A1D7D-15F6-47A9-9AF6-7529024C61D3}" srcOrd="0" destOrd="0" parTransId="{681EB3A0-FE1A-4AAE-A6F6-5EAEC41748B3}" sibTransId="{1A5D9176-EAE3-42A7-93FC-CCFA00D99897}"/>
    <dgm:cxn modelId="{3FB28DF9-F6F5-4115-A5BB-3F6D143D3B65}" srcId="{650C2ECB-AC1D-4C1B-B64B-FF68BD5B0F10}" destId="{3806A4CE-6605-4BCC-AB8F-487E0EA198DA}" srcOrd="0" destOrd="0" parTransId="{F053242A-CD04-4A82-BE14-A4F30D754281}" sibTransId="{FE91D71F-4965-4CBC-8748-184A6E967138}"/>
    <dgm:cxn modelId="{5210AA9D-9C83-49CD-B05C-9911DF56882B}" type="presParOf" srcId="{87C1AE2C-6D3C-4A1C-AEEF-6050CDB6004C}" destId="{7E1BA809-9687-49FA-9098-CFA561BBF558}" srcOrd="0" destOrd="0" presId="urn:microsoft.com/office/officeart/2005/8/layout/vList6"/>
    <dgm:cxn modelId="{9189C1D5-AD07-4B77-963A-801943B90912}" type="presParOf" srcId="{7E1BA809-9687-49FA-9098-CFA561BBF558}" destId="{51249117-D99A-4D03-A6AA-454927D23273}" srcOrd="0" destOrd="0" presId="urn:microsoft.com/office/officeart/2005/8/layout/vList6"/>
    <dgm:cxn modelId="{A26AF2A1-CB22-4284-B542-CBF0ED88CDE1}" type="presParOf" srcId="{7E1BA809-9687-49FA-9098-CFA561BBF558}" destId="{93C2BE6D-3C8B-40C9-9FA1-196C03E4A097}" srcOrd="1" destOrd="0" presId="urn:microsoft.com/office/officeart/2005/8/layout/vList6"/>
    <dgm:cxn modelId="{B4B67A0A-FFAA-493F-9301-D21C5B904DC9}" type="presParOf" srcId="{87C1AE2C-6D3C-4A1C-AEEF-6050CDB6004C}" destId="{328126A0-C4B1-492D-ABC9-AE357FD4129B}" srcOrd="1" destOrd="0" presId="urn:microsoft.com/office/officeart/2005/8/layout/vList6"/>
    <dgm:cxn modelId="{FF27266B-282D-4681-A605-4CE45F5554F2}" type="presParOf" srcId="{87C1AE2C-6D3C-4A1C-AEEF-6050CDB6004C}" destId="{CAA6BF25-3A74-412F-BC2A-90B87D60F31E}" srcOrd="2" destOrd="0" presId="urn:microsoft.com/office/officeart/2005/8/layout/vList6"/>
    <dgm:cxn modelId="{585D9FD3-4F2E-4BE8-9D87-EFAA5F0FB885}" type="presParOf" srcId="{CAA6BF25-3A74-412F-BC2A-90B87D60F31E}" destId="{41011D6E-3E5A-4453-99B2-D759EB657050}" srcOrd="0" destOrd="0" presId="urn:microsoft.com/office/officeart/2005/8/layout/vList6"/>
    <dgm:cxn modelId="{B7492E48-0861-4EBC-98C6-0135BC260608}" type="presParOf" srcId="{CAA6BF25-3A74-412F-BC2A-90B87D60F31E}" destId="{6A7469BF-0B97-4B21-8927-F27CB4C5EE77}" srcOrd="1" destOrd="0" presId="urn:microsoft.com/office/officeart/2005/8/layout/vList6"/>
    <dgm:cxn modelId="{DF2BDE94-7CCA-49A9-97B1-DBE6DF1D36F0}" type="presParOf" srcId="{87C1AE2C-6D3C-4A1C-AEEF-6050CDB6004C}" destId="{AC9F7268-A642-49D6-9B22-25557935A68F}" srcOrd="3" destOrd="0" presId="urn:microsoft.com/office/officeart/2005/8/layout/vList6"/>
    <dgm:cxn modelId="{A2A55790-25C5-4FC3-A348-648680FE2930}" type="presParOf" srcId="{87C1AE2C-6D3C-4A1C-AEEF-6050CDB6004C}" destId="{867A5AF2-A47D-4632-AE76-22AE66BF40D4}" srcOrd="4" destOrd="0" presId="urn:microsoft.com/office/officeart/2005/8/layout/vList6"/>
    <dgm:cxn modelId="{DB1BB3CF-B3C6-4F8E-A855-A37D7A8293ED}" type="presParOf" srcId="{867A5AF2-A47D-4632-AE76-22AE66BF40D4}" destId="{63E30989-D620-4B9B-8A5B-8BD8BD008886}" srcOrd="0" destOrd="0" presId="urn:microsoft.com/office/officeart/2005/8/layout/vList6"/>
    <dgm:cxn modelId="{436E8509-1958-4A92-BF70-54F22C787BBF}" type="presParOf" srcId="{867A5AF2-A47D-4632-AE76-22AE66BF40D4}" destId="{EAD921DF-C744-4D1C-A5C2-ACB5B980342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C2ECB-AC1D-4C1B-B64B-FF68BD5B0F1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806A4CE-6605-4BCC-AB8F-487E0EA198DA}">
      <dgm:prSet phldrT="[Text]"/>
      <dgm:spPr/>
      <dgm:t>
        <a:bodyPr/>
        <a:lstStyle/>
        <a:p>
          <a:r>
            <a:rPr lang="en-US" dirty="0"/>
            <a:t>Verbal</a:t>
          </a:r>
        </a:p>
      </dgm:t>
    </dgm:pt>
    <dgm:pt modelId="{F053242A-CD04-4A82-BE14-A4F30D754281}" type="parTrans" cxnId="{3FB28DF9-F6F5-4115-A5BB-3F6D143D3B65}">
      <dgm:prSet/>
      <dgm:spPr/>
      <dgm:t>
        <a:bodyPr/>
        <a:lstStyle/>
        <a:p>
          <a:endParaRPr lang="en-US"/>
        </a:p>
      </dgm:t>
    </dgm:pt>
    <dgm:pt modelId="{FE91D71F-4965-4CBC-8748-184A6E967138}" type="sibTrans" cxnId="{3FB28DF9-F6F5-4115-A5BB-3F6D143D3B65}">
      <dgm:prSet/>
      <dgm:spPr/>
      <dgm:t>
        <a:bodyPr/>
        <a:lstStyle/>
        <a:p>
          <a:endParaRPr lang="en-US"/>
        </a:p>
      </dgm:t>
    </dgm:pt>
    <dgm:pt modelId="{E45A1D7D-15F6-47A9-9AF6-7529024C61D3}">
      <dgm:prSet phldrT="[Text]"/>
      <dgm:spPr/>
      <dgm:t>
        <a:bodyPr/>
        <a:lstStyle/>
        <a:p>
          <a:endParaRPr lang="en-US" dirty="0"/>
        </a:p>
      </dgm:t>
    </dgm:pt>
    <dgm:pt modelId="{681EB3A0-FE1A-4AAE-A6F6-5EAEC41748B3}" type="parTrans" cxnId="{24E16DAD-4270-46BE-85E2-D41B55DCB947}">
      <dgm:prSet/>
      <dgm:spPr/>
      <dgm:t>
        <a:bodyPr/>
        <a:lstStyle/>
        <a:p>
          <a:endParaRPr lang="en-US"/>
        </a:p>
      </dgm:t>
    </dgm:pt>
    <dgm:pt modelId="{1A5D9176-EAE3-42A7-93FC-CCFA00D99897}" type="sibTrans" cxnId="{24E16DAD-4270-46BE-85E2-D41B55DCB947}">
      <dgm:prSet/>
      <dgm:spPr/>
      <dgm:t>
        <a:bodyPr/>
        <a:lstStyle/>
        <a:p>
          <a:endParaRPr lang="en-US"/>
        </a:p>
      </dgm:t>
    </dgm:pt>
    <dgm:pt modelId="{0128B99B-E31E-4996-A18D-AEDD1BDD6563}">
      <dgm:prSet phldrT="[Text]"/>
      <dgm:spPr/>
      <dgm:t>
        <a:bodyPr/>
        <a:lstStyle/>
        <a:p>
          <a:r>
            <a:rPr lang="en-US" dirty="0"/>
            <a:t>Paraverbal</a:t>
          </a:r>
        </a:p>
      </dgm:t>
    </dgm:pt>
    <dgm:pt modelId="{4D518E80-BC2C-42E9-BE8A-0EECF8E60B2E}" type="parTrans" cxnId="{28610992-CA25-48DC-84EE-AA456C803CA1}">
      <dgm:prSet/>
      <dgm:spPr/>
      <dgm:t>
        <a:bodyPr/>
        <a:lstStyle/>
        <a:p>
          <a:endParaRPr lang="en-US"/>
        </a:p>
      </dgm:t>
    </dgm:pt>
    <dgm:pt modelId="{00AF1857-DC87-4770-8DD4-A88A3A705411}" type="sibTrans" cxnId="{28610992-CA25-48DC-84EE-AA456C803CA1}">
      <dgm:prSet/>
      <dgm:spPr/>
      <dgm:t>
        <a:bodyPr/>
        <a:lstStyle/>
        <a:p>
          <a:endParaRPr lang="en-US"/>
        </a:p>
      </dgm:t>
    </dgm:pt>
    <dgm:pt modelId="{98FCCDA6-8877-41C9-806C-41B688B1DB24}">
      <dgm:prSet/>
      <dgm:spPr/>
      <dgm:t>
        <a:bodyPr/>
        <a:lstStyle/>
        <a:p>
          <a:r>
            <a:rPr lang="en-US" dirty="0"/>
            <a:t>Non-Verbal</a:t>
          </a:r>
        </a:p>
      </dgm:t>
    </dgm:pt>
    <dgm:pt modelId="{4E580EAF-B2A3-4087-BCB1-3F40CAFF3365}" type="parTrans" cxnId="{42B1D877-B7F0-4DB1-9757-099776589486}">
      <dgm:prSet/>
      <dgm:spPr/>
      <dgm:t>
        <a:bodyPr/>
        <a:lstStyle/>
        <a:p>
          <a:endParaRPr lang="en-US"/>
        </a:p>
      </dgm:t>
    </dgm:pt>
    <dgm:pt modelId="{1FF2A72E-77AA-4E61-AC6E-E919F471DB43}" type="sibTrans" cxnId="{42B1D877-B7F0-4DB1-9757-099776589486}">
      <dgm:prSet/>
      <dgm:spPr/>
      <dgm:t>
        <a:bodyPr/>
        <a:lstStyle/>
        <a:p>
          <a:endParaRPr lang="en-US"/>
        </a:p>
      </dgm:t>
    </dgm:pt>
    <dgm:pt modelId="{2C13044D-B30F-4E58-8239-72F05C6F5E2F}">
      <dgm:prSet/>
      <dgm:spPr/>
      <dgm:t>
        <a:bodyPr/>
        <a:lstStyle/>
        <a:p>
          <a:endParaRPr lang="en-US" dirty="0"/>
        </a:p>
      </dgm:t>
    </dgm:pt>
    <dgm:pt modelId="{E62D3C11-9F28-4C2E-84ED-736372217187}" type="parTrans" cxnId="{5D736A36-681B-4D32-B0BB-7603CD693163}">
      <dgm:prSet/>
      <dgm:spPr/>
      <dgm:t>
        <a:bodyPr/>
        <a:lstStyle/>
        <a:p>
          <a:endParaRPr lang="en-US"/>
        </a:p>
      </dgm:t>
    </dgm:pt>
    <dgm:pt modelId="{86E412C5-7160-47BA-8495-772E618B0E9D}" type="sibTrans" cxnId="{5D736A36-681B-4D32-B0BB-7603CD693163}">
      <dgm:prSet/>
      <dgm:spPr/>
      <dgm:t>
        <a:bodyPr/>
        <a:lstStyle/>
        <a:p>
          <a:endParaRPr lang="en-US"/>
        </a:p>
      </dgm:t>
    </dgm:pt>
    <dgm:pt modelId="{87C1AE2C-6D3C-4A1C-AEEF-6050CDB6004C}" type="pres">
      <dgm:prSet presAssocID="{650C2ECB-AC1D-4C1B-B64B-FF68BD5B0F10}" presName="Name0" presStyleCnt="0">
        <dgm:presLayoutVars>
          <dgm:dir/>
          <dgm:animLvl val="lvl"/>
          <dgm:resizeHandles/>
        </dgm:presLayoutVars>
      </dgm:prSet>
      <dgm:spPr/>
    </dgm:pt>
    <dgm:pt modelId="{7E1BA809-9687-49FA-9098-CFA561BBF558}" type="pres">
      <dgm:prSet presAssocID="{3806A4CE-6605-4BCC-AB8F-487E0EA198DA}" presName="linNode" presStyleCnt="0"/>
      <dgm:spPr/>
    </dgm:pt>
    <dgm:pt modelId="{51249117-D99A-4D03-A6AA-454927D23273}" type="pres">
      <dgm:prSet presAssocID="{3806A4CE-6605-4BCC-AB8F-487E0EA198DA}" presName="parentShp" presStyleLbl="node1" presStyleIdx="0" presStyleCnt="3">
        <dgm:presLayoutVars>
          <dgm:bulletEnabled val="1"/>
        </dgm:presLayoutVars>
      </dgm:prSet>
      <dgm:spPr/>
    </dgm:pt>
    <dgm:pt modelId="{93C2BE6D-3C8B-40C9-9FA1-196C03E4A097}" type="pres">
      <dgm:prSet presAssocID="{3806A4CE-6605-4BCC-AB8F-487E0EA198DA}" presName="childShp" presStyleLbl="bgAccFollowNode1" presStyleIdx="0" presStyleCnt="3">
        <dgm:presLayoutVars>
          <dgm:bulletEnabled val="1"/>
        </dgm:presLayoutVars>
      </dgm:prSet>
      <dgm:spPr/>
    </dgm:pt>
    <dgm:pt modelId="{328126A0-C4B1-492D-ABC9-AE357FD4129B}" type="pres">
      <dgm:prSet presAssocID="{FE91D71F-4965-4CBC-8748-184A6E967138}" presName="spacing" presStyleCnt="0"/>
      <dgm:spPr/>
    </dgm:pt>
    <dgm:pt modelId="{CAA6BF25-3A74-412F-BC2A-90B87D60F31E}" type="pres">
      <dgm:prSet presAssocID="{0128B99B-E31E-4996-A18D-AEDD1BDD6563}" presName="linNode" presStyleCnt="0"/>
      <dgm:spPr/>
    </dgm:pt>
    <dgm:pt modelId="{41011D6E-3E5A-4453-99B2-D759EB657050}" type="pres">
      <dgm:prSet presAssocID="{0128B99B-E31E-4996-A18D-AEDD1BDD6563}" presName="parentShp" presStyleLbl="node1" presStyleIdx="1" presStyleCnt="3">
        <dgm:presLayoutVars>
          <dgm:bulletEnabled val="1"/>
        </dgm:presLayoutVars>
      </dgm:prSet>
      <dgm:spPr/>
    </dgm:pt>
    <dgm:pt modelId="{6A7469BF-0B97-4B21-8927-F27CB4C5EE77}" type="pres">
      <dgm:prSet presAssocID="{0128B99B-E31E-4996-A18D-AEDD1BDD6563}" presName="childShp" presStyleLbl="bgAccFollowNode1" presStyleIdx="1" presStyleCnt="3">
        <dgm:presLayoutVars>
          <dgm:bulletEnabled val="1"/>
        </dgm:presLayoutVars>
      </dgm:prSet>
      <dgm:spPr/>
    </dgm:pt>
    <dgm:pt modelId="{AC9F7268-A642-49D6-9B22-25557935A68F}" type="pres">
      <dgm:prSet presAssocID="{00AF1857-DC87-4770-8DD4-A88A3A705411}" presName="spacing" presStyleCnt="0"/>
      <dgm:spPr/>
    </dgm:pt>
    <dgm:pt modelId="{867A5AF2-A47D-4632-AE76-22AE66BF40D4}" type="pres">
      <dgm:prSet presAssocID="{98FCCDA6-8877-41C9-806C-41B688B1DB24}" presName="linNode" presStyleCnt="0"/>
      <dgm:spPr/>
    </dgm:pt>
    <dgm:pt modelId="{63E30989-D620-4B9B-8A5B-8BD8BD008886}" type="pres">
      <dgm:prSet presAssocID="{98FCCDA6-8877-41C9-806C-41B688B1DB24}" presName="parentShp" presStyleLbl="node1" presStyleIdx="2" presStyleCnt="3">
        <dgm:presLayoutVars>
          <dgm:bulletEnabled val="1"/>
        </dgm:presLayoutVars>
      </dgm:prSet>
      <dgm:spPr/>
    </dgm:pt>
    <dgm:pt modelId="{EAD921DF-C744-4D1C-A5C2-ACB5B980342D}" type="pres">
      <dgm:prSet presAssocID="{98FCCDA6-8877-41C9-806C-41B688B1DB24}" presName="childShp" presStyleLbl="bgAccFollowNode1" presStyleIdx="2" presStyleCnt="3" custScaleY="98113">
        <dgm:presLayoutVars>
          <dgm:bulletEnabled val="1"/>
        </dgm:presLayoutVars>
      </dgm:prSet>
      <dgm:spPr/>
    </dgm:pt>
  </dgm:ptLst>
  <dgm:cxnLst>
    <dgm:cxn modelId="{5D736A36-681B-4D32-B0BB-7603CD693163}" srcId="{98FCCDA6-8877-41C9-806C-41B688B1DB24}" destId="{2C13044D-B30F-4E58-8239-72F05C6F5E2F}" srcOrd="0" destOrd="0" parTransId="{E62D3C11-9F28-4C2E-84ED-736372217187}" sibTransId="{86E412C5-7160-47BA-8495-772E618B0E9D}"/>
    <dgm:cxn modelId="{C4562E6C-AF79-4187-BB94-FF8AB5187EBB}" type="presOf" srcId="{2C13044D-B30F-4E58-8239-72F05C6F5E2F}" destId="{EAD921DF-C744-4D1C-A5C2-ACB5B980342D}" srcOrd="0" destOrd="0" presId="urn:microsoft.com/office/officeart/2005/8/layout/vList6"/>
    <dgm:cxn modelId="{A4948475-BCAA-47F8-94DF-E76406AA46E6}" type="presOf" srcId="{E45A1D7D-15F6-47A9-9AF6-7529024C61D3}" destId="{93C2BE6D-3C8B-40C9-9FA1-196C03E4A097}" srcOrd="0" destOrd="0" presId="urn:microsoft.com/office/officeart/2005/8/layout/vList6"/>
    <dgm:cxn modelId="{42B1D877-B7F0-4DB1-9757-099776589486}" srcId="{650C2ECB-AC1D-4C1B-B64B-FF68BD5B0F10}" destId="{98FCCDA6-8877-41C9-806C-41B688B1DB24}" srcOrd="2" destOrd="0" parTransId="{4E580EAF-B2A3-4087-BCB1-3F40CAFF3365}" sibTransId="{1FF2A72E-77AA-4E61-AC6E-E919F471DB43}"/>
    <dgm:cxn modelId="{28610992-CA25-48DC-84EE-AA456C803CA1}" srcId="{650C2ECB-AC1D-4C1B-B64B-FF68BD5B0F10}" destId="{0128B99B-E31E-4996-A18D-AEDD1BDD6563}" srcOrd="1" destOrd="0" parTransId="{4D518E80-BC2C-42E9-BE8A-0EECF8E60B2E}" sibTransId="{00AF1857-DC87-4770-8DD4-A88A3A705411}"/>
    <dgm:cxn modelId="{5B1C549B-AC98-428E-B6F6-A87D69F17CBE}" type="presOf" srcId="{0128B99B-E31E-4996-A18D-AEDD1BDD6563}" destId="{41011D6E-3E5A-4453-99B2-D759EB657050}" srcOrd="0" destOrd="0" presId="urn:microsoft.com/office/officeart/2005/8/layout/vList6"/>
    <dgm:cxn modelId="{A869B4A7-7799-4DBC-9523-AC0DA2E3DA47}" type="presOf" srcId="{650C2ECB-AC1D-4C1B-B64B-FF68BD5B0F10}" destId="{87C1AE2C-6D3C-4A1C-AEEF-6050CDB6004C}" srcOrd="0" destOrd="0" presId="urn:microsoft.com/office/officeart/2005/8/layout/vList6"/>
    <dgm:cxn modelId="{24E16DAD-4270-46BE-85E2-D41B55DCB947}" srcId="{3806A4CE-6605-4BCC-AB8F-487E0EA198DA}" destId="{E45A1D7D-15F6-47A9-9AF6-7529024C61D3}" srcOrd="0" destOrd="0" parTransId="{681EB3A0-FE1A-4AAE-A6F6-5EAEC41748B3}" sibTransId="{1A5D9176-EAE3-42A7-93FC-CCFA00D99897}"/>
    <dgm:cxn modelId="{F3D531B1-7EA3-4652-B44F-C66AB00221FA}" type="presOf" srcId="{3806A4CE-6605-4BCC-AB8F-487E0EA198DA}" destId="{51249117-D99A-4D03-A6AA-454927D23273}" srcOrd="0" destOrd="0" presId="urn:microsoft.com/office/officeart/2005/8/layout/vList6"/>
    <dgm:cxn modelId="{553F5EDA-C831-400D-9C43-D287C3099686}" type="presOf" srcId="{98FCCDA6-8877-41C9-806C-41B688B1DB24}" destId="{63E30989-D620-4B9B-8A5B-8BD8BD008886}" srcOrd="0" destOrd="0" presId="urn:microsoft.com/office/officeart/2005/8/layout/vList6"/>
    <dgm:cxn modelId="{3FB28DF9-F6F5-4115-A5BB-3F6D143D3B65}" srcId="{650C2ECB-AC1D-4C1B-B64B-FF68BD5B0F10}" destId="{3806A4CE-6605-4BCC-AB8F-487E0EA198DA}" srcOrd="0" destOrd="0" parTransId="{F053242A-CD04-4A82-BE14-A4F30D754281}" sibTransId="{FE91D71F-4965-4CBC-8748-184A6E967138}"/>
    <dgm:cxn modelId="{7E6FBA74-C0A1-47F0-8A8E-29683CEDB6D6}" type="presParOf" srcId="{87C1AE2C-6D3C-4A1C-AEEF-6050CDB6004C}" destId="{7E1BA809-9687-49FA-9098-CFA561BBF558}" srcOrd="0" destOrd="0" presId="urn:microsoft.com/office/officeart/2005/8/layout/vList6"/>
    <dgm:cxn modelId="{60E1144A-9F34-4F65-9B9D-8772715964C3}" type="presParOf" srcId="{7E1BA809-9687-49FA-9098-CFA561BBF558}" destId="{51249117-D99A-4D03-A6AA-454927D23273}" srcOrd="0" destOrd="0" presId="urn:microsoft.com/office/officeart/2005/8/layout/vList6"/>
    <dgm:cxn modelId="{CE4DB9F8-02F2-4C9C-925E-B46FE00CF0C1}" type="presParOf" srcId="{7E1BA809-9687-49FA-9098-CFA561BBF558}" destId="{93C2BE6D-3C8B-40C9-9FA1-196C03E4A097}" srcOrd="1" destOrd="0" presId="urn:microsoft.com/office/officeart/2005/8/layout/vList6"/>
    <dgm:cxn modelId="{F5733B98-F6B4-41EF-A5DB-FAEE68699A40}" type="presParOf" srcId="{87C1AE2C-6D3C-4A1C-AEEF-6050CDB6004C}" destId="{328126A0-C4B1-492D-ABC9-AE357FD4129B}" srcOrd="1" destOrd="0" presId="urn:microsoft.com/office/officeart/2005/8/layout/vList6"/>
    <dgm:cxn modelId="{AB669B06-A25B-4D10-95FE-84E15D8A0896}" type="presParOf" srcId="{87C1AE2C-6D3C-4A1C-AEEF-6050CDB6004C}" destId="{CAA6BF25-3A74-412F-BC2A-90B87D60F31E}" srcOrd="2" destOrd="0" presId="urn:microsoft.com/office/officeart/2005/8/layout/vList6"/>
    <dgm:cxn modelId="{742A8904-5988-49AC-A6B6-08A4E4001F28}" type="presParOf" srcId="{CAA6BF25-3A74-412F-BC2A-90B87D60F31E}" destId="{41011D6E-3E5A-4453-99B2-D759EB657050}" srcOrd="0" destOrd="0" presId="urn:microsoft.com/office/officeart/2005/8/layout/vList6"/>
    <dgm:cxn modelId="{56393C69-DDDF-44F9-B294-CE202785E1F9}" type="presParOf" srcId="{CAA6BF25-3A74-412F-BC2A-90B87D60F31E}" destId="{6A7469BF-0B97-4B21-8927-F27CB4C5EE77}" srcOrd="1" destOrd="0" presId="urn:microsoft.com/office/officeart/2005/8/layout/vList6"/>
    <dgm:cxn modelId="{F272FDB7-EF88-41D5-9C67-A9AB0F6B2233}" type="presParOf" srcId="{87C1AE2C-6D3C-4A1C-AEEF-6050CDB6004C}" destId="{AC9F7268-A642-49D6-9B22-25557935A68F}" srcOrd="3" destOrd="0" presId="urn:microsoft.com/office/officeart/2005/8/layout/vList6"/>
    <dgm:cxn modelId="{47AEC4E3-1117-46DC-8F51-CD9593478B3B}" type="presParOf" srcId="{87C1AE2C-6D3C-4A1C-AEEF-6050CDB6004C}" destId="{867A5AF2-A47D-4632-AE76-22AE66BF40D4}" srcOrd="4" destOrd="0" presId="urn:microsoft.com/office/officeart/2005/8/layout/vList6"/>
    <dgm:cxn modelId="{88821C86-531E-4176-9C0F-BB691B8AAB0A}" type="presParOf" srcId="{867A5AF2-A47D-4632-AE76-22AE66BF40D4}" destId="{63E30989-D620-4B9B-8A5B-8BD8BD008886}" srcOrd="0" destOrd="0" presId="urn:microsoft.com/office/officeart/2005/8/layout/vList6"/>
    <dgm:cxn modelId="{C0309131-BB14-4F19-80F7-08D5DC2F6EE8}" type="presParOf" srcId="{867A5AF2-A47D-4632-AE76-22AE66BF40D4}" destId="{EAD921DF-C744-4D1C-A5C2-ACB5B980342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989787-9F74-423A-9693-C5EC5F8CC2F9}" type="doc">
      <dgm:prSet loTypeId="urn:microsoft.com/office/officeart/2005/8/layout/pList2" loCatId="list" qsTypeId="urn:microsoft.com/office/officeart/2005/8/quickstyle/simple1" qsCatId="simple" csTypeId="urn:microsoft.com/office/officeart/2005/8/colors/colorful1" csCatId="colorful" phldr="1"/>
      <dgm:spPr/>
    </dgm:pt>
    <dgm:pt modelId="{52064CEE-D189-4DDB-AC02-5259F0005129}">
      <dgm:prSet phldrT="[Text]"/>
      <dgm:spPr/>
      <dgm:t>
        <a:bodyPr/>
        <a:lstStyle/>
        <a:p>
          <a:r>
            <a:rPr lang="en-US" dirty="0"/>
            <a:t>Method</a:t>
          </a:r>
        </a:p>
      </dgm:t>
    </dgm:pt>
    <dgm:pt modelId="{D0D9B563-6DE7-41DD-B3F6-010A04C2904E}" type="parTrans" cxnId="{C40C2F12-16A5-4936-BFC2-B13A169C34DE}">
      <dgm:prSet/>
      <dgm:spPr/>
    </dgm:pt>
    <dgm:pt modelId="{D9F294B2-7A3F-409D-9B16-D11974A1CA80}" type="sibTrans" cxnId="{C40C2F12-16A5-4936-BFC2-B13A169C34DE}">
      <dgm:prSet/>
      <dgm:spPr/>
    </dgm:pt>
    <dgm:pt modelId="{057B28C2-DA6F-4EE7-B1B4-95B8D45157BF}">
      <dgm:prSet phldrT="[Text]"/>
      <dgm:spPr/>
      <dgm:t>
        <a:bodyPr/>
        <a:lstStyle/>
        <a:p>
          <a:r>
            <a:rPr lang="en-US" dirty="0">
              <a:solidFill>
                <a:schemeClr val="tx1"/>
              </a:solidFill>
            </a:rPr>
            <a:t>Mass</a:t>
          </a:r>
        </a:p>
      </dgm:t>
    </dgm:pt>
    <dgm:pt modelId="{A817AE7F-A83A-4782-AF4C-8E2C92A3D987}" type="parTrans" cxnId="{92608FF3-37EA-4B5C-BF30-3DEE7DCE99C4}">
      <dgm:prSet/>
      <dgm:spPr/>
    </dgm:pt>
    <dgm:pt modelId="{D1274048-AFC1-4E8A-AA64-779478B6A123}" type="sibTrans" cxnId="{92608FF3-37EA-4B5C-BF30-3DEE7DCE99C4}">
      <dgm:prSet/>
      <dgm:spPr/>
    </dgm:pt>
    <dgm:pt modelId="{18FD186F-CBAF-4D8A-AF06-0CF48EDBEAC4}">
      <dgm:prSet phldrT="[Text]"/>
      <dgm:spPr/>
      <dgm:t>
        <a:bodyPr/>
        <a:lstStyle/>
        <a:p>
          <a:r>
            <a:rPr lang="en-US" dirty="0"/>
            <a:t>Audience</a:t>
          </a:r>
        </a:p>
      </dgm:t>
    </dgm:pt>
    <dgm:pt modelId="{70A5344E-6D44-4E80-AC3D-B0B85672F083}" type="parTrans" cxnId="{8311CE97-F40B-4F86-9171-10036754C80E}">
      <dgm:prSet/>
      <dgm:spPr/>
    </dgm:pt>
    <dgm:pt modelId="{29217362-371A-446B-89A0-77098B64DAEC}" type="sibTrans" cxnId="{8311CE97-F40B-4F86-9171-10036754C80E}">
      <dgm:prSet/>
      <dgm:spPr/>
    </dgm:pt>
    <dgm:pt modelId="{7467AE89-B0AB-4367-9CB2-25AB54338626}" type="pres">
      <dgm:prSet presAssocID="{E7989787-9F74-423A-9693-C5EC5F8CC2F9}" presName="Name0" presStyleCnt="0">
        <dgm:presLayoutVars>
          <dgm:dir/>
          <dgm:resizeHandles val="exact"/>
        </dgm:presLayoutVars>
      </dgm:prSet>
      <dgm:spPr/>
    </dgm:pt>
    <dgm:pt modelId="{BC2943CB-75BB-4368-B701-7F65C11A3416}" type="pres">
      <dgm:prSet presAssocID="{E7989787-9F74-423A-9693-C5EC5F8CC2F9}" presName="bkgdShp" presStyleLbl="alignAccFollowNode1" presStyleIdx="0" presStyleCnt="1"/>
      <dgm:spPr/>
    </dgm:pt>
    <dgm:pt modelId="{06B5A0F9-8179-4FBC-BF7F-902B7025D8E9}" type="pres">
      <dgm:prSet presAssocID="{E7989787-9F74-423A-9693-C5EC5F8CC2F9}" presName="linComp" presStyleCnt="0"/>
      <dgm:spPr/>
    </dgm:pt>
    <dgm:pt modelId="{61F69446-D303-4B66-9D81-B0EB49ABF89F}" type="pres">
      <dgm:prSet presAssocID="{52064CEE-D189-4DDB-AC02-5259F0005129}" presName="compNode" presStyleCnt="0"/>
      <dgm:spPr/>
    </dgm:pt>
    <dgm:pt modelId="{5359E52F-E36D-4D9D-A1B3-A9F54CCD06BE}" type="pres">
      <dgm:prSet presAssocID="{52064CEE-D189-4DDB-AC02-5259F0005129}" presName="node" presStyleLbl="node1" presStyleIdx="0" presStyleCnt="3">
        <dgm:presLayoutVars>
          <dgm:bulletEnabled val="1"/>
        </dgm:presLayoutVars>
      </dgm:prSet>
      <dgm:spPr/>
    </dgm:pt>
    <dgm:pt modelId="{BBA0F342-E5A1-4D7E-B6BE-49370B34F1D8}" type="pres">
      <dgm:prSet presAssocID="{52064CEE-D189-4DDB-AC02-5259F0005129}" presName="invisiNode" presStyleLbl="node1" presStyleIdx="0" presStyleCnt="3"/>
      <dgm:spPr/>
    </dgm:pt>
    <dgm:pt modelId="{AA33ACE4-C8B9-4582-AE3B-0DC852654563}" type="pres">
      <dgm:prSet presAssocID="{52064CEE-D189-4DDB-AC02-5259F0005129}" presName="imagNode" presStyleLbl="fgImgPlace1" presStyleIdx="0" presStyleCnt="3"/>
      <dgm:spPr>
        <a:solidFill>
          <a:schemeClr val="accent2">
            <a:tint val="50000"/>
            <a:hueOff val="0"/>
            <a:satOff val="0"/>
            <a:lumOff val="0"/>
          </a:schemeClr>
        </a:solidFill>
      </dgm:spPr>
    </dgm:pt>
    <dgm:pt modelId="{ECDDE940-70EB-4341-A539-199E7B2F7C25}" type="pres">
      <dgm:prSet presAssocID="{D9F294B2-7A3F-409D-9B16-D11974A1CA80}" presName="sibTrans" presStyleLbl="sibTrans2D1" presStyleIdx="0" presStyleCnt="0"/>
      <dgm:spPr/>
    </dgm:pt>
    <dgm:pt modelId="{3B329826-6A57-4840-9148-DA82D0B86036}" type="pres">
      <dgm:prSet presAssocID="{057B28C2-DA6F-4EE7-B1B4-95B8D45157BF}" presName="compNode" presStyleCnt="0"/>
      <dgm:spPr/>
    </dgm:pt>
    <dgm:pt modelId="{2B76B2C8-6ABD-4F12-8F7E-799D0C9B109D}" type="pres">
      <dgm:prSet presAssocID="{057B28C2-DA6F-4EE7-B1B4-95B8D45157BF}" presName="node" presStyleLbl="node1" presStyleIdx="1" presStyleCnt="3">
        <dgm:presLayoutVars>
          <dgm:bulletEnabled val="1"/>
        </dgm:presLayoutVars>
      </dgm:prSet>
      <dgm:spPr/>
    </dgm:pt>
    <dgm:pt modelId="{2B6165A8-BF62-453D-81C2-9AD0F9B52114}" type="pres">
      <dgm:prSet presAssocID="{057B28C2-DA6F-4EE7-B1B4-95B8D45157BF}" presName="invisiNode" presStyleLbl="node1" presStyleIdx="1" presStyleCnt="3"/>
      <dgm:spPr/>
    </dgm:pt>
    <dgm:pt modelId="{BE58E8ED-9F3C-4631-BC39-AACBFE7059FE}" type="pres">
      <dgm:prSet presAssocID="{057B28C2-DA6F-4EE7-B1B4-95B8D45157BF}" presName="imagNode" presStyleLbl="fgImgPlace1" presStyleIdx="1" presStyleCnt="3"/>
      <dgm:spPr>
        <a:solidFill>
          <a:schemeClr val="accent3">
            <a:tint val="50000"/>
            <a:hueOff val="0"/>
            <a:satOff val="0"/>
            <a:lumOff val="0"/>
          </a:schemeClr>
        </a:solidFill>
      </dgm:spPr>
    </dgm:pt>
    <dgm:pt modelId="{0B93AFC8-905E-4973-B808-46B88A410F13}" type="pres">
      <dgm:prSet presAssocID="{D1274048-AFC1-4E8A-AA64-779478B6A123}" presName="sibTrans" presStyleLbl="sibTrans2D1" presStyleIdx="0" presStyleCnt="0"/>
      <dgm:spPr/>
    </dgm:pt>
    <dgm:pt modelId="{406FFED4-ED65-4042-9929-0F7D87AE9BC6}" type="pres">
      <dgm:prSet presAssocID="{18FD186F-CBAF-4D8A-AF06-0CF48EDBEAC4}" presName="compNode" presStyleCnt="0"/>
      <dgm:spPr/>
    </dgm:pt>
    <dgm:pt modelId="{ED16A9C0-FDF6-4134-A10B-C9E42108E09A}" type="pres">
      <dgm:prSet presAssocID="{18FD186F-CBAF-4D8A-AF06-0CF48EDBEAC4}" presName="node" presStyleLbl="node1" presStyleIdx="2" presStyleCnt="3">
        <dgm:presLayoutVars>
          <dgm:bulletEnabled val="1"/>
        </dgm:presLayoutVars>
      </dgm:prSet>
      <dgm:spPr/>
    </dgm:pt>
    <dgm:pt modelId="{52C82158-96B4-42DE-98E0-3B69836072A2}" type="pres">
      <dgm:prSet presAssocID="{18FD186F-CBAF-4D8A-AF06-0CF48EDBEAC4}" presName="invisiNode" presStyleLbl="node1" presStyleIdx="2" presStyleCnt="3"/>
      <dgm:spPr/>
    </dgm:pt>
    <dgm:pt modelId="{C40DEC44-3E28-4968-A4B7-8FD5BAB24FBF}" type="pres">
      <dgm:prSet presAssocID="{18FD186F-CBAF-4D8A-AF06-0CF48EDBEAC4}" presName="imagNode" presStyleLbl="fgImgPlace1" presStyleIdx="2" presStyleCnt="3"/>
      <dgm:spPr>
        <a:solidFill>
          <a:schemeClr val="accent4">
            <a:tint val="50000"/>
            <a:hueOff val="0"/>
            <a:satOff val="0"/>
            <a:lumOff val="0"/>
          </a:schemeClr>
        </a:solidFill>
      </dgm:spPr>
    </dgm:pt>
  </dgm:ptLst>
  <dgm:cxnLst>
    <dgm:cxn modelId="{C40C2F12-16A5-4936-BFC2-B13A169C34DE}" srcId="{E7989787-9F74-423A-9693-C5EC5F8CC2F9}" destId="{52064CEE-D189-4DDB-AC02-5259F0005129}" srcOrd="0" destOrd="0" parTransId="{D0D9B563-6DE7-41DD-B3F6-010A04C2904E}" sibTransId="{D9F294B2-7A3F-409D-9B16-D11974A1CA80}"/>
    <dgm:cxn modelId="{642FD163-E27E-4DC1-9328-8FAC28D3D9E4}" type="presOf" srcId="{52064CEE-D189-4DDB-AC02-5259F0005129}" destId="{5359E52F-E36D-4D9D-A1B3-A9F54CCD06BE}" srcOrd="0" destOrd="0" presId="urn:microsoft.com/office/officeart/2005/8/layout/pList2"/>
    <dgm:cxn modelId="{AE4E5368-BFD7-4557-AE1C-E3F14775EEEF}" type="presOf" srcId="{E7989787-9F74-423A-9693-C5EC5F8CC2F9}" destId="{7467AE89-B0AB-4367-9CB2-25AB54338626}" srcOrd="0" destOrd="0" presId="urn:microsoft.com/office/officeart/2005/8/layout/pList2"/>
    <dgm:cxn modelId="{F3E1197D-96BF-4D16-BDA9-BCBBE485E219}" type="presOf" srcId="{D1274048-AFC1-4E8A-AA64-779478B6A123}" destId="{0B93AFC8-905E-4973-B808-46B88A410F13}" srcOrd="0" destOrd="0" presId="urn:microsoft.com/office/officeart/2005/8/layout/pList2"/>
    <dgm:cxn modelId="{8311CE97-F40B-4F86-9171-10036754C80E}" srcId="{E7989787-9F74-423A-9693-C5EC5F8CC2F9}" destId="{18FD186F-CBAF-4D8A-AF06-0CF48EDBEAC4}" srcOrd="2" destOrd="0" parTransId="{70A5344E-6D44-4E80-AC3D-B0B85672F083}" sibTransId="{29217362-371A-446B-89A0-77098B64DAEC}"/>
    <dgm:cxn modelId="{C92E0CA5-B937-4E35-957B-81509407DBAC}" type="presOf" srcId="{D9F294B2-7A3F-409D-9B16-D11974A1CA80}" destId="{ECDDE940-70EB-4341-A539-199E7B2F7C25}" srcOrd="0" destOrd="0" presId="urn:microsoft.com/office/officeart/2005/8/layout/pList2"/>
    <dgm:cxn modelId="{86F1ADB2-343D-4676-9640-BCABD5D8D34A}" type="presOf" srcId="{057B28C2-DA6F-4EE7-B1B4-95B8D45157BF}" destId="{2B76B2C8-6ABD-4F12-8F7E-799D0C9B109D}" srcOrd="0" destOrd="0" presId="urn:microsoft.com/office/officeart/2005/8/layout/pList2"/>
    <dgm:cxn modelId="{013519CC-6CF4-421A-B60B-57715368EB9B}" type="presOf" srcId="{18FD186F-CBAF-4D8A-AF06-0CF48EDBEAC4}" destId="{ED16A9C0-FDF6-4134-A10B-C9E42108E09A}" srcOrd="0" destOrd="0" presId="urn:microsoft.com/office/officeart/2005/8/layout/pList2"/>
    <dgm:cxn modelId="{92608FF3-37EA-4B5C-BF30-3DEE7DCE99C4}" srcId="{E7989787-9F74-423A-9693-C5EC5F8CC2F9}" destId="{057B28C2-DA6F-4EE7-B1B4-95B8D45157BF}" srcOrd="1" destOrd="0" parTransId="{A817AE7F-A83A-4782-AF4C-8E2C92A3D987}" sibTransId="{D1274048-AFC1-4E8A-AA64-779478B6A123}"/>
    <dgm:cxn modelId="{C7B7C20D-AE3F-4BCA-BC8E-32238F48050C}" type="presParOf" srcId="{7467AE89-B0AB-4367-9CB2-25AB54338626}" destId="{BC2943CB-75BB-4368-B701-7F65C11A3416}" srcOrd="0" destOrd="0" presId="urn:microsoft.com/office/officeart/2005/8/layout/pList2"/>
    <dgm:cxn modelId="{17D84DFE-5E43-4D22-A3F5-F0D0C16EA7C2}" type="presParOf" srcId="{7467AE89-B0AB-4367-9CB2-25AB54338626}" destId="{06B5A0F9-8179-4FBC-BF7F-902B7025D8E9}" srcOrd="1" destOrd="0" presId="urn:microsoft.com/office/officeart/2005/8/layout/pList2"/>
    <dgm:cxn modelId="{3C39D30C-0010-405A-A473-256F63AC0C39}" type="presParOf" srcId="{06B5A0F9-8179-4FBC-BF7F-902B7025D8E9}" destId="{61F69446-D303-4B66-9D81-B0EB49ABF89F}" srcOrd="0" destOrd="0" presId="urn:microsoft.com/office/officeart/2005/8/layout/pList2"/>
    <dgm:cxn modelId="{3C67EA50-235C-4B03-9C14-AC40C0DB8E62}" type="presParOf" srcId="{61F69446-D303-4B66-9D81-B0EB49ABF89F}" destId="{5359E52F-E36D-4D9D-A1B3-A9F54CCD06BE}" srcOrd="0" destOrd="0" presId="urn:microsoft.com/office/officeart/2005/8/layout/pList2"/>
    <dgm:cxn modelId="{0A870FD9-2EF7-4209-8C6F-305BCEFEADF5}" type="presParOf" srcId="{61F69446-D303-4B66-9D81-B0EB49ABF89F}" destId="{BBA0F342-E5A1-4D7E-B6BE-49370B34F1D8}" srcOrd="1" destOrd="0" presId="urn:microsoft.com/office/officeart/2005/8/layout/pList2"/>
    <dgm:cxn modelId="{18D0A192-C31E-41E8-B647-40EFA3ECDB60}" type="presParOf" srcId="{61F69446-D303-4B66-9D81-B0EB49ABF89F}" destId="{AA33ACE4-C8B9-4582-AE3B-0DC852654563}" srcOrd="2" destOrd="0" presId="urn:microsoft.com/office/officeart/2005/8/layout/pList2"/>
    <dgm:cxn modelId="{A2CED524-9AA5-4A9D-96CD-0AEBB78BA2E9}" type="presParOf" srcId="{06B5A0F9-8179-4FBC-BF7F-902B7025D8E9}" destId="{ECDDE940-70EB-4341-A539-199E7B2F7C25}" srcOrd="1" destOrd="0" presId="urn:microsoft.com/office/officeart/2005/8/layout/pList2"/>
    <dgm:cxn modelId="{438717F2-52B5-4D7B-9416-41EF39E541F5}" type="presParOf" srcId="{06B5A0F9-8179-4FBC-BF7F-902B7025D8E9}" destId="{3B329826-6A57-4840-9148-DA82D0B86036}" srcOrd="2" destOrd="0" presId="urn:microsoft.com/office/officeart/2005/8/layout/pList2"/>
    <dgm:cxn modelId="{43C2A5D6-1AA1-4C75-A091-A8076279975E}" type="presParOf" srcId="{3B329826-6A57-4840-9148-DA82D0B86036}" destId="{2B76B2C8-6ABD-4F12-8F7E-799D0C9B109D}" srcOrd="0" destOrd="0" presId="urn:microsoft.com/office/officeart/2005/8/layout/pList2"/>
    <dgm:cxn modelId="{E81E5106-F362-4697-9F90-179E974AF0A6}" type="presParOf" srcId="{3B329826-6A57-4840-9148-DA82D0B86036}" destId="{2B6165A8-BF62-453D-81C2-9AD0F9B52114}" srcOrd="1" destOrd="0" presId="urn:microsoft.com/office/officeart/2005/8/layout/pList2"/>
    <dgm:cxn modelId="{D4356DD9-BBFF-4AD9-B5E9-90EC09BB9D9F}" type="presParOf" srcId="{3B329826-6A57-4840-9148-DA82D0B86036}" destId="{BE58E8ED-9F3C-4631-BC39-AACBFE7059FE}" srcOrd="2" destOrd="0" presId="urn:microsoft.com/office/officeart/2005/8/layout/pList2"/>
    <dgm:cxn modelId="{F3FB46A0-54D3-4C46-BE84-3DB6E90013F4}" type="presParOf" srcId="{06B5A0F9-8179-4FBC-BF7F-902B7025D8E9}" destId="{0B93AFC8-905E-4973-B808-46B88A410F13}" srcOrd="3" destOrd="0" presId="urn:microsoft.com/office/officeart/2005/8/layout/pList2"/>
    <dgm:cxn modelId="{55713C59-0156-4880-AB6A-5183E10B4CDD}" type="presParOf" srcId="{06B5A0F9-8179-4FBC-BF7F-902B7025D8E9}" destId="{406FFED4-ED65-4042-9929-0F7D87AE9BC6}" srcOrd="4" destOrd="0" presId="urn:microsoft.com/office/officeart/2005/8/layout/pList2"/>
    <dgm:cxn modelId="{3EC3D97E-63FC-499B-84E2-0D90E35F030B}" type="presParOf" srcId="{406FFED4-ED65-4042-9929-0F7D87AE9BC6}" destId="{ED16A9C0-FDF6-4134-A10B-C9E42108E09A}" srcOrd="0" destOrd="0" presId="urn:microsoft.com/office/officeart/2005/8/layout/pList2"/>
    <dgm:cxn modelId="{75B967E1-F970-47BF-BDA5-839D4FC3039E}" type="presParOf" srcId="{406FFED4-ED65-4042-9929-0F7D87AE9BC6}" destId="{52C82158-96B4-42DE-98E0-3B69836072A2}" srcOrd="1" destOrd="0" presId="urn:microsoft.com/office/officeart/2005/8/layout/pList2"/>
    <dgm:cxn modelId="{6C048C97-DF4F-4872-8F67-C035FFDA1925}" type="presParOf" srcId="{406FFED4-ED65-4042-9929-0F7D87AE9BC6}" destId="{C40DEC44-3E28-4968-A4B7-8FD5BAB24FB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5D574-813B-45CE-A6E2-70377F7FAFEE}">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Interchange of thoughts</a:t>
          </a:r>
        </a:p>
      </dsp:txBody>
      <dsp:txXfrm>
        <a:off x="460905" y="1047"/>
        <a:ext cx="3479899" cy="2087939"/>
      </dsp:txXfrm>
    </dsp:sp>
    <dsp:sp modelId="{81AE22C4-64BD-41A4-92E5-D122D361B559}">
      <dsp:nvSpPr>
        <dsp:cNvPr id="0" name=""/>
        <dsp:cNvSpPr/>
      </dsp:nvSpPr>
      <dsp:spPr>
        <a:xfrm>
          <a:off x="4288794"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tx1"/>
              </a:solidFill>
            </a:rPr>
            <a:t>Speech</a:t>
          </a:r>
        </a:p>
      </dsp:txBody>
      <dsp:txXfrm>
        <a:off x="4288794" y="1047"/>
        <a:ext cx="3479899" cy="2087939"/>
      </dsp:txXfrm>
    </dsp:sp>
    <dsp:sp modelId="{A558A019-A96B-4ECF-87DD-BE6CEFA5EB3F}">
      <dsp:nvSpPr>
        <dsp:cNvPr id="0" name=""/>
        <dsp:cNvSpPr/>
      </dsp:nvSpPr>
      <dsp:spPr>
        <a:xfrm>
          <a:off x="460905" y="2436976"/>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Writing</a:t>
          </a:r>
        </a:p>
      </dsp:txBody>
      <dsp:txXfrm>
        <a:off x="460905" y="2436976"/>
        <a:ext cx="3479899" cy="2087939"/>
      </dsp:txXfrm>
    </dsp:sp>
    <dsp:sp modelId="{0705FA4F-CEF1-4340-A0B4-28A2C3B9F794}">
      <dsp:nvSpPr>
        <dsp:cNvPr id="0" name=""/>
        <dsp:cNvSpPr/>
      </dsp:nvSpPr>
      <dsp:spPr>
        <a:xfrm>
          <a:off x="4288794" y="2436976"/>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Signs</a:t>
          </a:r>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2BE6D-3C8B-40C9-9FA1-196C03E4A097}">
      <dsp:nvSpPr>
        <dsp:cNvPr id="0" name=""/>
        <dsp:cNvSpPr/>
      </dsp:nvSpPr>
      <dsp:spPr>
        <a:xfrm>
          <a:off x="3291839" y="0"/>
          <a:ext cx="4937760" cy="141436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n-US" sz="3800" kern="1200" dirty="0"/>
            <a:t>This is what you are saying.</a:t>
          </a:r>
        </a:p>
      </dsp:txBody>
      <dsp:txXfrm>
        <a:off x="3291839" y="176795"/>
        <a:ext cx="4407374" cy="1060773"/>
      </dsp:txXfrm>
    </dsp:sp>
    <dsp:sp modelId="{51249117-D99A-4D03-A6AA-454927D23273}">
      <dsp:nvSpPr>
        <dsp:cNvPr id="0" name=""/>
        <dsp:cNvSpPr/>
      </dsp:nvSpPr>
      <dsp:spPr>
        <a:xfrm>
          <a:off x="0" y="0"/>
          <a:ext cx="3291840" cy="14143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Verbal</a:t>
          </a:r>
        </a:p>
      </dsp:txBody>
      <dsp:txXfrm>
        <a:off x="69044" y="69044"/>
        <a:ext cx="3153752" cy="1276275"/>
      </dsp:txXfrm>
    </dsp:sp>
    <dsp:sp modelId="{6A7469BF-0B97-4B21-8927-F27CB4C5EE77}">
      <dsp:nvSpPr>
        <dsp:cNvPr id="0" name=""/>
        <dsp:cNvSpPr/>
      </dsp:nvSpPr>
      <dsp:spPr>
        <a:xfrm>
          <a:off x="3291839" y="1555799"/>
          <a:ext cx="4937760" cy="1414363"/>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n-US" sz="3800" kern="1200" dirty="0"/>
            <a:t>This is how you say it</a:t>
          </a:r>
        </a:p>
      </dsp:txBody>
      <dsp:txXfrm>
        <a:off x="3291839" y="1732594"/>
        <a:ext cx="4407374" cy="1060773"/>
      </dsp:txXfrm>
    </dsp:sp>
    <dsp:sp modelId="{41011D6E-3E5A-4453-99B2-D759EB657050}">
      <dsp:nvSpPr>
        <dsp:cNvPr id="0" name=""/>
        <dsp:cNvSpPr/>
      </dsp:nvSpPr>
      <dsp:spPr>
        <a:xfrm>
          <a:off x="0" y="1555799"/>
          <a:ext cx="3291840" cy="14143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chemeClr val="tx1"/>
              </a:solidFill>
            </a:rPr>
            <a:t>Paraverb</a:t>
          </a:r>
          <a:r>
            <a:rPr lang="en-US" sz="4300" kern="1200" dirty="0"/>
            <a:t>al</a:t>
          </a:r>
        </a:p>
      </dsp:txBody>
      <dsp:txXfrm>
        <a:off x="69044" y="1624843"/>
        <a:ext cx="3153752" cy="1276275"/>
      </dsp:txXfrm>
    </dsp:sp>
    <dsp:sp modelId="{EAD921DF-C744-4D1C-A5C2-ACB5B980342D}">
      <dsp:nvSpPr>
        <dsp:cNvPr id="0" name=""/>
        <dsp:cNvSpPr/>
      </dsp:nvSpPr>
      <dsp:spPr>
        <a:xfrm>
          <a:off x="3291839" y="3111599"/>
          <a:ext cx="4937760" cy="1414363"/>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n-US" sz="3800" kern="1200" dirty="0"/>
            <a:t>Gestures and body language</a:t>
          </a:r>
        </a:p>
      </dsp:txBody>
      <dsp:txXfrm>
        <a:off x="3291839" y="3288394"/>
        <a:ext cx="4407374" cy="1060773"/>
      </dsp:txXfrm>
    </dsp:sp>
    <dsp:sp modelId="{63E30989-D620-4B9B-8A5B-8BD8BD008886}">
      <dsp:nvSpPr>
        <dsp:cNvPr id="0" name=""/>
        <dsp:cNvSpPr/>
      </dsp:nvSpPr>
      <dsp:spPr>
        <a:xfrm>
          <a:off x="0" y="3111599"/>
          <a:ext cx="3291840" cy="141436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Non-Verbal</a:t>
          </a:r>
        </a:p>
      </dsp:txBody>
      <dsp:txXfrm>
        <a:off x="69044" y="3180643"/>
        <a:ext cx="3153752" cy="1276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2BE6D-3C8B-40C9-9FA1-196C03E4A097}">
      <dsp:nvSpPr>
        <dsp:cNvPr id="0" name=""/>
        <dsp:cNvSpPr/>
      </dsp:nvSpPr>
      <dsp:spPr>
        <a:xfrm>
          <a:off x="3291839" y="0"/>
          <a:ext cx="4937760" cy="141436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291839" y="176795"/>
        <a:ext cx="4407374" cy="1060773"/>
      </dsp:txXfrm>
    </dsp:sp>
    <dsp:sp modelId="{51249117-D99A-4D03-A6AA-454927D23273}">
      <dsp:nvSpPr>
        <dsp:cNvPr id="0" name=""/>
        <dsp:cNvSpPr/>
      </dsp:nvSpPr>
      <dsp:spPr>
        <a:xfrm>
          <a:off x="0" y="0"/>
          <a:ext cx="3291840" cy="14143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Verbal</a:t>
          </a:r>
        </a:p>
      </dsp:txBody>
      <dsp:txXfrm>
        <a:off x="69044" y="69044"/>
        <a:ext cx="3153752" cy="1276275"/>
      </dsp:txXfrm>
    </dsp:sp>
    <dsp:sp modelId="{6A7469BF-0B97-4B21-8927-F27CB4C5EE77}">
      <dsp:nvSpPr>
        <dsp:cNvPr id="0" name=""/>
        <dsp:cNvSpPr/>
      </dsp:nvSpPr>
      <dsp:spPr>
        <a:xfrm>
          <a:off x="3291839" y="1555799"/>
          <a:ext cx="4937760" cy="1414363"/>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011D6E-3E5A-4453-99B2-D759EB657050}">
      <dsp:nvSpPr>
        <dsp:cNvPr id="0" name=""/>
        <dsp:cNvSpPr/>
      </dsp:nvSpPr>
      <dsp:spPr>
        <a:xfrm>
          <a:off x="0" y="1555799"/>
          <a:ext cx="3291840" cy="14143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Paraverbal</a:t>
          </a:r>
        </a:p>
      </dsp:txBody>
      <dsp:txXfrm>
        <a:off x="69044" y="1624843"/>
        <a:ext cx="3153752" cy="1276275"/>
      </dsp:txXfrm>
    </dsp:sp>
    <dsp:sp modelId="{EAD921DF-C744-4D1C-A5C2-ACB5B980342D}">
      <dsp:nvSpPr>
        <dsp:cNvPr id="0" name=""/>
        <dsp:cNvSpPr/>
      </dsp:nvSpPr>
      <dsp:spPr>
        <a:xfrm>
          <a:off x="3291839" y="3124944"/>
          <a:ext cx="4937760" cy="138767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291839" y="3298403"/>
        <a:ext cx="4417382" cy="1040756"/>
      </dsp:txXfrm>
    </dsp:sp>
    <dsp:sp modelId="{63E30989-D620-4B9B-8A5B-8BD8BD008886}">
      <dsp:nvSpPr>
        <dsp:cNvPr id="0" name=""/>
        <dsp:cNvSpPr/>
      </dsp:nvSpPr>
      <dsp:spPr>
        <a:xfrm>
          <a:off x="0" y="3111599"/>
          <a:ext cx="3291840" cy="141436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Non-Verbal</a:t>
          </a:r>
        </a:p>
      </dsp:txBody>
      <dsp:txXfrm>
        <a:off x="69044" y="3180643"/>
        <a:ext cx="3153752" cy="1276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943CB-75BB-4368-B701-7F65C11A3416}">
      <dsp:nvSpPr>
        <dsp:cNvPr id="0" name=""/>
        <dsp:cNvSpPr/>
      </dsp:nvSpPr>
      <dsp:spPr>
        <a:xfrm>
          <a:off x="0" y="0"/>
          <a:ext cx="8229600" cy="203668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3ACE4-C8B9-4582-AE3B-0DC852654563}">
      <dsp:nvSpPr>
        <dsp:cNvPr id="0" name=""/>
        <dsp:cNvSpPr/>
      </dsp:nvSpPr>
      <dsp:spPr>
        <a:xfrm>
          <a:off x="246887" y="271557"/>
          <a:ext cx="2417445" cy="1493567"/>
        </a:xfrm>
        <a:prstGeom prst="roundRect">
          <a:avLst>
            <a:gd name="adj" fmla="val 10000"/>
          </a:avLst>
        </a:prstGeom>
        <a:solidFill>
          <a:schemeClr val="accent2">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9E52F-E36D-4D9D-A1B3-A9F54CCD06BE}">
      <dsp:nvSpPr>
        <dsp:cNvPr id="0" name=""/>
        <dsp:cNvSpPr/>
      </dsp:nvSpPr>
      <dsp:spPr>
        <a:xfrm rot="10800000">
          <a:off x="246887" y="2036683"/>
          <a:ext cx="2417445" cy="2489279"/>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en-US" sz="3300" kern="1200" dirty="0"/>
            <a:t>Method</a:t>
          </a:r>
        </a:p>
      </dsp:txBody>
      <dsp:txXfrm rot="10800000">
        <a:off x="321232" y="2036683"/>
        <a:ext cx="2268755" cy="2414934"/>
      </dsp:txXfrm>
    </dsp:sp>
    <dsp:sp modelId="{BE58E8ED-9F3C-4631-BC39-AACBFE7059FE}">
      <dsp:nvSpPr>
        <dsp:cNvPr id="0" name=""/>
        <dsp:cNvSpPr/>
      </dsp:nvSpPr>
      <dsp:spPr>
        <a:xfrm>
          <a:off x="2906077" y="271557"/>
          <a:ext cx="2417445" cy="1493567"/>
        </a:xfrm>
        <a:prstGeom prst="roundRect">
          <a:avLst>
            <a:gd name="adj" fmla="val 10000"/>
          </a:avLst>
        </a:prstGeom>
        <a:solidFill>
          <a:schemeClr val="accent3">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6B2C8-6ABD-4F12-8F7E-799D0C9B109D}">
      <dsp:nvSpPr>
        <dsp:cNvPr id="0" name=""/>
        <dsp:cNvSpPr/>
      </dsp:nvSpPr>
      <dsp:spPr>
        <a:xfrm rot="10800000">
          <a:off x="2906077" y="2036683"/>
          <a:ext cx="2417445" cy="2489279"/>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Mass</a:t>
          </a:r>
        </a:p>
      </dsp:txBody>
      <dsp:txXfrm rot="10800000">
        <a:off x="2980422" y="2036683"/>
        <a:ext cx="2268755" cy="2414934"/>
      </dsp:txXfrm>
    </dsp:sp>
    <dsp:sp modelId="{C40DEC44-3E28-4968-A4B7-8FD5BAB24FBF}">
      <dsp:nvSpPr>
        <dsp:cNvPr id="0" name=""/>
        <dsp:cNvSpPr/>
      </dsp:nvSpPr>
      <dsp:spPr>
        <a:xfrm>
          <a:off x="5565267" y="271557"/>
          <a:ext cx="2417445" cy="1493567"/>
        </a:xfrm>
        <a:prstGeom prst="roundRect">
          <a:avLst>
            <a:gd name="adj" fmla="val 10000"/>
          </a:avLst>
        </a:prstGeom>
        <a:solidFill>
          <a:schemeClr val="accent4">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6A9C0-FDF6-4134-A10B-C9E42108E09A}">
      <dsp:nvSpPr>
        <dsp:cNvPr id="0" name=""/>
        <dsp:cNvSpPr/>
      </dsp:nvSpPr>
      <dsp:spPr>
        <a:xfrm rot="10800000">
          <a:off x="5565267" y="2036683"/>
          <a:ext cx="2417445" cy="2489279"/>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en-US" sz="3300" kern="1200" dirty="0"/>
            <a:t>Audience</a:t>
          </a:r>
        </a:p>
      </dsp:txBody>
      <dsp:txXfrm rot="10800000">
        <a:off x="5639612" y="2036683"/>
        <a:ext cx="2268755" cy="2414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90680-E37A-49B0-A64D-00320ECFEFAD}"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73F77-0149-4093-B1B1-5F41F8555347}" type="slidenum">
              <a:rPr lang="en-US" smtClean="0"/>
              <a:t>‹#›</a:t>
            </a:fld>
            <a:endParaRPr lang="en-US"/>
          </a:p>
        </p:txBody>
      </p:sp>
    </p:spTree>
    <p:extLst>
      <p:ext uri="{BB962C8B-B14F-4D97-AF65-F5344CB8AC3E}">
        <p14:creationId xmlns:p14="http://schemas.microsoft.com/office/powerpoint/2010/main" val="367269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1</a:t>
            </a:fld>
            <a:endParaRPr lang="en-CA" dirty="0">
              <a:solidFill>
                <a:prstClr val="black"/>
              </a:solidFill>
            </a:endParaRPr>
          </a:p>
        </p:txBody>
      </p:sp>
    </p:spTree>
    <p:extLst>
      <p:ext uri="{BB962C8B-B14F-4D97-AF65-F5344CB8AC3E}">
        <p14:creationId xmlns:p14="http://schemas.microsoft.com/office/powerpoint/2010/main" val="263630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On the surface, communication seems pretty simple. I talk, you listen. You send me an e-mail, I read it. Larry King makes a TV show, we watch it.</a:t>
            </a:r>
          </a:p>
          <a:p>
            <a:r>
              <a:rPr lang="en-US" dirty="0"/>
              <a:t>Like most things in life, however, communication is far more complicated than it seems. Let’s look at some of the most common barriers and how to reduce their impact on communication.</a:t>
            </a:r>
          </a:p>
          <a:p>
            <a:endParaRPr lang="en-US" dirty="0"/>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pPr>
                <a:defRPr/>
              </a:pPr>
              <a:t>11</a:t>
            </a:fld>
            <a:endParaRPr lang="en-CA" dirty="0"/>
          </a:p>
        </p:txBody>
      </p:sp>
    </p:spTree>
    <p:extLst>
      <p:ext uri="{BB962C8B-B14F-4D97-AF65-F5344CB8AC3E}">
        <p14:creationId xmlns:p14="http://schemas.microsoft.com/office/powerpoint/2010/main" val="406452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3DCD18D-5D11-4E09-9083-F1EB2C6C26D8}" type="slidenum">
              <a:rPr lang="en-US" smtClean="0"/>
              <a:t>13</a:t>
            </a:fld>
            <a:endParaRPr lang="en-US"/>
          </a:p>
        </p:txBody>
      </p:sp>
    </p:spTree>
    <p:extLst>
      <p:ext uri="{BB962C8B-B14F-4D97-AF65-F5344CB8AC3E}">
        <p14:creationId xmlns:p14="http://schemas.microsoft.com/office/powerpoint/2010/main" val="115070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3DCD18D-5D11-4E09-9083-F1EB2C6C26D8}" type="slidenum">
              <a:rPr lang="en-US" smtClean="0"/>
              <a:t>14</a:t>
            </a:fld>
            <a:endParaRPr lang="en-US"/>
          </a:p>
        </p:txBody>
      </p:sp>
    </p:spTree>
    <p:extLst>
      <p:ext uri="{BB962C8B-B14F-4D97-AF65-F5344CB8AC3E}">
        <p14:creationId xmlns:p14="http://schemas.microsoft.com/office/powerpoint/2010/main" val="297766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3DCD18D-5D11-4E09-9083-F1EB2C6C26D8}" type="slidenum">
              <a:rPr lang="en-US" smtClean="0"/>
              <a:t>15</a:t>
            </a:fld>
            <a:endParaRPr lang="en-US"/>
          </a:p>
        </p:txBody>
      </p:sp>
    </p:spTree>
    <p:extLst>
      <p:ext uri="{BB962C8B-B14F-4D97-AF65-F5344CB8AC3E}">
        <p14:creationId xmlns:p14="http://schemas.microsoft.com/office/powerpoint/2010/main" val="139427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Clr>
                <a:srgbClr val="DEE3FE"/>
              </a:buClr>
              <a:buFont typeface="Wingdings" panose="05000000000000000000" pitchFamily="2" charset="2"/>
              <a:buNone/>
            </a:pPr>
            <a:r>
              <a:rPr lang="en-US" altLang="en-US" b="1" dirty="0">
                <a:solidFill>
                  <a:srgbClr val="DEE3FE"/>
                </a:solidFill>
              </a:rPr>
              <a:t>Benefits:</a:t>
            </a:r>
          </a:p>
          <a:p>
            <a:pPr eaLnBrk="1" hangingPunct="1">
              <a:spcBef>
                <a:spcPct val="50000"/>
              </a:spcBef>
              <a:spcAft>
                <a:spcPct val="10000"/>
              </a:spcAft>
              <a:buClr>
                <a:srgbClr val="DEE3FE"/>
              </a:buClr>
              <a:buFont typeface="Wingdings" panose="05000000000000000000" pitchFamily="2" charset="2"/>
              <a:buNone/>
            </a:pPr>
            <a:r>
              <a:rPr lang="en-US" altLang="en-US" b="1" dirty="0">
                <a:solidFill>
                  <a:srgbClr val="DEE3FE"/>
                </a:solidFill>
              </a:rPr>
              <a:t>Improves your interaction and relationships with others</a:t>
            </a:r>
          </a:p>
          <a:p>
            <a:pPr eaLnBrk="1" hangingPunct="1">
              <a:spcBef>
                <a:spcPct val="10000"/>
              </a:spcBef>
              <a:spcAft>
                <a:spcPct val="10000"/>
              </a:spcAft>
              <a:buClr>
                <a:srgbClr val="DEE3FE"/>
              </a:buClr>
              <a:buFont typeface="Wingdings" panose="05000000000000000000" pitchFamily="2" charset="2"/>
              <a:buChar char="§"/>
            </a:pPr>
            <a:r>
              <a:rPr lang="en-US" altLang="en-US" dirty="0">
                <a:solidFill>
                  <a:srgbClr val="FFFFFF"/>
                </a:solidFill>
              </a:rPr>
              <a:t>Understanding communication style makes it easier to understand the behavior of others.</a:t>
            </a:r>
          </a:p>
          <a:p>
            <a:pPr eaLnBrk="1" hangingPunct="1">
              <a:spcBef>
                <a:spcPct val="50000"/>
              </a:spcBef>
              <a:spcAft>
                <a:spcPct val="10000"/>
              </a:spcAft>
              <a:buClr>
                <a:srgbClr val="DEE3FE"/>
              </a:buClr>
              <a:buFont typeface="Wingdings" panose="05000000000000000000" pitchFamily="2" charset="2"/>
              <a:buNone/>
            </a:pPr>
            <a:r>
              <a:rPr lang="en-US" altLang="en-US" b="1" dirty="0">
                <a:solidFill>
                  <a:srgbClr val="DEE3FE"/>
                </a:solidFill>
              </a:rPr>
              <a:t>Helps Others Interpret Your Behavior</a:t>
            </a:r>
          </a:p>
          <a:p>
            <a:pPr eaLnBrk="1" hangingPunct="1">
              <a:spcBef>
                <a:spcPct val="10000"/>
              </a:spcBef>
              <a:spcAft>
                <a:spcPct val="10000"/>
              </a:spcAft>
              <a:buClr>
                <a:srgbClr val="DEE3FE"/>
              </a:buClr>
              <a:buFont typeface="Wingdings" panose="05000000000000000000" pitchFamily="2" charset="2"/>
              <a:buChar char="§"/>
            </a:pPr>
            <a:r>
              <a:rPr lang="en-US" altLang="en-US" dirty="0">
                <a:solidFill>
                  <a:srgbClr val="FFFFFF"/>
                </a:solidFill>
              </a:rPr>
              <a:t>It’s easier for others to understand you when they know your communication style.</a:t>
            </a:r>
          </a:p>
          <a:p>
            <a:pPr eaLnBrk="1" hangingPunct="1">
              <a:spcBef>
                <a:spcPct val="50000"/>
              </a:spcBef>
              <a:spcAft>
                <a:spcPct val="10000"/>
              </a:spcAft>
              <a:buClr>
                <a:srgbClr val="DEE3FE"/>
              </a:buClr>
              <a:buFont typeface="Wingdings" panose="05000000000000000000" pitchFamily="2" charset="2"/>
              <a:buNone/>
            </a:pPr>
            <a:r>
              <a:rPr lang="en-US" altLang="en-US" b="1" dirty="0">
                <a:solidFill>
                  <a:srgbClr val="DEE3FE"/>
                </a:solidFill>
              </a:rPr>
              <a:t>Influences Your Success</a:t>
            </a:r>
          </a:p>
          <a:p>
            <a:pPr eaLnBrk="1" hangingPunct="1">
              <a:spcBef>
                <a:spcPct val="10000"/>
              </a:spcBef>
              <a:spcAft>
                <a:spcPct val="10000"/>
              </a:spcAft>
              <a:buClr>
                <a:srgbClr val="DEE3FE"/>
              </a:buClr>
              <a:buFont typeface="Wingdings" panose="05000000000000000000" pitchFamily="2" charset="2"/>
              <a:buChar char="§"/>
            </a:pPr>
            <a:r>
              <a:rPr lang="en-US" altLang="en-US" dirty="0">
                <a:solidFill>
                  <a:srgbClr val="FFFFFF"/>
                </a:solidFill>
              </a:rPr>
              <a:t>Understanding communication style allows you to choose professions that are best suited to your style.  It also enables you to be more flexible in any situation.</a:t>
            </a:r>
          </a:p>
          <a:p>
            <a:pPr eaLnBrk="1" hangingPunct="1">
              <a:spcBef>
                <a:spcPct val="10000"/>
              </a:spcBef>
              <a:spcAft>
                <a:spcPct val="10000"/>
              </a:spcAft>
              <a:buClr>
                <a:srgbClr val="DEE3FE"/>
              </a:buClr>
              <a:buFont typeface="Wingdings" panose="05000000000000000000" pitchFamily="2" charset="2"/>
              <a:buChar char="§"/>
            </a:pPr>
            <a:endParaRPr lang="en-US" altLang="en-US"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16</a:t>
            </a:fld>
            <a:endParaRPr lang="en-CA" dirty="0">
              <a:solidFill>
                <a:prstClr val="black"/>
              </a:solidFill>
            </a:endParaRPr>
          </a:p>
        </p:txBody>
      </p:sp>
    </p:spTree>
    <p:extLst>
      <p:ext uri="{BB962C8B-B14F-4D97-AF65-F5344CB8AC3E}">
        <p14:creationId xmlns:p14="http://schemas.microsoft.com/office/powerpoint/2010/main" val="115887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58954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18</a:t>
            </a:fld>
            <a:endParaRPr lang="en-CA" dirty="0">
              <a:solidFill>
                <a:prstClr val="black"/>
              </a:solidFill>
            </a:endParaRPr>
          </a:p>
        </p:txBody>
      </p:sp>
    </p:spTree>
    <p:extLst>
      <p:ext uri="{BB962C8B-B14F-4D97-AF65-F5344CB8AC3E}">
        <p14:creationId xmlns:p14="http://schemas.microsoft.com/office/powerpoint/2010/main" val="1779883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19</a:t>
            </a:fld>
            <a:endParaRPr lang="en-CA" dirty="0">
              <a:solidFill>
                <a:prstClr val="black"/>
              </a:solidFill>
            </a:endParaRPr>
          </a:p>
        </p:txBody>
      </p:sp>
    </p:spTree>
    <p:extLst>
      <p:ext uri="{BB962C8B-B14F-4D97-AF65-F5344CB8AC3E}">
        <p14:creationId xmlns:p14="http://schemas.microsoft.com/office/powerpoint/2010/main" val="1497599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20</a:t>
            </a:fld>
            <a:endParaRPr lang="en-CA" dirty="0">
              <a:solidFill>
                <a:prstClr val="black"/>
              </a:solidFill>
            </a:endParaRPr>
          </a:p>
        </p:txBody>
      </p:sp>
    </p:spTree>
    <p:extLst>
      <p:ext uri="{BB962C8B-B14F-4D97-AF65-F5344CB8AC3E}">
        <p14:creationId xmlns:p14="http://schemas.microsoft.com/office/powerpoint/2010/main" val="1679604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21</a:t>
            </a:fld>
            <a:endParaRPr lang="en-CA" dirty="0">
              <a:solidFill>
                <a:prstClr val="black"/>
              </a:solidFill>
            </a:endParaRPr>
          </a:p>
        </p:txBody>
      </p:sp>
    </p:spTree>
    <p:extLst>
      <p:ext uri="{BB962C8B-B14F-4D97-AF65-F5344CB8AC3E}">
        <p14:creationId xmlns:p14="http://schemas.microsoft.com/office/powerpoint/2010/main" val="371523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pPr>
                <a:defRPr/>
              </a:pPr>
              <a:t>2</a:t>
            </a:fld>
            <a:endParaRPr lang="en-CA" dirty="0"/>
          </a:p>
        </p:txBody>
      </p:sp>
    </p:spTree>
    <p:extLst>
      <p:ext uri="{BB962C8B-B14F-4D97-AF65-F5344CB8AC3E}">
        <p14:creationId xmlns:p14="http://schemas.microsoft.com/office/powerpoint/2010/main" val="185024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23</a:t>
            </a:fld>
            <a:endParaRPr lang="en-CA" dirty="0">
              <a:solidFill>
                <a:prstClr val="black"/>
              </a:solidFill>
            </a:endParaRPr>
          </a:p>
        </p:txBody>
      </p:sp>
    </p:spTree>
    <p:extLst>
      <p:ext uri="{BB962C8B-B14F-4D97-AF65-F5344CB8AC3E}">
        <p14:creationId xmlns:p14="http://schemas.microsoft.com/office/powerpoint/2010/main" val="385896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24</a:t>
            </a:fld>
            <a:endParaRPr lang="en-CA" dirty="0">
              <a:solidFill>
                <a:prstClr val="black"/>
              </a:solidFill>
            </a:endParaRPr>
          </a:p>
        </p:txBody>
      </p:sp>
    </p:spTree>
    <p:extLst>
      <p:ext uri="{BB962C8B-B14F-4D97-AF65-F5344CB8AC3E}">
        <p14:creationId xmlns:p14="http://schemas.microsoft.com/office/powerpoint/2010/main" val="3418712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26</a:t>
            </a:fld>
            <a:endParaRPr lang="en-CA" dirty="0">
              <a:solidFill>
                <a:prstClr val="black"/>
              </a:solidFill>
            </a:endParaRPr>
          </a:p>
        </p:txBody>
      </p:sp>
    </p:spTree>
    <p:extLst>
      <p:ext uri="{BB962C8B-B14F-4D97-AF65-F5344CB8AC3E}">
        <p14:creationId xmlns:p14="http://schemas.microsoft.com/office/powerpoint/2010/main" val="3185815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28</a:t>
            </a:fld>
            <a:endParaRPr lang="en-CA" dirty="0">
              <a:solidFill>
                <a:prstClr val="black"/>
              </a:solidFill>
            </a:endParaRPr>
          </a:p>
        </p:txBody>
      </p:sp>
    </p:spTree>
    <p:extLst>
      <p:ext uri="{BB962C8B-B14F-4D97-AF65-F5344CB8AC3E}">
        <p14:creationId xmlns:p14="http://schemas.microsoft.com/office/powerpoint/2010/main" val="393390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29</a:t>
            </a:fld>
            <a:endParaRPr lang="en-CA" dirty="0">
              <a:solidFill>
                <a:prstClr val="black"/>
              </a:solidFill>
            </a:endParaRPr>
          </a:p>
        </p:txBody>
      </p:sp>
    </p:spTree>
    <p:extLst>
      <p:ext uri="{BB962C8B-B14F-4D97-AF65-F5344CB8AC3E}">
        <p14:creationId xmlns:p14="http://schemas.microsoft.com/office/powerpoint/2010/main" val="63795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30</a:t>
            </a:fld>
            <a:endParaRPr lang="en-CA" dirty="0">
              <a:solidFill>
                <a:prstClr val="black"/>
              </a:solidFill>
            </a:endParaRPr>
          </a:p>
        </p:txBody>
      </p:sp>
    </p:spTree>
    <p:extLst>
      <p:ext uri="{BB962C8B-B14F-4D97-AF65-F5344CB8AC3E}">
        <p14:creationId xmlns:p14="http://schemas.microsoft.com/office/powerpoint/2010/main" val="651272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31</a:t>
            </a:fld>
            <a:endParaRPr lang="en-CA" dirty="0">
              <a:solidFill>
                <a:prstClr val="black"/>
              </a:solidFill>
            </a:endParaRPr>
          </a:p>
        </p:txBody>
      </p:sp>
    </p:spTree>
    <p:extLst>
      <p:ext uri="{BB962C8B-B14F-4D97-AF65-F5344CB8AC3E}">
        <p14:creationId xmlns:p14="http://schemas.microsoft.com/office/powerpoint/2010/main" val="3875704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32</a:t>
            </a:fld>
            <a:endParaRPr lang="en-CA" dirty="0">
              <a:solidFill>
                <a:prstClr val="black"/>
              </a:solidFill>
            </a:endParaRPr>
          </a:p>
        </p:txBody>
      </p:sp>
    </p:spTree>
    <p:extLst>
      <p:ext uri="{BB962C8B-B14F-4D97-AF65-F5344CB8AC3E}">
        <p14:creationId xmlns:p14="http://schemas.microsoft.com/office/powerpoint/2010/main" val="1213726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34</a:t>
            </a:fld>
            <a:endParaRPr lang="en-CA" dirty="0">
              <a:solidFill>
                <a:prstClr val="black"/>
              </a:solidFill>
            </a:endParaRPr>
          </a:p>
        </p:txBody>
      </p:sp>
    </p:spTree>
    <p:extLst>
      <p:ext uri="{BB962C8B-B14F-4D97-AF65-F5344CB8AC3E}">
        <p14:creationId xmlns:p14="http://schemas.microsoft.com/office/powerpoint/2010/main" val="520027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35</a:t>
            </a:fld>
            <a:endParaRPr lang="en-CA" dirty="0">
              <a:solidFill>
                <a:prstClr val="black"/>
              </a:solidFill>
            </a:endParaRPr>
          </a:p>
        </p:txBody>
      </p:sp>
    </p:spTree>
    <p:extLst>
      <p:ext uri="{BB962C8B-B14F-4D97-AF65-F5344CB8AC3E}">
        <p14:creationId xmlns:p14="http://schemas.microsoft.com/office/powerpoint/2010/main" val="113902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a:t>
            </a:fld>
            <a:endParaRPr lang="en-CA" dirty="0">
              <a:solidFill>
                <a:prstClr val="black"/>
              </a:solidFill>
            </a:endParaRPr>
          </a:p>
        </p:txBody>
      </p:sp>
    </p:spTree>
    <p:extLst>
      <p:ext uri="{BB962C8B-B14F-4D97-AF65-F5344CB8AC3E}">
        <p14:creationId xmlns:p14="http://schemas.microsoft.com/office/powerpoint/2010/main" val="2924759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36</a:t>
            </a:fld>
            <a:endParaRPr lang="en-CA" dirty="0">
              <a:solidFill>
                <a:prstClr val="black"/>
              </a:solidFill>
            </a:endParaRPr>
          </a:p>
        </p:txBody>
      </p:sp>
    </p:spTree>
    <p:extLst>
      <p:ext uri="{BB962C8B-B14F-4D97-AF65-F5344CB8AC3E}">
        <p14:creationId xmlns:p14="http://schemas.microsoft.com/office/powerpoint/2010/main" val="180686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37</a:t>
            </a:fld>
            <a:endParaRPr lang="en-CA" dirty="0">
              <a:solidFill>
                <a:prstClr val="black"/>
              </a:solidFill>
            </a:endParaRPr>
          </a:p>
        </p:txBody>
      </p:sp>
    </p:spTree>
    <p:extLst>
      <p:ext uri="{BB962C8B-B14F-4D97-AF65-F5344CB8AC3E}">
        <p14:creationId xmlns:p14="http://schemas.microsoft.com/office/powerpoint/2010/main" val="1794424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38</a:t>
            </a:fld>
            <a:endParaRPr lang="en-CA" dirty="0">
              <a:solidFill>
                <a:prstClr val="black"/>
              </a:solidFill>
            </a:endParaRPr>
          </a:p>
        </p:txBody>
      </p:sp>
    </p:spTree>
    <p:extLst>
      <p:ext uri="{BB962C8B-B14F-4D97-AF65-F5344CB8AC3E}">
        <p14:creationId xmlns:p14="http://schemas.microsoft.com/office/powerpoint/2010/main" val="1077611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39</a:t>
            </a:fld>
            <a:endParaRPr lang="en-CA" dirty="0">
              <a:solidFill>
                <a:prstClr val="black"/>
              </a:solidFill>
            </a:endParaRPr>
          </a:p>
        </p:txBody>
      </p:sp>
    </p:spTree>
    <p:extLst>
      <p:ext uri="{BB962C8B-B14F-4D97-AF65-F5344CB8AC3E}">
        <p14:creationId xmlns:p14="http://schemas.microsoft.com/office/powerpoint/2010/main" val="331222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46</a:t>
            </a:fld>
            <a:endParaRPr lang="en-CA" dirty="0">
              <a:solidFill>
                <a:prstClr val="black"/>
              </a:solidFill>
            </a:endParaRPr>
          </a:p>
        </p:txBody>
      </p:sp>
    </p:spTree>
    <p:extLst>
      <p:ext uri="{BB962C8B-B14F-4D97-AF65-F5344CB8AC3E}">
        <p14:creationId xmlns:p14="http://schemas.microsoft.com/office/powerpoint/2010/main" val="662065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47</a:t>
            </a:fld>
            <a:endParaRPr lang="en-CA" dirty="0">
              <a:solidFill>
                <a:prstClr val="black"/>
              </a:solidFill>
            </a:endParaRPr>
          </a:p>
        </p:txBody>
      </p:sp>
    </p:spTree>
    <p:extLst>
      <p:ext uri="{BB962C8B-B14F-4D97-AF65-F5344CB8AC3E}">
        <p14:creationId xmlns:p14="http://schemas.microsoft.com/office/powerpoint/2010/main" val="654422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48</a:t>
            </a:fld>
            <a:endParaRPr lang="en-CA" dirty="0">
              <a:solidFill>
                <a:prstClr val="black"/>
              </a:solidFill>
            </a:endParaRPr>
          </a:p>
        </p:txBody>
      </p:sp>
    </p:spTree>
    <p:extLst>
      <p:ext uri="{BB962C8B-B14F-4D97-AF65-F5344CB8AC3E}">
        <p14:creationId xmlns:p14="http://schemas.microsoft.com/office/powerpoint/2010/main" val="2741072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49</a:t>
            </a:fld>
            <a:endParaRPr lang="en-CA" dirty="0">
              <a:solidFill>
                <a:prstClr val="black"/>
              </a:solidFill>
            </a:endParaRPr>
          </a:p>
        </p:txBody>
      </p:sp>
    </p:spTree>
    <p:extLst>
      <p:ext uri="{BB962C8B-B14F-4D97-AF65-F5344CB8AC3E}">
        <p14:creationId xmlns:p14="http://schemas.microsoft.com/office/powerpoint/2010/main" val="501833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50</a:t>
            </a:fld>
            <a:endParaRPr lang="en-CA" dirty="0">
              <a:solidFill>
                <a:prstClr val="black"/>
              </a:solidFill>
            </a:endParaRPr>
          </a:p>
        </p:txBody>
      </p:sp>
    </p:spTree>
    <p:extLst>
      <p:ext uri="{BB962C8B-B14F-4D97-AF65-F5344CB8AC3E}">
        <p14:creationId xmlns:p14="http://schemas.microsoft.com/office/powerpoint/2010/main" val="3638361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51</a:t>
            </a:fld>
            <a:endParaRPr lang="en-CA" dirty="0">
              <a:solidFill>
                <a:prstClr val="black"/>
              </a:solidFill>
            </a:endParaRPr>
          </a:p>
        </p:txBody>
      </p:sp>
    </p:spTree>
    <p:extLst>
      <p:ext uri="{BB962C8B-B14F-4D97-AF65-F5344CB8AC3E}">
        <p14:creationId xmlns:p14="http://schemas.microsoft.com/office/powerpoint/2010/main" val="85330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dictionary defines communication as, “the imparting or interchange of thoughts, opinions, or information by speech, writing, or signs.”</a:t>
            </a:r>
          </a:p>
          <a:p>
            <a:r>
              <a:rPr lang="en-US" dirty="0"/>
              <a:t>It is also defined as, “means of sending messages, orders, etc., including telephone, telegraph, radio, and television,” and in biology as an, “activity by one organism that changes or has the potential to change the behavior of other organisms.”</a:t>
            </a:r>
          </a:p>
          <a:p>
            <a:r>
              <a:rPr lang="en-US" dirty="0"/>
              <a:t>The effectiveness of your communication can have many different effects on your life, including items such as:</a:t>
            </a:r>
          </a:p>
          <a:p>
            <a:r>
              <a:rPr lang="en-US" dirty="0"/>
              <a:t>•	Level of stress</a:t>
            </a:r>
          </a:p>
          <a:p>
            <a:r>
              <a:rPr lang="en-US" dirty="0"/>
              <a:t>•	Relationships with others</a:t>
            </a:r>
          </a:p>
          <a:p>
            <a:r>
              <a:rPr lang="en-US" dirty="0"/>
              <a:t>•	Level of satisfaction with your life</a:t>
            </a:r>
          </a:p>
          <a:p>
            <a:r>
              <a:rPr lang="en-US" dirty="0"/>
              <a:t>•	Productivity</a:t>
            </a:r>
          </a:p>
          <a:p>
            <a:r>
              <a:rPr lang="en-US" dirty="0"/>
              <a:t>•	Ability to meet your goals and achieve your dreams</a:t>
            </a:r>
          </a:p>
          <a:p>
            <a:r>
              <a:rPr lang="en-US" dirty="0"/>
              <a:t>•	Ability to solve problems</a:t>
            </a:r>
          </a:p>
        </p:txBody>
      </p:sp>
      <p:sp>
        <p:nvSpPr>
          <p:cNvPr id="4" name="Slide Number Placeholder 3"/>
          <p:cNvSpPr>
            <a:spLocks noGrp="1"/>
          </p:cNvSpPr>
          <p:nvPr>
            <p:ph type="sldNum" sz="quarter" idx="5"/>
          </p:nvPr>
        </p:nvSpPr>
        <p:spPr/>
        <p:txBody>
          <a:bodyPr/>
          <a:lstStyle/>
          <a:p>
            <a:pPr>
              <a:defRPr/>
            </a:pPr>
            <a:fld id="{E18AD854-8FAA-4315-9E82-57904E5AAF0E}" type="slidenum">
              <a:rPr lang="en-CA" smtClean="0"/>
              <a:pPr>
                <a:defRPr/>
              </a:pPr>
              <a:t>5</a:t>
            </a:fld>
            <a:endParaRPr lang="en-CA" dirty="0"/>
          </a:p>
        </p:txBody>
      </p:sp>
    </p:spTree>
    <p:extLst>
      <p:ext uri="{BB962C8B-B14F-4D97-AF65-F5344CB8AC3E}">
        <p14:creationId xmlns:p14="http://schemas.microsoft.com/office/powerpoint/2010/main" val="367025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52</a:t>
            </a:fld>
            <a:endParaRPr lang="en-CA" dirty="0">
              <a:solidFill>
                <a:prstClr val="black"/>
              </a:solidFill>
            </a:endParaRPr>
          </a:p>
        </p:txBody>
      </p:sp>
    </p:spTree>
    <p:extLst>
      <p:ext uri="{BB962C8B-B14F-4D97-AF65-F5344CB8AC3E}">
        <p14:creationId xmlns:p14="http://schemas.microsoft.com/office/powerpoint/2010/main" val="3063758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AD93FD-D302-4963-A4A9-147AD4BB098B}" type="slidenum">
              <a:rPr lang="en-CA" smtClean="0">
                <a:solidFill>
                  <a:prstClr val="black"/>
                </a:solidFill>
              </a:rPr>
              <a:pPr>
                <a:defRPr/>
              </a:pPr>
              <a:t>53</a:t>
            </a:fld>
            <a:endParaRPr lang="en-CA" dirty="0">
              <a:solidFill>
                <a:prstClr val="black"/>
              </a:solidFill>
            </a:endParaRPr>
          </a:p>
        </p:txBody>
      </p:sp>
    </p:spTree>
    <p:extLst>
      <p:ext uri="{BB962C8B-B14F-4D97-AF65-F5344CB8AC3E}">
        <p14:creationId xmlns:p14="http://schemas.microsoft.com/office/powerpoint/2010/main" val="331320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dictionary defines communication as, “the imparting or interchange of thoughts, opinions, or information by speech, writing, or signs.”</a:t>
            </a:r>
          </a:p>
          <a:p>
            <a:r>
              <a:rPr lang="en-US" dirty="0"/>
              <a:t>It is also defined as, “means of sending messages, orders, etc., including telephone, telegraph, radio, and television,” and in biology as an, “activity by one organism that changes or has the potential to change the behavior of other organisms.”</a:t>
            </a:r>
          </a:p>
          <a:p>
            <a:r>
              <a:rPr lang="en-US" dirty="0"/>
              <a:t>The effectiveness of your communication can have many different effects on your life, including items such as:</a:t>
            </a:r>
          </a:p>
          <a:p>
            <a:r>
              <a:rPr lang="en-US" dirty="0"/>
              <a:t>•	Level of stress</a:t>
            </a:r>
          </a:p>
          <a:p>
            <a:r>
              <a:rPr lang="en-US" dirty="0"/>
              <a:t>•	Relationships with others</a:t>
            </a:r>
          </a:p>
          <a:p>
            <a:r>
              <a:rPr lang="en-US" dirty="0"/>
              <a:t>•	Level of satisfaction with your life</a:t>
            </a:r>
          </a:p>
          <a:p>
            <a:r>
              <a:rPr lang="en-US" dirty="0"/>
              <a:t>•	Productivity</a:t>
            </a:r>
          </a:p>
          <a:p>
            <a:r>
              <a:rPr lang="en-US" dirty="0"/>
              <a:t>•	Ability to meet your goals and achieve your dreams</a:t>
            </a:r>
          </a:p>
          <a:p>
            <a:r>
              <a:rPr lang="en-US" dirty="0"/>
              <a:t>•	Ability to solve problems</a:t>
            </a:r>
          </a:p>
        </p:txBody>
      </p:sp>
      <p:sp>
        <p:nvSpPr>
          <p:cNvPr id="4" name="Slide Number Placeholder 3"/>
          <p:cNvSpPr>
            <a:spLocks noGrp="1"/>
          </p:cNvSpPr>
          <p:nvPr>
            <p:ph type="sldNum" sz="quarter" idx="5"/>
          </p:nvPr>
        </p:nvSpPr>
        <p:spPr/>
        <p:txBody>
          <a:bodyPr/>
          <a:lstStyle/>
          <a:p>
            <a:pPr>
              <a:defRPr/>
            </a:pPr>
            <a:fld id="{E18AD854-8FAA-4315-9E82-57904E5AAF0E}" type="slidenum">
              <a:rPr lang="en-CA" smtClean="0"/>
              <a:pPr>
                <a:defRPr/>
              </a:pPr>
              <a:t>6</a:t>
            </a:fld>
            <a:endParaRPr lang="en-CA" dirty="0"/>
          </a:p>
        </p:txBody>
      </p:sp>
    </p:spTree>
    <p:extLst>
      <p:ext uri="{BB962C8B-B14F-4D97-AF65-F5344CB8AC3E}">
        <p14:creationId xmlns:p14="http://schemas.microsoft.com/office/powerpoint/2010/main" val="419166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communicate in three major ways:</a:t>
            </a:r>
          </a:p>
          <a:p>
            <a:r>
              <a:rPr lang="en-US" dirty="0"/>
              <a:t>Spoken: There are two components to spoken communication.</a:t>
            </a:r>
          </a:p>
          <a:p>
            <a:r>
              <a:rPr lang="en-US" dirty="0"/>
              <a:t>Verbal: This is what you are saying.</a:t>
            </a:r>
          </a:p>
          <a:p>
            <a:r>
              <a:rPr lang="en-US" dirty="0"/>
              <a:t>Paraverbal: This means how you say it – your tone, speed, pitch, and volume.</a:t>
            </a:r>
          </a:p>
          <a:p>
            <a:r>
              <a:rPr lang="en-US" dirty="0"/>
              <a:t>Non-Verbal: These are the gestures and body language that accompany your words. Some examples: arms folded across your chest, tracing circles in the air, tapping your feet, or having a hunched-over posture.</a:t>
            </a:r>
          </a:p>
          <a:p>
            <a:r>
              <a:rPr lang="en-US" dirty="0"/>
              <a:t>Written: Communication can also take place via fax, e-mail, or written word.</a:t>
            </a:r>
          </a:p>
          <a:p>
            <a:pPr eaLnBrk="1" hangingPunct="1">
              <a:spcBef>
                <a:spcPct val="0"/>
              </a:spcBef>
            </a:pPr>
            <a:endParaRPr lang="en-CA"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5FB8B-4992-42D2-AE64-9EDFF722019C}" type="slidenum">
              <a:rPr lang="en-CA" smtClean="0"/>
              <a:pPr fontAlgn="base">
                <a:spcBef>
                  <a:spcPct val="0"/>
                </a:spcBef>
                <a:spcAft>
                  <a:spcPct val="0"/>
                </a:spcAft>
                <a:defRPr/>
              </a:pPr>
              <a:t>7</a:t>
            </a:fld>
            <a:endParaRPr lang="en-CA" dirty="0"/>
          </a:p>
        </p:txBody>
      </p:sp>
    </p:spTree>
    <p:extLst>
      <p:ext uri="{BB962C8B-B14F-4D97-AF65-F5344CB8AC3E}">
        <p14:creationId xmlns:p14="http://schemas.microsoft.com/office/powerpoint/2010/main" val="408067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communicate in three major ways:</a:t>
            </a:r>
          </a:p>
          <a:p>
            <a:r>
              <a:rPr lang="en-US" dirty="0"/>
              <a:t>Spoken: There are two components to spoken communication.</a:t>
            </a:r>
          </a:p>
          <a:p>
            <a:r>
              <a:rPr lang="en-US" dirty="0"/>
              <a:t>Verbal: This is what you are saying.</a:t>
            </a:r>
          </a:p>
          <a:p>
            <a:r>
              <a:rPr lang="en-US" dirty="0"/>
              <a:t>Paraverbal: This means how you say it – your tone, speed, pitch, and volume.</a:t>
            </a:r>
          </a:p>
          <a:p>
            <a:r>
              <a:rPr lang="en-US" dirty="0"/>
              <a:t>Non-Verbal: These are the gestures and body language that accompany your words. Some examples: arms folded across your chest, tracing circles in the air, tapping your feet, or having a hunched-over posture.</a:t>
            </a:r>
          </a:p>
          <a:p>
            <a:r>
              <a:rPr lang="en-US" dirty="0"/>
              <a:t>Written: Communication can also take place via fax, e-mail, or written word.</a:t>
            </a:r>
          </a:p>
          <a:p>
            <a:pPr eaLnBrk="1" hangingPunct="1">
              <a:spcBef>
                <a:spcPct val="0"/>
              </a:spcBef>
            </a:pPr>
            <a:endParaRPr lang="en-CA"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5FB8B-4992-42D2-AE64-9EDFF722019C}" type="slidenum">
              <a:rPr lang="en-CA" smtClean="0"/>
              <a:pPr fontAlgn="base">
                <a:spcBef>
                  <a:spcPct val="0"/>
                </a:spcBef>
                <a:spcAft>
                  <a:spcPct val="0"/>
                </a:spcAft>
                <a:defRPr/>
              </a:pPr>
              <a:t>8</a:t>
            </a:fld>
            <a:endParaRPr lang="en-CA" dirty="0"/>
          </a:p>
        </p:txBody>
      </p:sp>
    </p:spTree>
    <p:extLst>
      <p:ext uri="{BB962C8B-B14F-4D97-AF65-F5344CB8AC3E}">
        <p14:creationId xmlns:p14="http://schemas.microsoft.com/office/powerpoint/2010/main" val="167467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r>
              <a:rPr lang="en-US" i="1" dirty="0"/>
              <a:t>Many attempts to communicate are nullified by saying too much. </a:t>
            </a:r>
            <a:endParaRPr lang="en-US" dirty="0"/>
          </a:p>
          <a:p>
            <a:r>
              <a:rPr lang="en-US" i="1" dirty="0"/>
              <a:t>Robert Greenleaf</a:t>
            </a:r>
            <a:endParaRPr lang="en-US" dirty="0"/>
          </a:p>
          <a:p>
            <a:r>
              <a:rPr lang="en-US" dirty="0"/>
              <a:t>Have you ever heard the saying, “It’s not what you say, it’s how you say it”? It’s true! Try saying these three sentences out loud, placing the emphasis on the underlined word.</a:t>
            </a:r>
          </a:p>
          <a:p>
            <a:r>
              <a:rPr lang="en-US" dirty="0"/>
              <a:t>“</a:t>
            </a:r>
            <a:r>
              <a:rPr lang="en-US" u="sng" dirty="0"/>
              <a:t>I</a:t>
            </a:r>
            <a:r>
              <a:rPr lang="en-US" dirty="0"/>
              <a:t> didn’t say you were wrong.” (Implying it wasn’t me)</a:t>
            </a:r>
          </a:p>
          <a:p>
            <a:r>
              <a:rPr lang="en-US" dirty="0"/>
              <a:t>“I didn’t </a:t>
            </a:r>
            <a:r>
              <a:rPr lang="en-US" u="sng" dirty="0"/>
              <a:t>say</a:t>
            </a:r>
            <a:r>
              <a:rPr lang="en-US" dirty="0"/>
              <a:t> you were wrong.” (Implying I communicated it in another way)</a:t>
            </a:r>
          </a:p>
          <a:p>
            <a:r>
              <a:rPr lang="en-US" dirty="0"/>
              <a:t>“I didn’t say you were </a:t>
            </a:r>
            <a:r>
              <a:rPr lang="en-US" u="sng" dirty="0"/>
              <a:t>wrong</a:t>
            </a:r>
            <a:r>
              <a:rPr lang="en-US" dirty="0"/>
              <a:t>.” (Implying I said something else)</a:t>
            </a:r>
          </a:p>
          <a:p>
            <a:r>
              <a:rPr lang="en-US" dirty="0"/>
              <a:t>Now, let’s look at the three parts of paraverbal communication; which is the message told through the pitch, tone, and speed of our words when we communicate.</a:t>
            </a:r>
          </a:p>
          <a:p>
            <a:pPr eaLnBrk="1" hangingPunct="1">
              <a:spcBef>
                <a:spcPct val="0"/>
              </a:spcBef>
            </a:pPr>
            <a:endParaRPr lang="en-CA" dirty="0"/>
          </a:p>
          <a:p>
            <a:pPr eaLnBrk="1" hangingPunct="1">
              <a:spcBef>
                <a:spcPct val="0"/>
              </a:spcBef>
            </a:pPr>
            <a:endParaRPr lang="en-CA"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573CE-91CC-4521-A8D5-6AB19C15BD9C}" type="slidenum">
              <a:rPr lang="en-CA" smtClean="0"/>
              <a:pPr fontAlgn="base">
                <a:spcBef>
                  <a:spcPct val="0"/>
                </a:spcBef>
                <a:spcAft>
                  <a:spcPct val="0"/>
                </a:spcAft>
                <a:defRPr/>
              </a:pPr>
              <a:t>9</a:t>
            </a:fld>
            <a:endParaRPr lang="en-CA" dirty="0"/>
          </a:p>
        </p:txBody>
      </p:sp>
    </p:spTree>
    <p:extLst>
      <p:ext uri="{BB962C8B-B14F-4D97-AF65-F5344CB8AC3E}">
        <p14:creationId xmlns:p14="http://schemas.microsoft.com/office/powerpoint/2010/main" val="320387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a:defRPr/>
            </a:pPr>
            <a:r>
              <a:rPr lang="en-US" dirty="0"/>
              <a:t>Other communication factors that we need to consider.</a:t>
            </a:r>
          </a:p>
          <a:p>
            <a:pPr>
              <a:defRPr/>
            </a:pPr>
            <a:r>
              <a:rPr lang="en-US" b="1" cap="small" dirty="0"/>
              <a:t>Method</a:t>
            </a:r>
            <a:r>
              <a:rPr lang="en-US" dirty="0"/>
              <a:t>: The method in which the communicator shares his or her message is important as it has an effect on the message itself. Communication methods include person-to-person, telephone, e-mail, fax, radio, public presentation, television broadcast, and many more!</a:t>
            </a:r>
          </a:p>
          <a:p>
            <a:pPr>
              <a:defRPr/>
            </a:pPr>
            <a:r>
              <a:rPr lang="en-US" b="1" cap="small" dirty="0"/>
              <a:t>Mass</a:t>
            </a:r>
            <a:r>
              <a:rPr lang="en-US" dirty="0"/>
              <a:t>: The number of people receiving the message. </a:t>
            </a:r>
          </a:p>
          <a:p>
            <a:pPr>
              <a:defRPr/>
            </a:pPr>
            <a:r>
              <a:rPr lang="en-US" b="1" cap="small" dirty="0"/>
              <a:t>Audience</a:t>
            </a:r>
            <a:r>
              <a:rPr lang="en-US" dirty="0"/>
              <a:t>: The person or people receiving the message affect the message, too. Their understanding of the topic and the way in which they receive the message can affect how it is interpreted and understood.</a:t>
            </a:r>
          </a:p>
          <a:p>
            <a:pPr eaLnBrk="1" fontAlgn="auto" hangingPunct="1">
              <a:spcBef>
                <a:spcPts val="0"/>
              </a:spcBef>
              <a:spcAft>
                <a:spcPts val="0"/>
              </a:spcAft>
              <a:defRPr/>
            </a:pPr>
            <a:endParaRPr lang="en-CA"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EE0DFD-880D-415E-90D1-27BAF3D97B4C}" type="slidenum">
              <a:rPr lang="en-CA" smtClean="0"/>
              <a:pPr fontAlgn="base">
                <a:spcBef>
                  <a:spcPct val="0"/>
                </a:spcBef>
                <a:spcAft>
                  <a:spcPct val="0"/>
                </a:spcAft>
                <a:defRPr/>
              </a:pPr>
              <a:t>10</a:t>
            </a:fld>
            <a:endParaRPr lang="en-CA" dirty="0"/>
          </a:p>
        </p:txBody>
      </p:sp>
    </p:spTree>
    <p:extLst>
      <p:ext uri="{BB962C8B-B14F-4D97-AF65-F5344CB8AC3E}">
        <p14:creationId xmlns:p14="http://schemas.microsoft.com/office/powerpoint/2010/main" val="202102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3"/>
          <p:cNvSpPr>
            <a:spLocks noChangeArrowheads="1"/>
          </p:cNvSpPr>
          <p:nvPr/>
        </p:nvSpPr>
        <p:spPr bwMode="auto">
          <a:xfrm>
            <a:off x="96520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fontAlgn="base" hangingPunct="1">
              <a:spcBef>
                <a:spcPct val="0"/>
              </a:spcBef>
              <a:spcAft>
                <a:spcPct val="0"/>
              </a:spcAft>
            </a:pPr>
            <a:fld id="{DBA9A7FD-81E8-413A-B112-D0F3F9A3559F}" type="slidenum">
              <a:rPr lang="en-US" altLang="en-US" sz="1600" b="1" smtClean="0">
                <a:solidFill>
                  <a:srgbClr val="FFFFFF"/>
                </a:solidFill>
                <a:cs typeface="Arial" charset="0"/>
              </a:rPr>
              <a:pPr algn="r" eaLnBrk="1" fontAlgn="base" hangingPunct="1">
                <a:spcBef>
                  <a:spcPct val="0"/>
                </a:spcBef>
                <a:spcAft>
                  <a:spcPct val="0"/>
                </a:spcAft>
              </a:pPr>
              <a:t>‹#›</a:t>
            </a:fld>
            <a:endParaRPr lang="en-US" altLang="en-US" sz="1600" b="1">
              <a:solidFill>
                <a:srgbClr val="FFFFFF"/>
              </a:solidFill>
              <a:cs typeface="Arial" charset="0"/>
            </a:endParaRPr>
          </a:p>
        </p:txBody>
      </p:sp>
      <p:pic>
        <p:nvPicPr>
          <p:cNvPr id="3" name="Picture 4" descr="WMCS_Templ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sldNum" sz="quarter" idx="10"/>
          </p:nvPr>
        </p:nvSpPr>
        <p:spPr>
          <a:xfrm>
            <a:off x="8737600" y="6248400"/>
            <a:ext cx="2540000" cy="457200"/>
          </a:xfrm>
        </p:spPr>
        <p:txBody>
          <a:bodyPr/>
          <a:lstStyle>
            <a:lvl1pPr>
              <a:defRPr>
                <a:solidFill>
                  <a:schemeClr val="bg1"/>
                </a:solidFill>
              </a:defRPr>
            </a:lvl1pPr>
          </a:lstStyle>
          <a:p>
            <a:fld id="{21C7B04D-7E8E-4DDF-A26E-64A979F677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9983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sldNum" sz="quarter" idx="10"/>
          </p:nvPr>
        </p:nvSpPr>
        <p:spPr>
          <a:ln/>
        </p:spPr>
        <p:txBody>
          <a:bodyPr/>
          <a:lstStyle>
            <a:lvl1pPr>
              <a:defRPr/>
            </a:lvl1pPr>
          </a:lstStyle>
          <a:p>
            <a:fld id="{574B1B3C-D1AD-4837-9570-74BA3007B539}" type="slidenum">
              <a:rPr lang="en-US" altLang="en-US"/>
              <a:pPr/>
              <a:t>‹#›</a:t>
            </a:fld>
            <a:endParaRPr lang="en-US" altLang="en-US"/>
          </a:p>
        </p:txBody>
      </p:sp>
    </p:spTree>
    <p:extLst>
      <p:ext uri="{BB962C8B-B14F-4D97-AF65-F5344CB8AC3E}">
        <p14:creationId xmlns:p14="http://schemas.microsoft.com/office/powerpoint/2010/main" val="332041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sldNum" sz="quarter" idx="10"/>
          </p:nvPr>
        </p:nvSpPr>
        <p:spPr>
          <a:ln/>
        </p:spPr>
        <p:txBody>
          <a:bodyPr/>
          <a:lstStyle>
            <a:lvl1pPr>
              <a:defRPr/>
            </a:lvl1pPr>
          </a:lstStyle>
          <a:p>
            <a:fld id="{58827389-D393-42FE-B5B2-819EC7243279}" type="slidenum">
              <a:rPr lang="en-US" altLang="en-US"/>
              <a:pPr/>
              <a:t>‹#›</a:t>
            </a:fld>
            <a:endParaRPr lang="en-US" altLang="en-US"/>
          </a:p>
        </p:txBody>
      </p:sp>
    </p:spTree>
    <p:extLst>
      <p:ext uri="{BB962C8B-B14F-4D97-AF65-F5344CB8AC3E}">
        <p14:creationId xmlns:p14="http://schemas.microsoft.com/office/powerpoint/2010/main" val="251797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sp>
        <p:nvSpPr>
          <p:cNvPr id="5" name="Rectangle 4"/>
          <p:cNvSpPr/>
          <p:nvPr userDrawn="1"/>
        </p:nvSpPr>
        <p:spPr>
          <a:xfrm>
            <a:off x="9855200" y="0"/>
            <a:ext cx="2336800" cy="6858000"/>
          </a:xfrm>
          <a:prstGeom prst="rect">
            <a:avLst/>
          </a:prstGeom>
          <a:gradFill flip="none" rotWithShape="1">
            <a:gsLst>
              <a:gs pos="33000">
                <a:schemeClr val="bg1"/>
              </a:gs>
              <a:gs pos="75000">
                <a:schemeClr val="bg1">
                  <a:lumMod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dirty="0"/>
          </a:p>
        </p:txBody>
      </p:sp>
      <p:sp>
        <p:nvSpPr>
          <p:cNvPr id="2" name="Title 1"/>
          <p:cNvSpPr>
            <a:spLocks noGrp="1"/>
          </p:cNvSpPr>
          <p:nvPr>
            <p:ph type="title"/>
          </p:nvPr>
        </p:nvSpPr>
        <p:spPr>
          <a:xfrm>
            <a:off x="609600" y="274638"/>
            <a:ext cx="8534400" cy="1143000"/>
          </a:xfrm>
        </p:spPr>
        <p:txBody>
          <a:bodyPr/>
          <a:lstStyle>
            <a:lvl1pPr>
              <a:defRPr b="1" baseline="0">
                <a:solidFill>
                  <a:schemeClr val="tx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8534400" cy="4525963"/>
          </a:xfrm>
        </p:spPr>
        <p:txBody>
          <a:bodyPr/>
          <a:lstStyle>
            <a:lvl1pPr>
              <a:buNone/>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13" name="Text Placeholder 12"/>
          <p:cNvSpPr>
            <a:spLocks noGrp="1"/>
          </p:cNvSpPr>
          <p:nvPr>
            <p:ph type="body" sz="quarter" idx="10"/>
          </p:nvPr>
        </p:nvSpPr>
        <p:spPr>
          <a:xfrm>
            <a:off x="9855200" y="381000"/>
            <a:ext cx="2336800" cy="3408040"/>
          </a:xfrm>
          <a:noFill/>
          <a:ln>
            <a:noFill/>
          </a:ln>
        </p:spPr>
        <p:txBody>
          <a:bodyPr/>
          <a:lstStyle>
            <a:lvl1pPr marL="0" indent="0">
              <a:buNone/>
              <a:defRPr i="1" baseline="0">
                <a:solidFill>
                  <a:schemeClr val="tx1"/>
                </a:solidFill>
                <a:latin typeface="+mj-lt"/>
              </a:defRPr>
            </a:lvl1pPr>
          </a:lstStyle>
          <a:p>
            <a:pPr lvl="0"/>
            <a:r>
              <a:rPr lang="en-US" dirty="0"/>
              <a:t>Click to edit Master text styles</a:t>
            </a:r>
          </a:p>
        </p:txBody>
      </p:sp>
      <p:pic>
        <p:nvPicPr>
          <p:cNvPr id="6" name="Picture 5" descr="C:\Users\Darren\Desktop\New Photos\s00012.png"/>
          <p:cNvPicPr>
            <a:picLocks noChangeAspect="1"/>
          </p:cNvPicPr>
          <p:nvPr userDrawn="1"/>
        </p:nvPicPr>
        <p:blipFill rotWithShape="1">
          <a:blip r:embed="rId2">
            <a:extLst>
              <a:ext uri="{28A0092B-C50C-407E-A947-70E740481C1C}">
                <a14:useLocalDpi xmlns:a14="http://schemas.microsoft.com/office/drawing/2010/main" val="0"/>
              </a:ext>
            </a:extLst>
          </a:blip>
          <a:srcRect l="15869" t="6805" r="13174" b="9167"/>
          <a:stretch/>
        </p:blipFill>
        <p:spPr bwMode="auto">
          <a:xfrm>
            <a:off x="9611677" y="3789040"/>
            <a:ext cx="2493644" cy="2947392"/>
          </a:xfrm>
          <a:prstGeom prst="rect">
            <a:avLst/>
          </a:prstGeom>
          <a:noFill/>
          <a:ln>
            <a:noFill/>
          </a:ln>
        </p:spPr>
      </p:pic>
    </p:spTree>
    <p:extLst>
      <p:ext uri="{BB962C8B-B14F-4D97-AF65-F5344CB8AC3E}">
        <p14:creationId xmlns:p14="http://schemas.microsoft.com/office/powerpoint/2010/main" val="399793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sldNum" sz="quarter" idx="10"/>
          </p:nvPr>
        </p:nvSpPr>
        <p:spPr>
          <a:ln/>
        </p:spPr>
        <p:txBody>
          <a:bodyPr/>
          <a:lstStyle>
            <a:lvl1pPr>
              <a:defRPr/>
            </a:lvl1pPr>
          </a:lstStyle>
          <a:p>
            <a:fld id="{13C24801-2F05-4FD3-8D0C-9EDE8CA089B8}" type="slidenum">
              <a:rPr lang="en-US" altLang="en-US"/>
              <a:pPr/>
              <a:t>‹#›</a:t>
            </a:fld>
            <a:endParaRPr lang="en-US" altLang="en-US"/>
          </a:p>
        </p:txBody>
      </p:sp>
    </p:spTree>
    <p:extLst>
      <p:ext uri="{BB962C8B-B14F-4D97-AF65-F5344CB8AC3E}">
        <p14:creationId xmlns:p14="http://schemas.microsoft.com/office/powerpoint/2010/main" val="15681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sldNum" sz="quarter" idx="10"/>
          </p:nvPr>
        </p:nvSpPr>
        <p:spPr>
          <a:ln/>
        </p:spPr>
        <p:txBody>
          <a:bodyPr/>
          <a:lstStyle>
            <a:lvl1pPr>
              <a:defRPr/>
            </a:lvl1pPr>
          </a:lstStyle>
          <a:p>
            <a:fld id="{6725A6AC-63B8-4CD9-A2B9-90ED2C7D8087}" type="slidenum">
              <a:rPr lang="en-US" altLang="en-US"/>
              <a:pPr/>
              <a:t>‹#›</a:t>
            </a:fld>
            <a:endParaRPr lang="en-US" altLang="en-US"/>
          </a:p>
        </p:txBody>
      </p:sp>
    </p:spTree>
    <p:extLst>
      <p:ext uri="{BB962C8B-B14F-4D97-AF65-F5344CB8AC3E}">
        <p14:creationId xmlns:p14="http://schemas.microsoft.com/office/powerpoint/2010/main" val="404568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sldNum" sz="quarter" idx="10"/>
          </p:nvPr>
        </p:nvSpPr>
        <p:spPr>
          <a:ln/>
        </p:spPr>
        <p:txBody>
          <a:bodyPr/>
          <a:lstStyle>
            <a:lvl1pPr>
              <a:defRPr/>
            </a:lvl1pPr>
          </a:lstStyle>
          <a:p>
            <a:fld id="{E0BDDEAE-D8BF-4439-AB58-FE20EF1DF8C7}" type="slidenum">
              <a:rPr lang="en-US" altLang="en-US"/>
              <a:pPr/>
              <a:t>‹#›</a:t>
            </a:fld>
            <a:endParaRPr lang="en-US" altLang="en-US"/>
          </a:p>
        </p:txBody>
      </p:sp>
    </p:spTree>
    <p:extLst>
      <p:ext uri="{BB962C8B-B14F-4D97-AF65-F5344CB8AC3E}">
        <p14:creationId xmlns:p14="http://schemas.microsoft.com/office/powerpoint/2010/main" val="242185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sldNum" sz="quarter" idx="10"/>
          </p:nvPr>
        </p:nvSpPr>
        <p:spPr>
          <a:ln/>
        </p:spPr>
        <p:txBody>
          <a:bodyPr/>
          <a:lstStyle>
            <a:lvl1pPr>
              <a:defRPr/>
            </a:lvl1pPr>
          </a:lstStyle>
          <a:p>
            <a:fld id="{FC553ABC-3D38-4C6B-ACBD-58359FDA9157}" type="slidenum">
              <a:rPr lang="en-US" altLang="en-US"/>
              <a:pPr/>
              <a:t>‹#›</a:t>
            </a:fld>
            <a:endParaRPr lang="en-US" altLang="en-US"/>
          </a:p>
        </p:txBody>
      </p:sp>
    </p:spTree>
    <p:extLst>
      <p:ext uri="{BB962C8B-B14F-4D97-AF65-F5344CB8AC3E}">
        <p14:creationId xmlns:p14="http://schemas.microsoft.com/office/powerpoint/2010/main" val="3087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18"/>
          <p:cNvSpPr>
            <a:spLocks noGrp="1" noChangeArrowheads="1"/>
          </p:cNvSpPr>
          <p:nvPr>
            <p:ph type="sldNum" sz="quarter" idx="10"/>
          </p:nvPr>
        </p:nvSpPr>
        <p:spPr>
          <a:ln/>
        </p:spPr>
        <p:txBody>
          <a:bodyPr/>
          <a:lstStyle>
            <a:lvl1pPr>
              <a:defRPr/>
            </a:lvl1pPr>
          </a:lstStyle>
          <a:p>
            <a:fld id="{E536FB52-1B6A-4AE1-8FFB-5E99561B72A3}" type="slidenum">
              <a:rPr lang="en-US" altLang="en-US"/>
              <a:pPr/>
              <a:t>‹#›</a:t>
            </a:fld>
            <a:endParaRPr lang="en-US" altLang="en-US"/>
          </a:p>
        </p:txBody>
      </p:sp>
    </p:spTree>
    <p:extLst>
      <p:ext uri="{BB962C8B-B14F-4D97-AF65-F5344CB8AC3E}">
        <p14:creationId xmlns:p14="http://schemas.microsoft.com/office/powerpoint/2010/main" val="297109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ln/>
        </p:spPr>
        <p:txBody>
          <a:bodyPr/>
          <a:lstStyle>
            <a:lvl1pPr>
              <a:defRPr/>
            </a:lvl1pPr>
          </a:lstStyle>
          <a:p>
            <a:fld id="{2D07CE5B-FC9C-4F38-988B-750BF881F4BD}" type="slidenum">
              <a:rPr lang="en-US" altLang="en-US"/>
              <a:pPr/>
              <a:t>‹#›</a:t>
            </a:fld>
            <a:endParaRPr lang="en-US" altLang="en-US"/>
          </a:p>
        </p:txBody>
      </p:sp>
    </p:spTree>
    <p:extLst>
      <p:ext uri="{BB962C8B-B14F-4D97-AF65-F5344CB8AC3E}">
        <p14:creationId xmlns:p14="http://schemas.microsoft.com/office/powerpoint/2010/main" val="227502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fld id="{09978309-3EE6-4B92-A7A0-54021C16C3BD}" type="slidenum">
              <a:rPr lang="en-US" altLang="en-US"/>
              <a:pPr/>
              <a:t>‹#›</a:t>
            </a:fld>
            <a:endParaRPr lang="en-US" altLang="en-US"/>
          </a:p>
        </p:txBody>
      </p:sp>
    </p:spTree>
    <p:extLst>
      <p:ext uri="{BB962C8B-B14F-4D97-AF65-F5344CB8AC3E}">
        <p14:creationId xmlns:p14="http://schemas.microsoft.com/office/powerpoint/2010/main" val="147430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fld id="{4042E0E7-38E5-4E1C-B77B-254135B1B74D}" type="slidenum">
              <a:rPr lang="en-US" altLang="en-US"/>
              <a:pPr/>
              <a:t>‹#›</a:t>
            </a:fld>
            <a:endParaRPr lang="en-US" altLang="en-US"/>
          </a:p>
        </p:txBody>
      </p:sp>
    </p:spTree>
    <p:extLst>
      <p:ext uri="{BB962C8B-B14F-4D97-AF65-F5344CB8AC3E}">
        <p14:creationId xmlns:p14="http://schemas.microsoft.com/office/powerpoint/2010/main" val="52870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96520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fontAlgn="base" hangingPunct="1">
              <a:spcBef>
                <a:spcPct val="0"/>
              </a:spcBef>
              <a:spcAft>
                <a:spcPct val="0"/>
              </a:spcAft>
            </a:pPr>
            <a:fld id="{EB61AD89-63F7-4CF6-A018-78A90F587062}" type="slidenum">
              <a:rPr lang="en-US" altLang="en-US" sz="1600" b="1" smtClean="0">
                <a:solidFill>
                  <a:srgbClr val="FFFFFF"/>
                </a:solidFill>
                <a:cs typeface="Arial" charset="0"/>
              </a:rPr>
              <a:pPr algn="r" eaLnBrk="1" fontAlgn="base" hangingPunct="1">
                <a:spcBef>
                  <a:spcPct val="0"/>
                </a:spcBef>
                <a:spcAft>
                  <a:spcPct val="0"/>
                </a:spcAft>
              </a:pPr>
              <a:t>‹#›</a:t>
            </a:fld>
            <a:endParaRPr lang="en-US" altLang="en-US" sz="1600" b="1">
              <a:solidFill>
                <a:srgbClr val="FFFFFF"/>
              </a:solidFill>
              <a:cs typeface="Arial" charset="0"/>
            </a:endParaRPr>
          </a:p>
        </p:txBody>
      </p:sp>
      <p:pic>
        <p:nvPicPr>
          <p:cNvPr id="1027" name="Picture 17" descr="WMCS_Templ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18"/>
          <p:cNvSpPr>
            <a:spLocks noGrp="1" noChangeArrowheads="1"/>
          </p:cNvSpPr>
          <p:nvPr>
            <p:ph type="sldNum" sz="quarter" idx="4"/>
          </p:nvPr>
        </p:nvSpPr>
        <p:spPr bwMode="auto">
          <a:xfrm>
            <a:off x="9448800" y="63960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solidFill>
                  <a:srgbClr val="DEE3FE"/>
                </a:solidFill>
              </a:defRPr>
            </a:lvl1pPr>
          </a:lstStyle>
          <a:p>
            <a:pPr fontAlgn="base">
              <a:spcBef>
                <a:spcPct val="0"/>
              </a:spcBef>
              <a:spcAft>
                <a:spcPct val="0"/>
              </a:spcAft>
            </a:pPr>
            <a:fld id="{502D443B-12BF-4AA5-9D99-3421E6440182}" type="slidenum">
              <a:rPr lang="en-US" altLang="en-US" smtClean="0">
                <a:cs typeface="Arial" charset="0"/>
              </a:rPr>
              <a:pPr fontAlgn="base">
                <a:spcBef>
                  <a:spcPct val="0"/>
                </a:spcBef>
                <a:spcAft>
                  <a:spcPct val="0"/>
                </a:spcAft>
              </a:pPr>
              <a:t>‹#›</a:t>
            </a:fld>
            <a:endParaRPr lang="en-US" altLang="en-US">
              <a:cs typeface="Arial" charset="0"/>
            </a:endParaRPr>
          </a:p>
        </p:txBody>
      </p:sp>
      <p:sp>
        <p:nvSpPr>
          <p:cNvPr id="1029" name="Text Box 19"/>
          <p:cNvSpPr txBox="1">
            <a:spLocks noChangeArrowheads="1"/>
          </p:cNvSpPr>
          <p:nvPr userDrawn="1"/>
        </p:nvSpPr>
        <p:spPr bwMode="auto">
          <a:xfrm>
            <a:off x="607484" y="639763"/>
            <a:ext cx="985520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defRPr/>
            </a:pPr>
            <a:endParaRPr lang="en-US" sz="2600" b="1">
              <a:solidFill>
                <a:srgbClr val="003768"/>
              </a:solidFill>
              <a:cs typeface="Arial" charset="0"/>
            </a:endParaRPr>
          </a:p>
          <a:p>
            <a:pPr eaLnBrk="1" fontAlgn="base" hangingPunct="1">
              <a:spcBef>
                <a:spcPct val="50000"/>
              </a:spcBef>
              <a:spcAft>
                <a:spcPct val="0"/>
              </a:spcAft>
              <a:defRPr/>
            </a:pPr>
            <a:endParaRPr lang="en-US" sz="2600" b="1">
              <a:solidFill>
                <a:srgbClr val="3333CC"/>
              </a:solidFill>
              <a:cs typeface="Arial" charset="0"/>
            </a:endParaRPr>
          </a:p>
        </p:txBody>
      </p:sp>
      <p:sp>
        <p:nvSpPr>
          <p:cNvPr id="1030" name="Text Box 22"/>
          <p:cNvSpPr txBox="1">
            <a:spLocks noChangeArrowheads="1"/>
          </p:cNvSpPr>
          <p:nvPr userDrawn="1"/>
        </p:nvSpPr>
        <p:spPr bwMode="auto">
          <a:xfrm>
            <a:off x="607484" y="1676401"/>
            <a:ext cx="1066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defRPr/>
            </a:pPr>
            <a:endParaRPr lang="en-US" sz="2000">
              <a:solidFill>
                <a:srgbClr val="FFFFFF"/>
              </a:solidFill>
              <a:cs typeface="Arial" charset="0"/>
            </a:endParaRPr>
          </a:p>
        </p:txBody>
      </p:sp>
      <p:sp>
        <p:nvSpPr>
          <p:cNvPr id="1031" name="Text Box 23"/>
          <p:cNvSpPr txBox="1">
            <a:spLocks noChangeArrowheads="1"/>
          </p:cNvSpPr>
          <p:nvPr userDrawn="1"/>
        </p:nvSpPr>
        <p:spPr bwMode="auto">
          <a:xfrm>
            <a:off x="609600" y="6535738"/>
            <a:ext cx="670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600" i="1">
                <a:solidFill>
                  <a:srgbClr val="B2B2B2"/>
                </a:solidFill>
                <a:cs typeface="Arial" charset="0"/>
              </a:rPr>
              <a:t>What’s My Communication Style?</a:t>
            </a:r>
            <a:r>
              <a:rPr lang="en-US" sz="600">
                <a:solidFill>
                  <a:srgbClr val="B2B2B2"/>
                </a:solidFill>
                <a:cs typeface="Arial" charset="0"/>
              </a:rPr>
              <a:t> Third Edition, copyright </a:t>
            </a:r>
            <a:r>
              <a:rPr lang="en-US" sz="600" i="1">
                <a:solidFill>
                  <a:srgbClr val="B2B2B2"/>
                </a:solidFill>
                <a:cs typeface="Arial" charset="0"/>
              </a:rPr>
              <a:t>©</a:t>
            </a:r>
            <a:r>
              <a:rPr lang="en-US" sz="600">
                <a:solidFill>
                  <a:srgbClr val="B2B2B2"/>
                </a:solidFill>
                <a:cs typeface="Arial" charset="0"/>
              </a:rPr>
              <a:t> 1995-2008 HRDQ </a:t>
            </a:r>
          </a:p>
        </p:txBody>
      </p:sp>
      <p:pic>
        <p:nvPicPr>
          <p:cNvPr id="1032" name="Picture 25" descr="WMCS_TemplPP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812800" y="6540500"/>
            <a:ext cx="670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600" i="1">
                <a:solidFill>
                  <a:srgbClr val="B2B2B2"/>
                </a:solidFill>
                <a:cs typeface="Arial" charset="0"/>
              </a:rPr>
              <a:t>What’s My Communication Style?</a:t>
            </a:r>
            <a:r>
              <a:rPr lang="en-US" sz="600">
                <a:solidFill>
                  <a:srgbClr val="B2B2B2"/>
                </a:solidFill>
                <a:cs typeface="Arial" charset="0"/>
              </a:rPr>
              <a:t> Third Edition, copyright </a:t>
            </a:r>
            <a:r>
              <a:rPr lang="en-US" sz="600" i="1">
                <a:solidFill>
                  <a:srgbClr val="B2B2B2"/>
                </a:solidFill>
                <a:cs typeface="Arial" charset="0"/>
              </a:rPr>
              <a:t>©</a:t>
            </a:r>
            <a:r>
              <a:rPr lang="en-US" sz="600">
                <a:solidFill>
                  <a:srgbClr val="B2B2B2"/>
                </a:solidFill>
                <a:cs typeface="Arial" charset="0"/>
              </a:rPr>
              <a:t> 1995-2008 HRDQ </a:t>
            </a:r>
          </a:p>
        </p:txBody>
      </p:sp>
    </p:spTree>
    <p:extLst>
      <p:ext uri="{BB962C8B-B14F-4D97-AF65-F5344CB8AC3E}">
        <p14:creationId xmlns:p14="http://schemas.microsoft.com/office/powerpoint/2010/main" val="271282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b0N0ufRKjKQ" TargetMode="External"/><Relationship Id="rId5" Type="http://schemas.openxmlformats.org/officeDocument/2006/relationships/hyperlink" Target="https://www.youtube.com/watch?v=b0N0ufRKjKQ"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9" descr="WMCS_Title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0"/>
          <p:cNvSpPr txBox="1">
            <a:spLocks noChangeArrowheads="1"/>
          </p:cNvSpPr>
          <p:nvPr/>
        </p:nvSpPr>
        <p:spPr bwMode="auto">
          <a:xfrm>
            <a:off x="7315200" y="1752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b="1">
                <a:solidFill>
                  <a:srgbClr val="003768"/>
                </a:solidFill>
                <a:cs typeface="Arial" charset="0"/>
              </a:rPr>
              <a:t>Third Edition</a:t>
            </a:r>
          </a:p>
        </p:txBody>
      </p:sp>
      <p:sp>
        <p:nvSpPr>
          <p:cNvPr id="3076" name="Text Box 21"/>
          <p:cNvSpPr txBox="1">
            <a:spLocks noChangeArrowheads="1"/>
          </p:cNvSpPr>
          <p:nvPr/>
        </p:nvSpPr>
        <p:spPr bwMode="auto">
          <a:xfrm>
            <a:off x="6781800" y="762001"/>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4800" b="1">
                <a:solidFill>
                  <a:srgbClr val="DEE3FE"/>
                </a:solidFill>
                <a:cs typeface="Arial" charset="0"/>
              </a:rPr>
              <a:t>Welcome</a:t>
            </a:r>
          </a:p>
        </p:txBody>
      </p:sp>
      <p:sp>
        <p:nvSpPr>
          <p:cNvPr id="2" name="TextBox 1"/>
          <p:cNvSpPr txBox="1"/>
          <p:nvPr/>
        </p:nvSpPr>
        <p:spPr>
          <a:xfrm>
            <a:off x="1415480" y="5777880"/>
            <a:ext cx="9252520" cy="369332"/>
          </a:xfrm>
          <a:prstGeom prst="rect">
            <a:avLst/>
          </a:prstGeom>
          <a:solidFill>
            <a:schemeClr val="bg1"/>
          </a:solidFill>
        </p:spPr>
        <p:txBody>
          <a:bodyPr wrap="square" rtlCol="0">
            <a:spAutoFit/>
          </a:bodyPr>
          <a:lstStyle/>
          <a:p>
            <a:pPr fontAlgn="base">
              <a:spcBef>
                <a:spcPct val="0"/>
              </a:spcBef>
              <a:spcAft>
                <a:spcPct val="0"/>
              </a:spcAft>
            </a:pPr>
            <a:endParaRPr lang="en-US" dirty="0">
              <a:solidFill>
                <a:srgbClr val="000000"/>
              </a:solidFill>
              <a:cs typeface="Arial" charset="0"/>
            </a:endParaRPr>
          </a:p>
        </p:txBody>
      </p:sp>
    </p:spTree>
    <p:extLst>
      <p:ext uri="{BB962C8B-B14F-4D97-AF65-F5344CB8AC3E}">
        <p14:creationId xmlns:p14="http://schemas.microsoft.com/office/powerpoint/2010/main" val="229804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Other Factors in Communication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120750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68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defRPr/>
            </a:pPr>
            <a:r>
              <a:rPr lang="en-US" sz="3200" dirty="0"/>
              <a:t>Understanding Communication Barriers</a:t>
            </a:r>
            <a:endParaRPr lang="en-CA" sz="3200" dirty="0"/>
          </a:p>
        </p:txBody>
      </p:sp>
      <p:pic>
        <p:nvPicPr>
          <p:cNvPr id="2" name="Content Placeholder 1"/>
          <p:cNvPicPr>
            <a:picLocks noGrp="1" noChangeAspect="1"/>
          </p:cNvPicPr>
          <p:nvPr>
            <p:ph idx="1"/>
          </p:nvPr>
        </p:nvPicPr>
        <p:blipFill>
          <a:blip r:embed="rId3"/>
          <a:stretch>
            <a:fillRect/>
          </a:stretch>
        </p:blipFill>
        <p:spPr>
          <a:xfrm>
            <a:off x="1492824" y="1916833"/>
            <a:ext cx="7168794" cy="4032447"/>
          </a:xfrm>
          <a:prstGeom prst="rect">
            <a:avLst/>
          </a:prstGeom>
        </p:spPr>
      </p:pic>
      <p:sp>
        <p:nvSpPr>
          <p:cNvPr id="4" name="Text Placeholder 3"/>
          <p:cNvSpPr>
            <a:spLocks noGrp="1"/>
          </p:cNvSpPr>
          <p:nvPr>
            <p:ph type="body" sz="quarter" idx="10"/>
          </p:nvPr>
        </p:nvSpPr>
        <p:spPr>
          <a:xfrm>
            <a:off x="10067925" y="465064"/>
            <a:ext cx="1752600" cy="2903538"/>
          </a:xfrm>
        </p:spPr>
        <p:txBody>
          <a:bodyPr rtlCol="0">
            <a:normAutofit fontScale="55000" lnSpcReduction="20000"/>
          </a:bodyPr>
          <a:lstStyle/>
          <a:p>
            <a:pPr>
              <a:lnSpc>
                <a:spcPct val="115000"/>
              </a:lnSpc>
              <a:spcBef>
                <a:spcPts val="0"/>
              </a:spcBef>
              <a:spcAft>
                <a:spcPts val="1000"/>
              </a:spcAft>
              <a:defRPr/>
            </a:pPr>
            <a:r>
              <a:rPr lang="en-US" dirty="0">
                <a:latin typeface="Cambria"/>
                <a:ea typeface="Times New Roman"/>
                <a:cs typeface="Times New Roman"/>
              </a:rPr>
              <a:t>When you come right down to it, how many people speak the same language even when they speak the same language? </a:t>
            </a:r>
            <a:endParaRPr lang="en-US" sz="2400" dirty="0">
              <a:ea typeface="Times New Roman"/>
              <a:cs typeface="Times New Roman"/>
            </a:endParaRPr>
          </a:p>
          <a:p>
            <a:pPr algn="ctr">
              <a:lnSpc>
                <a:spcPct val="115000"/>
              </a:lnSpc>
              <a:spcBef>
                <a:spcPts val="0"/>
              </a:spcBef>
              <a:spcAft>
                <a:spcPts val="1000"/>
              </a:spcAft>
              <a:defRPr/>
            </a:pPr>
            <a:r>
              <a:rPr lang="en-US" b="1" dirty="0">
                <a:latin typeface="Cambria"/>
                <a:ea typeface="Times New Roman"/>
                <a:cs typeface="Times New Roman"/>
              </a:rPr>
              <a:t>Russell Hoban</a:t>
            </a:r>
            <a:endParaRPr lang="en-US" sz="2400" b="1" dirty="0">
              <a:ea typeface="Times New Roman"/>
              <a:cs typeface="Times New Roman"/>
            </a:endParaRPr>
          </a:p>
        </p:txBody>
      </p:sp>
    </p:spTree>
    <p:extLst>
      <p:ext uri="{BB962C8B-B14F-4D97-AF65-F5344CB8AC3E}">
        <p14:creationId xmlns:p14="http://schemas.microsoft.com/office/powerpoint/2010/main" val="172294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Group Activity	</a:t>
            </a:r>
          </a:p>
        </p:txBody>
      </p:sp>
      <p:sp>
        <p:nvSpPr>
          <p:cNvPr id="3" name="Content Placeholder 2"/>
          <p:cNvSpPr>
            <a:spLocks noGrp="1"/>
          </p:cNvSpPr>
          <p:nvPr>
            <p:ph idx="1"/>
          </p:nvPr>
        </p:nvSpPr>
        <p:spPr/>
        <p:txBody>
          <a:bodyPr/>
          <a:lstStyle/>
          <a:p>
            <a:r>
              <a:rPr lang="en-US" dirty="0">
                <a:solidFill>
                  <a:schemeClr val="bg1"/>
                </a:solidFill>
              </a:rPr>
              <a:t>Create a list of barriers that get in the way of our communication</a:t>
            </a:r>
          </a:p>
        </p:txBody>
      </p:sp>
    </p:spTree>
    <p:extLst>
      <p:ext uri="{BB962C8B-B14F-4D97-AF65-F5344CB8AC3E}">
        <p14:creationId xmlns:p14="http://schemas.microsoft.com/office/powerpoint/2010/main" val="153577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79613" y="639763"/>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dirty="0"/>
              <a:t>Why is Communication Style Important?</a:t>
            </a:r>
          </a:p>
        </p:txBody>
      </p:sp>
      <p:sp>
        <p:nvSpPr>
          <p:cNvPr id="7171" name="Text Box 3"/>
          <p:cNvSpPr txBox="1">
            <a:spLocks noChangeArrowheads="1"/>
          </p:cNvSpPr>
          <p:nvPr/>
        </p:nvSpPr>
        <p:spPr bwMode="auto">
          <a:xfrm>
            <a:off x="1979613" y="1676401"/>
            <a:ext cx="8001000" cy="33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defTabSz="228600" eaLnBrk="0" hangingPunct="0">
              <a:defRPr sz="2400">
                <a:solidFill>
                  <a:schemeClr val="tx1"/>
                </a:solidFill>
                <a:latin typeface="Arial" panose="020B0604020202020204" pitchFamily="34" charset="0"/>
              </a:defRPr>
            </a:lvl1pPr>
            <a:lvl2pPr marL="742950" indent="-285750" defTabSz="228600" eaLnBrk="0" hangingPunct="0">
              <a:defRPr sz="2400">
                <a:solidFill>
                  <a:schemeClr val="tx1"/>
                </a:solidFill>
                <a:latin typeface="Arial" panose="020B0604020202020204" pitchFamily="34" charset="0"/>
              </a:defRPr>
            </a:lvl2pPr>
            <a:lvl3pPr marL="1143000" indent="-228600" defTabSz="228600" eaLnBrk="0" hangingPunct="0">
              <a:defRPr sz="2400">
                <a:solidFill>
                  <a:schemeClr val="tx1"/>
                </a:solidFill>
                <a:latin typeface="Arial" panose="020B0604020202020204" pitchFamily="34" charset="0"/>
              </a:defRPr>
            </a:lvl3pPr>
            <a:lvl4pPr marL="1600200" indent="-228600" defTabSz="228600" eaLnBrk="0" hangingPunct="0">
              <a:defRPr sz="2400">
                <a:solidFill>
                  <a:schemeClr val="tx1"/>
                </a:solidFill>
                <a:latin typeface="Arial" panose="020B0604020202020204" pitchFamily="34" charset="0"/>
              </a:defRPr>
            </a:lvl4pPr>
            <a:lvl5pPr marL="2057400" indent="-228600" defTabSz="228600" eaLnBrk="0" hangingPunct="0">
              <a:defRPr sz="2400">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DEE3FE"/>
              </a:buClr>
              <a:buFont typeface="Wingdings" panose="05000000000000000000" pitchFamily="2" charset="2"/>
              <a:buNone/>
            </a:pPr>
            <a:r>
              <a:rPr lang="en-US" altLang="en-US" sz="2200" b="1" dirty="0">
                <a:solidFill>
                  <a:srgbClr val="DEE3FE"/>
                </a:solidFill>
              </a:rPr>
              <a:t>Benefits:</a:t>
            </a:r>
          </a:p>
          <a:p>
            <a:pPr eaLnBrk="1" hangingPunct="1">
              <a:spcBef>
                <a:spcPct val="50000"/>
              </a:spcBef>
              <a:spcAft>
                <a:spcPct val="10000"/>
              </a:spcAft>
              <a:buClr>
                <a:srgbClr val="DEE3FE"/>
              </a:buClr>
              <a:buFont typeface="Wingdings" panose="05000000000000000000" pitchFamily="2" charset="2"/>
              <a:buNone/>
            </a:pPr>
            <a:r>
              <a:rPr lang="en-US" altLang="en-US" sz="2200" b="1" dirty="0">
                <a:solidFill>
                  <a:srgbClr val="DEE3FE"/>
                </a:solidFill>
              </a:rPr>
              <a:t>Improves your interaction and relationships with others</a:t>
            </a:r>
          </a:p>
          <a:p>
            <a:pPr eaLnBrk="1" hangingPunct="1">
              <a:spcBef>
                <a:spcPct val="10000"/>
              </a:spcBef>
              <a:spcAft>
                <a:spcPct val="10000"/>
              </a:spcAft>
              <a:buClr>
                <a:srgbClr val="DEE3FE"/>
              </a:buClr>
              <a:buFont typeface="Wingdings" panose="05000000000000000000" pitchFamily="2" charset="2"/>
              <a:buChar char="§"/>
            </a:pPr>
            <a:endParaRPr lang="en-US" altLang="en-US" sz="2200" dirty="0">
              <a:solidFill>
                <a:schemeClr val="bg1"/>
              </a:solidFill>
            </a:endParaRPr>
          </a:p>
          <a:p>
            <a:pPr eaLnBrk="1" hangingPunct="1">
              <a:spcBef>
                <a:spcPct val="50000"/>
              </a:spcBef>
              <a:spcAft>
                <a:spcPct val="10000"/>
              </a:spcAft>
              <a:buClr>
                <a:srgbClr val="DEE3FE"/>
              </a:buClr>
              <a:buFont typeface="Wingdings" panose="05000000000000000000" pitchFamily="2" charset="2"/>
              <a:buNone/>
            </a:pPr>
            <a:r>
              <a:rPr lang="en-US" altLang="en-US" sz="2200" b="1" dirty="0">
                <a:solidFill>
                  <a:srgbClr val="DEE3FE"/>
                </a:solidFill>
              </a:rPr>
              <a:t>Helps Others Interpret Your Behavior</a:t>
            </a:r>
          </a:p>
          <a:p>
            <a:pPr eaLnBrk="1" hangingPunct="1">
              <a:spcBef>
                <a:spcPct val="50000"/>
              </a:spcBef>
              <a:spcAft>
                <a:spcPct val="10000"/>
              </a:spcAft>
              <a:buClr>
                <a:srgbClr val="DEE3FE"/>
              </a:buClr>
              <a:buFont typeface="Wingdings" panose="05000000000000000000" pitchFamily="2" charset="2"/>
              <a:buNone/>
            </a:pPr>
            <a:endParaRPr lang="en-US" altLang="en-US" sz="2200" b="1" dirty="0">
              <a:solidFill>
                <a:srgbClr val="DEE3FE"/>
              </a:solidFill>
            </a:endParaRPr>
          </a:p>
          <a:p>
            <a:pPr eaLnBrk="1" hangingPunct="1">
              <a:spcBef>
                <a:spcPct val="50000"/>
              </a:spcBef>
              <a:spcAft>
                <a:spcPct val="10000"/>
              </a:spcAft>
              <a:buClr>
                <a:srgbClr val="DEE3FE"/>
              </a:buClr>
              <a:buFont typeface="Wingdings" panose="05000000000000000000" pitchFamily="2" charset="2"/>
              <a:buNone/>
            </a:pPr>
            <a:r>
              <a:rPr lang="en-US" altLang="en-US" sz="2200" b="1" dirty="0">
                <a:solidFill>
                  <a:srgbClr val="DEE3FE"/>
                </a:solidFill>
              </a:rPr>
              <a:t>Influences Your Success</a:t>
            </a:r>
          </a:p>
          <a:p>
            <a:pPr eaLnBrk="1" hangingPunct="1">
              <a:spcBef>
                <a:spcPct val="10000"/>
              </a:spcBef>
              <a:spcAft>
                <a:spcPct val="10000"/>
              </a:spcAft>
              <a:buClr>
                <a:srgbClr val="DEE3FE"/>
              </a:buClr>
              <a:buFont typeface="Wingdings" panose="05000000000000000000" pitchFamily="2" charset="2"/>
              <a:buChar char="§"/>
            </a:pPr>
            <a:endParaRPr lang="en-US" altLang="en-US" sz="2200" dirty="0">
              <a:solidFill>
                <a:schemeClr val="bg1"/>
              </a:solidFill>
            </a:endParaRPr>
          </a:p>
        </p:txBody>
      </p:sp>
    </p:spTree>
    <p:extLst>
      <p:ext uri="{BB962C8B-B14F-4D97-AF65-F5344CB8AC3E}">
        <p14:creationId xmlns:p14="http://schemas.microsoft.com/office/powerpoint/2010/main" val="83505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63613" y="663451"/>
            <a:ext cx="7850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b="1" dirty="0">
                <a:solidFill>
                  <a:schemeClr val="accent6">
                    <a:lumMod val="75000"/>
                  </a:schemeClr>
                </a:solidFill>
              </a:rPr>
              <a:t>The Surveys</a:t>
            </a:r>
            <a:endParaRPr lang="en-US" altLang="en-US" sz="2600" b="1" dirty="0">
              <a:solidFill>
                <a:schemeClr val="accent6">
                  <a:lumMod val="75000"/>
                </a:schemeClr>
              </a:solidFill>
            </a:endParaRPr>
          </a:p>
        </p:txBody>
      </p:sp>
      <p:pic>
        <p:nvPicPr>
          <p:cNvPr id="3074" name="Picture 2" descr="Related image">
            <a:extLst>
              <a:ext uri="{FF2B5EF4-FFF2-40B4-BE49-F238E27FC236}">
                <a16:creationId xmlns:a16="http://schemas.microsoft.com/office/drawing/2014/main" id="{36B178D4-F46B-4D09-9819-CB9B23D21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180" y="2241999"/>
            <a:ext cx="5774483" cy="323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8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b="1" dirty="0"/>
              <a:t>Your Communication Style Profile  </a:t>
            </a:r>
          </a:p>
        </p:txBody>
      </p:sp>
      <p:sp>
        <p:nvSpPr>
          <p:cNvPr id="4" name="Snip Single Corner Rectangle 3"/>
          <p:cNvSpPr/>
          <p:nvPr/>
        </p:nvSpPr>
        <p:spPr>
          <a:xfrm>
            <a:off x="5242560" y="2448560"/>
            <a:ext cx="3010853" cy="873760"/>
          </a:xfrm>
          <a:prstGeom prst="snip1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5384800" y="4237037"/>
            <a:ext cx="3010853" cy="873760"/>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Single Corner Rectangle 6"/>
          <p:cNvSpPr/>
          <p:nvPr/>
        </p:nvSpPr>
        <p:spPr>
          <a:xfrm>
            <a:off x="1979613" y="4237037"/>
            <a:ext cx="3010853" cy="873760"/>
          </a:xfrm>
          <a:prstGeom prst="snip1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Single Corner Rectangle 7"/>
          <p:cNvSpPr/>
          <p:nvPr/>
        </p:nvSpPr>
        <p:spPr>
          <a:xfrm>
            <a:off x="2103120" y="2448560"/>
            <a:ext cx="3010853" cy="873760"/>
          </a:xfrm>
          <a:prstGeom prst="snip1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103120" y="1500326"/>
            <a:ext cx="5611575" cy="369332"/>
          </a:xfrm>
          <a:prstGeom prst="rect">
            <a:avLst/>
          </a:prstGeom>
          <a:noFill/>
        </p:spPr>
        <p:txBody>
          <a:bodyPr wrap="square" rtlCol="0">
            <a:spAutoFit/>
          </a:bodyPr>
          <a:lstStyle/>
          <a:p>
            <a:r>
              <a:rPr lang="en-US" dirty="0">
                <a:solidFill>
                  <a:schemeClr val="bg1"/>
                </a:solidFill>
              </a:rPr>
              <a:t>Which color cards did you choose?</a:t>
            </a:r>
          </a:p>
        </p:txBody>
      </p:sp>
    </p:spTree>
    <p:extLst>
      <p:ext uri="{BB962C8B-B14F-4D97-AF65-F5344CB8AC3E}">
        <p14:creationId xmlns:p14="http://schemas.microsoft.com/office/powerpoint/2010/main" val="183906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Why is Communication Style Important?</a:t>
            </a:r>
          </a:p>
        </p:txBody>
      </p:sp>
      <p:sp>
        <p:nvSpPr>
          <p:cNvPr id="7171" name="Text Box 3"/>
          <p:cNvSpPr txBox="1">
            <a:spLocks noChangeArrowheads="1"/>
          </p:cNvSpPr>
          <p:nvPr/>
        </p:nvSpPr>
        <p:spPr bwMode="auto">
          <a:xfrm>
            <a:off x="1979613" y="1676400"/>
            <a:ext cx="8001000" cy="20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defTabSz="228600" eaLnBrk="0" hangingPunct="0">
              <a:defRPr sz="2400">
                <a:solidFill>
                  <a:schemeClr val="tx1"/>
                </a:solidFill>
                <a:latin typeface="Arial" panose="020B0604020202020204" pitchFamily="34" charset="0"/>
              </a:defRPr>
            </a:lvl1pPr>
            <a:lvl2pPr marL="742950" indent="-285750" defTabSz="228600" eaLnBrk="0" hangingPunct="0">
              <a:defRPr sz="2400">
                <a:solidFill>
                  <a:schemeClr val="tx1"/>
                </a:solidFill>
                <a:latin typeface="Arial" panose="020B0604020202020204" pitchFamily="34" charset="0"/>
              </a:defRPr>
            </a:lvl2pPr>
            <a:lvl3pPr marL="1143000" indent="-228600" defTabSz="228600" eaLnBrk="0" hangingPunct="0">
              <a:defRPr sz="2400">
                <a:solidFill>
                  <a:schemeClr val="tx1"/>
                </a:solidFill>
                <a:latin typeface="Arial" panose="020B0604020202020204" pitchFamily="34" charset="0"/>
              </a:defRPr>
            </a:lvl3pPr>
            <a:lvl4pPr marL="1600200" indent="-228600" defTabSz="228600" eaLnBrk="0" hangingPunct="0">
              <a:defRPr sz="2400">
                <a:solidFill>
                  <a:schemeClr val="tx1"/>
                </a:solidFill>
                <a:latin typeface="Arial" panose="020B0604020202020204" pitchFamily="34" charset="0"/>
              </a:defRPr>
            </a:lvl4pPr>
            <a:lvl5pPr marL="2057400" indent="-228600" defTabSz="228600" eaLnBrk="0" hangingPunct="0">
              <a:defRPr sz="2400">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buClr>
                <a:srgbClr val="DEE3FE"/>
              </a:buClr>
              <a:buFont typeface="Wingdings" panose="05000000000000000000" pitchFamily="2" charset="2"/>
              <a:buNone/>
            </a:pPr>
            <a:r>
              <a:rPr lang="en-US" altLang="en-US" sz="2200" b="1" dirty="0">
                <a:solidFill>
                  <a:srgbClr val="DEE3FE"/>
                </a:solidFill>
                <a:cs typeface="Arial" charset="0"/>
              </a:rPr>
              <a:t>Benefits:</a:t>
            </a:r>
          </a:p>
          <a:p>
            <a:pPr eaLnBrk="1" fontAlgn="base" hangingPunct="1">
              <a:spcBef>
                <a:spcPct val="50000"/>
              </a:spcBef>
              <a:spcAft>
                <a:spcPct val="10000"/>
              </a:spcAft>
              <a:buClr>
                <a:srgbClr val="DEE3FE"/>
              </a:buClr>
              <a:buFont typeface="Wingdings" panose="05000000000000000000" pitchFamily="2" charset="2"/>
              <a:buNone/>
            </a:pPr>
            <a:r>
              <a:rPr lang="en-US" altLang="en-US" sz="2200" b="1" dirty="0">
                <a:solidFill>
                  <a:srgbClr val="DEE3FE"/>
                </a:solidFill>
                <a:cs typeface="Arial" charset="0"/>
              </a:rPr>
              <a:t>Improves your interaction and relationships with others</a:t>
            </a:r>
          </a:p>
          <a:p>
            <a:pPr eaLnBrk="1" fontAlgn="base" hangingPunct="1">
              <a:spcBef>
                <a:spcPct val="50000"/>
              </a:spcBef>
              <a:spcAft>
                <a:spcPct val="10000"/>
              </a:spcAft>
              <a:buClr>
                <a:srgbClr val="DEE3FE"/>
              </a:buClr>
              <a:buFont typeface="Wingdings" panose="05000000000000000000" pitchFamily="2" charset="2"/>
              <a:buNone/>
            </a:pPr>
            <a:r>
              <a:rPr lang="en-US" altLang="en-US" sz="2200" b="1" dirty="0">
                <a:solidFill>
                  <a:srgbClr val="DEE3FE"/>
                </a:solidFill>
                <a:cs typeface="Arial" charset="0"/>
              </a:rPr>
              <a:t>Helps Others Interpret Your Behavior</a:t>
            </a:r>
          </a:p>
          <a:p>
            <a:pPr eaLnBrk="1" fontAlgn="base" hangingPunct="1">
              <a:spcBef>
                <a:spcPct val="50000"/>
              </a:spcBef>
              <a:spcAft>
                <a:spcPct val="10000"/>
              </a:spcAft>
              <a:buClr>
                <a:srgbClr val="DEE3FE"/>
              </a:buClr>
              <a:buFont typeface="Wingdings" panose="05000000000000000000" pitchFamily="2" charset="2"/>
              <a:buNone/>
            </a:pPr>
            <a:r>
              <a:rPr lang="en-US" altLang="en-US" sz="2200" b="1" dirty="0">
                <a:solidFill>
                  <a:srgbClr val="DEE3FE"/>
                </a:solidFill>
                <a:cs typeface="Arial" charset="0"/>
              </a:rPr>
              <a:t>Influences Your Success</a:t>
            </a:r>
          </a:p>
        </p:txBody>
      </p:sp>
    </p:spTree>
    <p:extLst>
      <p:ext uri="{BB962C8B-B14F-4D97-AF65-F5344CB8AC3E}">
        <p14:creationId xmlns:p14="http://schemas.microsoft.com/office/powerpoint/2010/main" val="1933177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79614" y="639763"/>
            <a:ext cx="78501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Completing </a:t>
            </a:r>
            <a:r>
              <a:rPr lang="en-US" altLang="en-US" b="1" i="1">
                <a:solidFill>
                  <a:srgbClr val="003768"/>
                </a:solidFill>
                <a:cs typeface="Arial" charset="0"/>
              </a:rPr>
              <a:t>What’s My Communication Style?</a:t>
            </a:r>
            <a:r>
              <a:rPr lang="en-US" altLang="en-US" sz="2600" b="1">
                <a:solidFill>
                  <a:srgbClr val="003768"/>
                </a:solidFill>
                <a:cs typeface="Arial" charset="0"/>
              </a:rPr>
              <a:t>  </a:t>
            </a:r>
          </a:p>
        </p:txBody>
      </p:sp>
      <p:sp>
        <p:nvSpPr>
          <p:cNvPr id="8195" name="Text Box 3"/>
          <p:cNvSpPr txBox="1">
            <a:spLocks noChangeArrowheads="1"/>
          </p:cNvSpPr>
          <p:nvPr/>
        </p:nvSpPr>
        <p:spPr bwMode="auto">
          <a:xfrm>
            <a:off x="1979613" y="1676400"/>
            <a:ext cx="8001000"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60000"/>
              </a:spcAft>
              <a:buClr>
                <a:srgbClr val="DEE3FE"/>
              </a:buClr>
              <a:buFont typeface="Wingdings" panose="05000000000000000000" pitchFamily="2" charset="2"/>
              <a:buChar char="§"/>
            </a:pPr>
            <a:r>
              <a:rPr lang="en-US" altLang="en-US" sz="2200">
                <a:solidFill>
                  <a:srgbClr val="FFFFFF"/>
                </a:solidFill>
                <a:cs typeface="Arial" charset="0"/>
              </a:rPr>
              <a:t>Read each statement carefully. </a:t>
            </a:r>
            <a:endParaRPr lang="en-US" altLang="en-US" sz="2200">
              <a:solidFill>
                <a:srgbClr val="DEE3FE"/>
              </a:solidFill>
              <a:cs typeface="Arial" charset="0"/>
            </a:endParaRPr>
          </a:p>
          <a:p>
            <a:pPr eaLnBrk="1" fontAlgn="base" hangingPunct="1">
              <a:spcBef>
                <a:spcPct val="50000"/>
              </a:spcBef>
              <a:spcAft>
                <a:spcPct val="60000"/>
              </a:spcAft>
              <a:buClr>
                <a:srgbClr val="DEE3FE"/>
              </a:buClr>
              <a:buFont typeface="Wingdings" panose="05000000000000000000" pitchFamily="2" charset="2"/>
              <a:buChar char="§"/>
            </a:pPr>
            <a:r>
              <a:rPr lang="en-US" altLang="en-US" sz="2200">
                <a:solidFill>
                  <a:srgbClr val="FFFFFF"/>
                </a:solidFill>
                <a:cs typeface="Arial" charset="0"/>
              </a:rPr>
              <a:t>Choose the statement ending that most closely reflects the way you communicate.</a:t>
            </a:r>
          </a:p>
          <a:p>
            <a:pPr eaLnBrk="1" fontAlgn="base" hangingPunct="1">
              <a:spcBef>
                <a:spcPct val="50000"/>
              </a:spcBef>
              <a:spcAft>
                <a:spcPct val="60000"/>
              </a:spcAft>
              <a:buClr>
                <a:srgbClr val="DEE3FE"/>
              </a:buClr>
              <a:buFont typeface="Wingdings" panose="05000000000000000000" pitchFamily="2" charset="2"/>
              <a:buChar char="§"/>
            </a:pPr>
            <a:r>
              <a:rPr lang="en-US" altLang="en-US" sz="2200">
                <a:solidFill>
                  <a:srgbClr val="FFFFFF"/>
                </a:solidFill>
                <a:cs typeface="Arial" charset="0"/>
              </a:rPr>
              <a:t>Sometimes you will find that more than one statement describes you. In that case, choose the one that most closely represents your style of communicating.</a:t>
            </a:r>
          </a:p>
          <a:p>
            <a:pPr eaLnBrk="1" fontAlgn="base" hangingPunct="1">
              <a:spcBef>
                <a:spcPct val="50000"/>
              </a:spcBef>
              <a:spcAft>
                <a:spcPct val="60000"/>
              </a:spcAft>
              <a:buClr>
                <a:srgbClr val="DEE3FE"/>
              </a:buClr>
              <a:buFont typeface="Wingdings" panose="05000000000000000000" pitchFamily="2" charset="2"/>
              <a:buChar char="§"/>
            </a:pPr>
            <a:r>
              <a:rPr lang="en-US" altLang="en-US" sz="2200">
                <a:solidFill>
                  <a:srgbClr val="FFFFFF"/>
                </a:solidFill>
                <a:cs typeface="Arial" charset="0"/>
              </a:rPr>
              <a:t>Put an “X” in the box next to the letter you have chosen on the Response Form. </a:t>
            </a:r>
          </a:p>
        </p:txBody>
      </p:sp>
    </p:spTree>
    <p:extLst>
      <p:ext uri="{BB962C8B-B14F-4D97-AF65-F5344CB8AC3E}">
        <p14:creationId xmlns:p14="http://schemas.microsoft.com/office/powerpoint/2010/main" val="59963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Scoring </a:t>
            </a:r>
            <a:r>
              <a:rPr lang="en-US" altLang="en-US" b="1" i="1">
                <a:solidFill>
                  <a:srgbClr val="003768"/>
                </a:solidFill>
                <a:cs typeface="Arial" charset="0"/>
              </a:rPr>
              <a:t>What’s My Communication Style?</a:t>
            </a:r>
            <a:r>
              <a:rPr lang="en-US" altLang="en-US" b="1">
                <a:solidFill>
                  <a:srgbClr val="003768"/>
                </a:solidFill>
                <a:cs typeface="Arial" charset="0"/>
              </a:rPr>
              <a:t> </a:t>
            </a:r>
          </a:p>
        </p:txBody>
      </p:sp>
      <p:sp>
        <p:nvSpPr>
          <p:cNvPr id="9219" name="Text Box 3"/>
          <p:cNvSpPr txBox="1">
            <a:spLocks noChangeArrowheads="1"/>
          </p:cNvSpPr>
          <p:nvPr/>
        </p:nvSpPr>
        <p:spPr bwMode="auto">
          <a:xfrm>
            <a:off x="1979613" y="1676401"/>
            <a:ext cx="80010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buClr>
                <a:srgbClr val="DEE3FE"/>
              </a:buClr>
              <a:buFont typeface="Wingdings" panose="05000000000000000000" pitchFamily="2" charset="2"/>
              <a:buNone/>
            </a:pPr>
            <a:r>
              <a:rPr lang="en-US" altLang="en-US" sz="2200" b="1">
                <a:solidFill>
                  <a:srgbClr val="DEE3FE"/>
                </a:solidFill>
                <a:cs typeface="Arial" charset="0"/>
              </a:rPr>
              <a:t>Step1:</a:t>
            </a:r>
            <a:r>
              <a:rPr lang="en-US" altLang="en-US" sz="2200">
                <a:solidFill>
                  <a:srgbClr val="FFFFFF"/>
                </a:solidFill>
                <a:cs typeface="Arial" charset="0"/>
              </a:rPr>
              <a:t> </a:t>
            </a:r>
            <a:br>
              <a:rPr lang="en-US" altLang="en-US" sz="2200">
                <a:solidFill>
                  <a:srgbClr val="FFFFFF"/>
                </a:solidFill>
                <a:cs typeface="Arial" charset="0"/>
              </a:rPr>
            </a:br>
            <a:r>
              <a:rPr lang="en-US" altLang="en-US" sz="2200">
                <a:solidFill>
                  <a:srgbClr val="FFFFFF"/>
                </a:solidFill>
                <a:cs typeface="Arial" charset="0"/>
              </a:rPr>
              <a:t>Slip a pencil or pen between the Response Form and the Scoring Form to separate the pages.</a:t>
            </a:r>
          </a:p>
          <a:p>
            <a:pPr eaLnBrk="1" fontAlgn="base" hangingPunct="1">
              <a:spcBef>
                <a:spcPct val="50000"/>
              </a:spcBef>
              <a:spcAft>
                <a:spcPct val="0"/>
              </a:spcAft>
              <a:buClr>
                <a:srgbClr val="DEE3FE"/>
              </a:buClr>
              <a:buFont typeface="Wingdings" panose="05000000000000000000" pitchFamily="2" charset="2"/>
              <a:buNone/>
            </a:pPr>
            <a:r>
              <a:rPr lang="en-US" altLang="en-US" sz="2200" b="1">
                <a:solidFill>
                  <a:srgbClr val="DEE3FE"/>
                </a:solidFill>
                <a:cs typeface="Arial" charset="0"/>
              </a:rPr>
              <a:t>Step 2:</a:t>
            </a:r>
            <a:r>
              <a:rPr lang="en-US" altLang="en-US" sz="2200">
                <a:solidFill>
                  <a:srgbClr val="FFFFFF"/>
                </a:solidFill>
                <a:cs typeface="Arial" charset="0"/>
              </a:rPr>
              <a:t> </a:t>
            </a:r>
            <a:br>
              <a:rPr lang="en-US" altLang="en-US" sz="2200">
                <a:solidFill>
                  <a:srgbClr val="FFFFFF"/>
                </a:solidFill>
                <a:cs typeface="Arial" charset="0"/>
              </a:rPr>
            </a:br>
            <a:r>
              <a:rPr lang="en-US" altLang="en-US" sz="2200">
                <a:solidFill>
                  <a:srgbClr val="FFFFFF"/>
                </a:solidFill>
                <a:cs typeface="Arial" charset="0"/>
              </a:rPr>
              <a:t>Count the number of times you marked each style shape and place the resulting totals in the corresponding Communication Style Totals shapes.  The sum of the scores for the four styles should total 24.</a:t>
            </a:r>
          </a:p>
          <a:p>
            <a:pPr eaLnBrk="1" fontAlgn="base" hangingPunct="1">
              <a:spcBef>
                <a:spcPct val="50000"/>
              </a:spcBef>
              <a:spcAft>
                <a:spcPct val="0"/>
              </a:spcAft>
              <a:buClr>
                <a:srgbClr val="DEE3FE"/>
              </a:buClr>
              <a:buFont typeface="Wingdings" panose="05000000000000000000" pitchFamily="2" charset="2"/>
              <a:buNone/>
            </a:pPr>
            <a:r>
              <a:rPr lang="en-US" altLang="en-US" sz="2200" b="1">
                <a:solidFill>
                  <a:srgbClr val="DEE3FE"/>
                </a:solidFill>
                <a:cs typeface="Arial" charset="0"/>
              </a:rPr>
              <a:t>Step 3:</a:t>
            </a:r>
            <a:r>
              <a:rPr lang="en-US" altLang="en-US" sz="2200">
                <a:solidFill>
                  <a:srgbClr val="FFFFFF"/>
                </a:solidFill>
                <a:cs typeface="Arial" charset="0"/>
              </a:rPr>
              <a:t> </a:t>
            </a:r>
            <a:br>
              <a:rPr lang="en-US" altLang="en-US" sz="2200">
                <a:solidFill>
                  <a:srgbClr val="FFFFFF"/>
                </a:solidFill>
                <a:cs typeface="Arial" charset="0"/>
              </a:rPr>
            </a:br>
            <a:r>
              <a:rPr lang="en-US" altLang="en-US" sz="2200">
                <a:solidFill>
                  <a:srgbClr val="FFFFFF"/>
                </a:solidFill>
                <a:cs typeface="Arial" charset="0"/>
              </a:rPr>
              <a:t>Copy the Communication Style Totals into the corresponding style shapes on the chart labeled “Your Communication Style Profile.” </a:t>
            </a:r>
          </a:p>
        </p:txBody>
      </p:sp>
    </p:spTree>
    <p:extLst>
      <p:ext uri="{BB962C8B-B14F-4D97-AF65-F5344CB8AC3E}">
        <p14:creationId xmlns:p14="http://schemas.microsoft.com/office/powerpoint/2010/main" val="8008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Your Communication Style Profile  </a:t>
            </a:r>
          </a:p>
        </p:txBody>
      </p:sp>
      <p:pic>
        <p:nvPicPr>
          <p:cNvPr id="10243" name="Picture 8" descr="8 WMS_Numbers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764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64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61682"/>
          </a:xfrm>
        </p:spPr>
        <p:txBody>
          <a:bodyPr/>
          <a:lstStyle/>
          <a:p>
            <a:pPr algn="l"/>
            <a:r>
              <a:rPr lang="en-US" sz="2400" b="1" kern="1200" dirty="0">
                <a:solidFill>
                  <a:schemeClr val="accent6">
                    <a:lumMod val="75000"/>
                  </a:schemeClr>
                </a:solidFill>
                <a:latin typeface="Arial" panose="020B0604020202020204" pitchFamily="34" charset="0"/>
                <a:ea typeface="+mn-ea"/>
                <a:cs typeface="Arial" charset="0"/>
              </a:rPr>
              <a:t>Reflection</a:t>
            </a:r>
          </a:p>
        </p:txBody>
      </p:sp>
      <p:sp>
        <p:nvSpPr>
          <p:cNvPr id="3" name="Content Placeholder 2"/>
          <p:cNvSpPr>
            <a:spLocks noGrp="1"/>
          </p:cNvSpPr>
          <p:nvPr>
            <p:ph idx="1"/>
          </p:nvPr>
        </p:nvSpPr>
        <p:spPr/>
        <p:txBody>
          <a:bodyPr/>
          <a:lstStyle/>
          <a:p>
            <a:r>
              <a:rPr lang="en-US" dirty="0">
                <a:solidFill>
                  <a:schemeClr val="bg1"/>
                </a:solidFill>
              </a:rPr>
              <a:t>Think of a situation where you missed an opportunity because of a lack of communication.  What communication skills in particular could have alleviated the problem? </a:t>
            </a:r>
          </a:p>
          <a:p>
            <a:endParaRPr lang="en-US" dirty="0">
              <a:solidFill>
                <a:schemeClr val="bg1"/>
              </a:solidFill>
            </a:endParaRPr>
          </a:p>
          <a:p>
            <a:r>
              <a:rPr lang="en-US" dirty="0">
                <a:solidFill>
                  <a:schemeClr val="bg1"/>
                </a:solidFill>
              </a:rPr>
              <a:t>Take some time now to share your thoughts.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0722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Two Dimensions of Communication</a:t>
            </a:r>
          </a:p>
        </p:txBody>
      </p:sp>
      <p:sp>
        <p:nvSpPr>
          <p:cNvPr id="11267" name="Text Box 3"/>
          <p:cNvSpPr txBox="1">
            <a:spLocks noChangeArrowheads="1"/>
          </p:cNvSpPr>
          <p:nvPr/>
        </p:nvSpPr>
        <p:spPr bwMode="auto">
          <a:xfrm>
            <a:off x="1979613" y="1676400"/>
            <a:ext cx="8001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663700" eaLnBrk="0" hangingPunct="0">
              <a:tabLst>
                <a:tab pos="2235200" algn="l"/>
              </a:tabLst>
              <a:defRPr sz="2400">
                <a:solidFill>
                  <a:schemeClr val="tx1"/>
                </a:solidFill>
                <a:latin typeface="Arial" panose="020B0604020202020204" pitchFamily="34" charset="0"/>
              </a:defRPr>
            </a:lvl1pPr>
            <a:lvl2pPr marL="742950" indent="-285750" defTabSz="1663700" eaLnBrk="0" hangingPunct="0">
              <a:tabLst>
                <a:tab pos="2235200" algn="l"/>
              </a:tabLst>
              <a:defRPr sz="2400">
                <a:solidFill>
                  <a:schemeClr val="tx1"/>
                </a:solidFill>
                <a:latin typeface="Arial" panose="020B0604020202020204" pitchFamily="34" charset="0"/>
              </a:defRPr>
            </a:lvl2pPr>
            <a:lvl3pPr marL="1143000" indent="-228600" defTabSz="1663700" eaLnBrk="0" hangingPunct="0">
              <a:tabLst>
                <a:tab pos="2235200" algn="l"/>
              </a:tabLst>
              <a:defRPr sz="2400">
                <a:solidFill>
                  <a:schemeClr val="tx1"/>
                </a:solidFill>
                <a:latin typeface="Arial" panose="020B0604020202020204" pitchFamily="34" charset="0"/>
              </a:defRPr>
            </a:lvl3pPr>
            <a:lvl4pPr marL="1600200" indent="-228600" defTabSz="1663700" eaLnBrk="0" hangingPunct="0">
              <a:tabLst>
                <a:tab pos="2235200" algn="l"/>
              </a:tabLst>
              <a:defRPr sz="2400">
                <a:solidFill>
                  <a:schemeClr val="tx1"/>
                </a:solidFill>
                <a:latin typeface="Arial" panose="020B0604020202020204" pitchFamily="34" charset="0"/>
              </a:defRPr>
            </a:lvl4pPr>
            <a:lvl5pPr marL="2057400" indent="-228600" defTabSz="1663700" eaLnBrk="0" hangingPunct="0">
              <a:tabLst>
                <a:tab pos="2235200" algn="l"/>
              </a:tabLst>
              <a:defRPr sz="2400">
                <a:solidFill>
                  <a:schemeClr val="tx1"/>
                </a:solidFill>
                <a:latin typeface="Arial" panose="020B0604020202020204" pitchFamily="34" charset="0"/>
              </a:defRPr>
            </a:lvl5pPr>
            <a:lvl6pPr marL="2514600" indent="-228600" defTabSz="1663700" eaLnBrk="0" fontAlgn="base" hangingPunct="0">
              <a:spcBef>
                <a:spcPct val="0"/>
              </a:spcBef>
              <a:spcAft>
                <a:spcPct val="0"/>
              </a:spcAft>
              <a:tabLst>
                <a:tab pos="2235200" algn="l"/>
              </a:tabLst>
              <a:defRPr sz="2400">
                <a:solidFill>
                  <a:schemeClr val="tx1"/>
                </a:solidFill>
                <a:latin typeface="Arial" panose="020B0604020202020204" pitchFamily="34" charset="0"/>
              </a:defRPr>
            </a:lvl6pPr>
            <a:lvl7pPr marL="2971800" indent="-228600" defTabSz="1663700" eaLnBrk="0" fontAlgn="base" hangingPunct="0">
              <a:spcBef>
                <a:spcPct val="0"/>
              </a:spcBef>
              <a:spcAft>
                <a:spcPct val="0"/>
              </a:spcAft>
              <a:tabLst>
                <a:tab pos="2235200" algn="l"/>
              </a:tabLst>
              <a:defRPr sz="2400">
                <a:solidFill>
                  <a:schemeClr val="tx1"/>
                </a:solidFill>
                <a:latin typeface="Arial" panose="020B0604020202020204" pitchFamily="34" charset="0"/>
              </a:defRPr>
            </a:lvl7pPr>
            <a:lvl8pPr marL="3429000" indent="-228600" defTabSz="1663700" eaLnBrk="0" fontAlgn="base" hangingPunct="0">
              <a:spcBef>
                <a:spcPct val="0"/>
              </a:spcBef>
              <a:spcAft>
                <a:spcPct val="0"/>
              </a:spcAft>
              <a:tabLst>
                <a:tab pos="2235200" algn="l"/>
              </a:tabLst>
              <a:defRPr sz="2400">
                <a:solidFill>
                  <a:schemeClr val="tx1"/>
                </a:solidFill>
                <a:latin typeface="Arial" panose="020B0604020202020204" pitchFamily="34" charset="0"/>
              </a:defRPr>
            </a:lvl8pPr>
            <a:lvl9pPr marL="3886200" indent="-228600" defTabSz="1663700" eaLnBrk="0" fontAlgn="base" hangingPunct="0">
              <a:spcBef>
                <a:spcPct val="0"/>
              </a:spcBef>
              <a:spcAft>
                <a:spcPct val="0"/>
              </a:spcAft>
              <a:tabLst>
                <a:tab pos="2235200" algn="l"/>
              </a:tabLst>
              <a:defRPr sz="2400">
                <a:solidFill>
                  <a:schemeClr val="tx1"/>
                </a:solidFill>
                <a:latin typeface="Arial" panose="020B0604020202020204" pitchFamily="34" charset="0"/>
              </a:defRPr>
            </a:lvl9pPr>
          </a:lstStyle>
          <a:p>
            <a:pPr eaLnBrk="1" fontAlgn="base" hangingPunct="1">
              <a:spcBef>
                <a:spcPct val="50000"/>
              </a:spcBef>
              <a:spcAft>
                <a:spcPct val="0"/>
              </a:spcAft>
              <a:buClr>
                <a:srgbClr val="DEE3FE"/>
              </a:buClr>
              <a:buFont typeface="Wingdings" panose="05000000000000000000" pitchFamily="2" charset="2"/>
              <a:buNone/>
            </a:pPr>
            <a:r>
              <a:rPr lang="en-US" altLang="en-US" b="1">
                <a:solidFill>
                  <a:srgbClr val="DEE3FE"/>
                </a:solidFill>
                <a:cs typeface="Arial" charset="0"/>
              </a:rPr>
              <a:t>Assertiveness</a:t>
            </a:r>
          </a:p>
          <a:p>
            <a:pPr eaLnBrk="1" fontAlgn="base" hangingPunct="1">
              <a:spcBef>
                <a:spcPct val="50000"/>
              </a:spcBef>
              <a:spcAft>
                <a:spcPct val="0"/>
              </a:spcAft>
              <a:buClr>
                <a:srgbClr val="DEE3FE"/>
              </a:buClr>
              <a:buFont typeface="Wingdings" panose="05000000000000000000" pitchFamily="2" charset="2"/>
              <a:buNone/>
            </a:pPr>
            <a:r>
              <a:rPr lang="en-US" altLang="en-US" sz="2200">
                <a:solidFill>
                  <a:srgbClr val="FFFFFF"/>
                </a:solidFill>
                <a:cs typeface="Arial" charset="0"/>
              </a:rPr>
              <a:t>The effort that a person makes to influence or control the thoughts of others</a:t>
            </a:r>
          </a:p>
          <a:p>
            <a:pPr eaLnBrk="1" fontAlgn="base" hangingPunct="1">
              <a:spcBef>
                <a:spcPct val="50000"/>
              </a:spcBef>
              <a:spcAft>
                <a:spcPct val="0"/>
              </a:spcAft>
              <a:buClr>
                <a:srgbClr val="DEE3FE"/>
              </a:buClr>
              <a:buFont typeface="Wingdings" panose="05000000000000000000" pitchFamily="2" charset="2"/>
              <a:buNone/>
            </a:pPr>
            <a:endParaRPr lang="en-US" altLang="en-US" sz="2200">
              <a:solidFill>
                <a:srgbClr val="FFFFFF"/>
              </a:solidFill>
              <a:cs typeface="Arial" charset="0"/>
            </a:endParaRPr>
          </a:p>
          <a:p>
            <a:pPr eaLnBrk="1" fontAlgn="base" hangingPunct="1">
              <a:spcBef>
                <a:spcPct val="50000"/>
              </a:spcBef>
              <a:spcAft>
                <a:spcPct val="0"/>
              </a:spcAft>
              <a:buClr>
                <a:srgbClr val="DEE3FE"/>
              </a:buClr>
              <a:buFont typeface="Wingdings" panose="05000000000000000000" pitchFamily="2" charset="2"/>
              <a:buNone/>
            </a:pPr>
            <a:r>
              <a:rPr lang="en-US" altLang="en-US" b="1">
                <a:solidFill>
                  <a:srgbClr val="DEE3FE"/>
                </a:solidFill>
                <a:cs typeface="Arial" charset="0"/>
              </a:rPr>
              <a:t>Expressiveness</a:t>
            </a:r>
          </a:p>
          <a:p>
            <a:pPr eaLnBrk="1" fontAlgn="base" hangingPunct="1">
              <a:spcBef>
                <a:spcPct val="50000"/>
              </a:spcBef>
              <a:spcAft>
                <a:spcPct val="0"/>
              </a:spcAft>
              <a:buClr>
                <a:srgbClr val="DEE3FE"/>
              </a:buClr>
              <a:buFont typeface="Wingdings" panose="05000000000000000000" pitchFamily="2" charset="2"/>
              <a:buNone/>
            </a:pPr>
            <a:r>
              <a:rPr lang="en-US" altLang="en-US" sz="2200">
                <a:solidFill>
                  <a:srgbClr val="FFFFFF"/>
                </a:solidFill>
                <a:cs typeface="Arial" charset="0"/>
              </a:rPr>
              <a:t>The effort that a person makes to control emotions and feelings when relating to others</a:t>
            </a:r>
          </a:p>
          <a:p>
            <a:pPr eaLnBrk="1" fontAlgn="base" hangingPunct="1">
              <a:spcBef>
                <a:spcPct val="50000"/>
              </a:spcBef>
              <a:spcAft>
                <a:spcPct val="0"/>
              </a:spcAft>
              <a:buClr>
                <a:srgbClr val="DEE3FE"/>
              </a:buClr>
              <a:buFont typeface="Wingdings" panose="05000000000000000000" pitchFamily="2" charset="2"/>
              <a:buNone/>
            </a:pPr>
            <a:endParaRPr lang="en-US" altLang="en-US" sz="2200">
              <a:solidFill>
                <a:srgbClr val="FFFFFF"/>
              </a:solidFill>
              <a:cs typeface="Arial" charset="0"/>
            </a:endParaRPr>
          </a:p>
        </p:txBody>
      </p:sp>
    </p:spTree>
    <p:extLst>
      <p:ext uri="{BB962C8B-B14F-4D97-AF65-F5344CB8AC3E}">
        <p14:creationId xmlns:p14="http://schemas.microsoft.com/office/powerpoint/2010/main" val="101797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dirty="0">
                <a:solidFill>
                  <a:srgbClr val="003768"/>
                </a:solidFill>
                <a:cs typeface="Arial" charset="0"/>
              </a:rPr>
              <a:t>Style Model</a:t>
            </a:r>
            <a:r>
              <a:rPr lang="en-US" altLang="en-US" sz="2600" b="1" dirty="0">
                <a:solidFill>
                  <a:srgbClr val="003768"/>
                </a:solidFill>
                <a:cs typeface="Arial" charset="0"/>
              </a:rPr>
              <a:t>  </a:t>
            </a:r>
          </a:p>
        </p:txBody>
      </p:sp>
      <p:pic>
        <p:nvPicPr>
          <p:cNvPr id="12291" name="Picture 9" descr="10 STYLE_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04950"/>
            <a:ext cx="513238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6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E65C-FC6A-4CD6-9E3B-5BF5E8F7931E}"/>
              </a:ext>
            </a:extLst>
          </p:cNvPr>
          <p:cNvSpPr>
            <a:spLocks noGrp="1"/>
          </p:cNvSpPr>
          <p:nvPr>
            <p:ph type="title"/>
          </p:nvPr>
        </p:nvSpPr>
        <p:spPr/>
        <p:txBody>
          <a:bodyPr/>
          <a:lstStyle/>
          <a:p>
            <a:r>
              <a:rPr lang="en-US" dirty="0">
                <a:solidFill>
                  <a:schemeClr val="bg1"/>
                </a:solidFill>
              </a:rPr>
              <a:t>Review your profile </a:t>
            </a:r>
            <a:r>
              <a:rPr lang="en-US">
                <a:solidFill>
                  <a:schemeClr val="bg1"/>
                </a:solidFill>
              </a:rPr>
              <a:t>results  </a:t>
            </a:r>
            <a:endParaRPr lang="en-US" dirty="0">
              <a:solidFill>
                <a:schemeClr val="bg1"/>
              </a:solidFill>
            </a:endParaRPr>
          </a:p>
        </p:txBody>
      </p:sp>
      <p:sp>
        <p:nvSpPr>
          <p:cNvPr id="3" name="Text Placeholder 2">
            <a:extLst>
              <a:ext uri="{FF2B5EF4-FFF2-40B4-BE49-F238E27FC236}">
                <a16:creationId xmlns:a16="http://schemas.microsoft.com/office/drawing/2014/main" id="{ECA6AF04-1172-403B-9899-0C6EFEA1E4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258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Four Types of Communication</a:t>
            </a:r>
            <a:r>
              <a:rPr lang="en-US" altLang="en-US" sz="2600" b="1">
                <a:solidFill>
                  <a:srgbClr val="003768"/>
                </a:solidFill>
                <a:cs typeface="Arial" charset="0"/>
              </a:rPr>
              <a:t> </a:t>
            </a:r>
          </a:p>
        </p:txBody>
      </p:sp>
      <p:sp>
        <p:nvSpPr>
          <p:cNvPr id="13315" name="Text Box 3"/>
          <p:cNvSpPr txBox="1">
            <a:spLocks noChangeArrowheads="1"/>
          </p:cNvSpPr>
          <p:nvPr/>
        </p:nvSpPr>
        <p:spPr bwMode="auto">
          <a:xfrm>
            <a:off x="1979613" y="1676400"/>
            <a:ext cx="800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150000"/>
              </a:spcAft>
              <a:buClr>
                <a:srgbClr val="DEE3FE"/>
              </a:buClr>
              <a:buFont typeface="Wingdings" panose="05000000000000000000" pitchFamily="2" charset="2"/>
              <a:buChar char="§"/>
            </a:pPr>
            <a:r>
              <a:rPr lang="en-US" altLang="en-US" b="1">
                <a:solidFill>
                  <a:srgbClr val="DEE3FE"/>
                </a:solidFill>
                <a:cs typeface="Arial" charset="0"/>
              </a:rPr>
              <a:t>Verbal</a:t>
            </a:r>
          </a:p>
          <a:p>
            <a:pPr eaLnBrk="1" fontAlgn="base" hangingPunct="1">
              <a:spcBef>
                <a:spcPct val="50000"/>
              </a:spcBef>
              <a:spcAft>
                <a:spcPct val="150000"/>
              </a:spcAft>
              <a:buClr>
                <a:srgbClr val="DEE3FE"/>
              </a:buClr>
              <a:buFont typeface="Wingdings" panose="05000000000000000000" pitchFamily="2" charset="2"/>
              <a:buChar char="§"/>
            </a:pPr>
            <a:r>
              <a:rPr lang="en-US" altLang="en-US" b="1">
                <a:solidFill>
                  <a:srgbClr val="DEE3FE"/>
                </a:solidFill>
                <a:cs typeface="Arial" charset="0"/>
              </a:rPr>
              <a:t>Paraverbal</a:t>
            </a:r>
          </a:p>
          <a:p>
            <a:pPr eaLnBrk="1" fontAlgn="base" hangingPunct="1">
              <a:spcBef>
                <a:spcPct val="50000"/>
              </a:spcBef>
              <a:spcAft>
                <a:spcPct val="150000"/>
              </a:spcAft>
              <a:buClr>
                <a:srgbClr val="DEE3FE"/>
              </a:buClr>
              <a:buFont typeface="Wingdings" panose="05000000000000000000" pitchFamily="2" charset="2"/>
              <a:buChar char="§"/>
            </a:pPr>
            <a:r>
              <a:rPr lang="en-US" altLang="en-US" b="1">
                <a:solidFill>
                  <a:srgbClr val="DEE3FE"/>
                </a:solidFill>
                <a:cs typeface="Arial" charset="0"/>
              </a:rPr>
              <a:t>Body Language</a:t>
            </a:r>
          </a:p>
          <a:p>
            <a:pPr eaLnBrk="1" fontAlgn="base" hangingPunct="1">
              <a:spcBef>
                <a:spcPct val="50000"/>
              </a:spcBef>
              <a:spcAft>
                <a:spcPct val="150000"/>
              </a:spcAft>
              <a:buClr>
                <a:srgbClr val="DEE3FE"/>
              </a:buClr>
              <a:buFont typeface="Wingdings" panose="05000000000000000000" pitchFamily="2" charset="2"/>
              <a:buChar char="§"/>
            </a:pPr>
            <a:r>
              <a:rPr lang="en-US" altLang="en-US" b="1">
                <a:solidFill>
                  <a:srgbClr val="DEE3FE"/>
                </a:solidFill>
                <a:cs typeface="Arial" charset="0"/>
              </a:rPr>
              <a:t>Personal Space</a:t>
            </a:r>
          </a:p>
        </p:txBody>
      </p:sp>
    </p:spTree>
    <p:extLst>
      <p:ext uri="{BB962C8B-B14F-4D97-AF65-F5344CB8AC3E}">
        <p14:creationId xmlns:p14="http://schemas.microsoft.com/office/powerpoint/2010/main" val="391234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80" y="-47010"/>
            <a:ext cx="6696744" cy="690501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88288" y="2348881"/>
            <a:ext cx="1512168" cy="1200329"/>
          </a:xfrm>
          <a:prstGeom prst="rect">
            <a:avLst/>
          </a:prstGeom>
          <a:noFill/>
        </p:spPr>
        <p:txBody>
          <a:bodyPr wrap="square" rtlCol="0">
            <a:spAutoFit/>
          </a:bodyPr>
          <a:lstStyle/>
          <a:p>
            <a:pPr fontAlgn="base">
              <a:spcBef>
                <a:spcPct val="0"/>
              </a:spcBef>
              <a:spcAft>
                <a:spcPct val="0"/>
              </a:spcAft>
            </a:pPr>
            <a:r>
              <a:rPr lang="en-US" b="1" dirty="0">
                <a:solidFill>
                  <a:srgbClr val="FFFFFF"/>
                </a:solidFill>
                <a:cs typeface="Arial" charset="0"/>
              </a:rPr>
              <a:t>Open Page 4 in your student workbook</a:t>
            </a:r>
          </a:p>
        </p:txBody>
      </p:sp>
    </p:spTree>
    <p:extLst>
      <p:ext uri="{BB962C8B-B14F-4D97-AF65-F5344CB8AC3E}">
        <p14:creationId xmlns:p14="http://schemas.microsoft.com/office/powerpoint/2010/main" val="217703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063552" y="476673"/>
            <a:ext cx="5760640" cy="584775"/>
          </a:xfrm>
          <a:prstGeom prst="rect">
            <a:avLst/>
          </a:prstGeom>
          <a:noFill/>
        </p:spPr>
        <p:txBody>
          <a:bodyPr wrap="square" rtlCol="0">
            <a:spAutoFit/>
          </a:bodyPr>
          <a:lstStyle/>
          <a:p>
            <a:pPr fontAlgn="base">
              <a:spcBef>
                <a:spcPct val="0"/>
              </a:spcBef>
              <a:spcAft>
                <a:spcPct val="0"/>
              </a:spcAft>
            </a:pPr>
            <a:r>
              <a:rPr lang="en-US" sz="3200" dirty="0">
                <a:solidFill>
                  <a:srgbClr val="000000"/>
                </a:solidFill>
                <a:cs typeface="Arial" charset="0"/>
              </a:rPr>
              <a:t>Let’s Play the Card Game</a:t>
            </a:r>
          </a:p>
        </p:txBody>
      </p:sp>
      <p:sp>
        <p:nvSpPr>
          <p:cNvPr id="3" name="TextBox 2"/>
          <p:cNvSpPr txBox="1"/>
          <p:nvPr/>
        </p:nvSpPr>
        <p:spPr>
          <a:xfrm>
            <a:off x="2495600" y="2204865"/>
            <a:ext cx="6192688" cy="584775"/>
          </a:xfrm>
          <a:prstGeom prst="rect">
            <a:avLst/>
          </a:prstGeom>
          <a:noFill/>
        </p:spPr>
        <p:txBody>
          <a:bodyPr wrap="square" rtlCol="0">
            <a:spAutoFit/>
          </a:bodyPr>
          <a:lstStyle/>
          <a:p>
            <a:pPr fontAlgn="base">
              <a:spcBef>
                <a:spcPct val="0"/>
              </a:spcBef>
              <a:spcAft>
                <a:spcPct val="0"/>
              </a:spcAft>
            </a:pPr>
            <a:r>
              <a:rPr lang="en-US" sz="3200" dirty="0">
                <a:solidFill>
                  <a:srgbClr val="FFFFFF"/>
                </a:solidFill>
                <a:cs typeface="Arial" charset="0"/>
              </a:rPr>
              <a:t>Gather in Groups of 3 or 4</a:t>
            </a:r>
          </a:p>
        </p:txBody>
      </p:sp>
    </p:spTree>
    <p:extLst>
      <p:ext uri="{BB962C8B-B14F-4D97-AF65-F5344CB8AC3E}">
        <p14:creationId xmlns:p14="http://schemas.microsoft.com/office/powerpoint/2010/main" val="186766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1026"/>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dirty="0">
                <a:solidFill>
                  <a:srgbClr val="003768"/>
                </a:solidFill>
                <a:cs typeface="Arial" charset="0"/>
              </a:rPr>
              <a:t>Communication Style Strengths</a:t>
            </a:r>
            <a:r>
              <a:rPr lang="en-US" altLang="en-US" sz="2600" b="1" dirty="0">
                <a:solidFill>
                  <a:srgbClr val="003768"/>
                </a:solidFill>
                <a:cs typeface="Arial" charset="0"/>
              </a:rPr>
              <a:t> </a:t>
            </a:r>
          </a:p>
        </p:txBody>
      </p:sp>
      <p:sp>
        <p:nvSpPr>
          <p:cNvPr id="15363" name="Text Box 1027"/>
          <p:cNvSpPr txBox="1">
            <a:spLocks noChangeArrowheads="1"/>
          </p:cNvSpPr>
          <p:nvPr/>
        </p:nvSpPr>
        <p:spPr bwMode="auto">
          <a:xfrm>
            <a:off x="1979613" y="1676400"/>
            <a:ext cx="8001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100000"/>
              </a:spcAft>
              <a:buClr>
                <a:srgbClr val="DEE3FE"/>
              </a:buClr>
              <a:buFont typeface="Wingdings" panose="05000000000000000000" pitchFamily="2" charset="2"/>
              <a:buNone/>
            </a:pPr>
            <a:br>
              <a:rPr lang="en-US" altLang="en-US" i="1" baseline="30000">
                <a:solidFill>
                  <a:srgbClr val="000000"/>
                </a:solidFill>
                <a:cs typeface="Arial" charset="0"/>
              </a:rPr>
            </a:br>
            <a:r>
              <a:rPr lang="en-US" altLang="en-US" sz="2200" b="1">
                <a:solidFill>
                  <a:srgbClr val="DEE3FE"/>
                </a:solidFill>
                <a:cs typeface="Arial" charset="0"/>
              </a:rPr>
              <a:t>Benefits of knowing the strengths of your style enables you to:</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 Draw on them when needed.</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 Find situations that are best suited to you.</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 Anticipate the behavior of others.</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 Adapt your style to respond to others appropriately.</a:t>
            </a:r>
          </a:p>
        </p:txBody>
      </p:sp>
    </p:spTree>
    <p:extLst>
      <p:ext uri="{BB962C8B-B14F-4D97-AF65-F5344CB8AC3E}">
        <p14:creationId xmlns:p14="http://schemas.microsoft.com/office/powerpoint/2010/main" val="307262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2" y="2060848"/>
            <a:ext cx="6696744" cy="3046988"/>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400" dirty="0">
                <a:solidFill>
                  <a:srgbClr val="FFFFFF"/>
                </a:solidFill>
                <a:cs typeface="Arial" charset="0"/>
              </a:rPr>
              <a:t>Gather in Groups by Style</a:t>
            </a: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a:p>
            <a:pPr marL="342900" indent="-342900" fontAlgn="base">
              <a:spcBef>
                <a:spcPct val="0"/>
              </a:spcBef>
              <a:spcAft>
                <a:spcPct val="0"/>
              </a:spcAft>
              <a:buFont typeface="Arial" panose="020B0604020202020204" pitchFamily="34" charset="0"/>
              <a:buChar char="•"/>
            </a:pPr>
            <a:r>
              <a:rPr lang="en-US" sz="2400" dirty="0">
                <a:solidFill>
                  <a:srgbClr val="FFFFFF"/>
                </a:solidFill>
                <a:cs typeface="Arial" charset="0"/>
              </a:rPr>
              <a:t>Using page 6 and your own experience</a:t>
            </a: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a:p>
            <a:pPr marL="342900" indent="-342900" fontAlgn="base">
              <a:spcBef>
                <a:spcPct val="0"/>
              </a:spcBef>
              <a:spcAft>
                <a:spcPct val="0"/>
              </a:spcAft>
              <a:buFont typeface="Arial" panose="020B0604020202020204" pitchFamily="34" charset="0"/>
              <a:buChar char="•"/>
            </a:pPr>
            <a:r>
              <a:rPr lang="en-US" sz="2400" dirty="0">
                <a:solidFill>
                  <a:srgbClr val="FFFFFF"/>
                </a:solidFill>
                <a:cs typeface="Arial" charset="0"/>
              </a:rPr>
              <a:t> Make a list of your strengths as a communicator</a:t>
            </a: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p:txBody>
      </p:sp>
    </p:spTree>
    <p:extLst>
      <p:ext uri="{BB962C8B-B14F-4D97-AF65-F5344CB8AC3E}">
        <p14:creationId xmlns:p14="http://schemas.microsoft.com/office/powerpoint/2010/main" val="342492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Direct Style Strengths</a:t>
            </a:r>
            <a:r>
              <a:rPr lang="en-US" altLang="en-US" sz="2600" b="1">
                <a:solidFill>
                  <a:srgbClr val="003768"/>
                </a:solidFill>
                <a:cs typeface="Arial" charset="0"/>
              </a:rPr>
              <a:t> </a:t>
            </a:r>
          </a:p>
        </p:txBody>
      </p:sp>
      <p:sp>
        <p:nvSpPr>
          <p:cNvPr id="16387" name="Text Box 3"/>
          <p:cNvSpPr txBox="1">
            <a:spLocks noChangeArrowheads="1"/>
          </p:cNvSpPr>
          <p:nvPr/>
        </p:nvSpPr>
        <p:spPr bwMode="auto">
          <a:xfrm>
            <a:off x="1979613" y="1676400"/>
            <a:ext cx="8001000"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Gets to the bottom line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Speaks forcefully</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Maintains eye contact</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Presents position strongly</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Prefers to be in control</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Tends to be decisive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Thrives on competition</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Likes to take risks</a:t>
            </a:r>
          </a:p>
        </p:txBody>
      </p:sp>
    </p:spTree>
    <p:extLst>
      <p:ext uri="{BB962C8B-B14F-4D97-AF65-F5344CB8AC3E}">
        <p14:creationId xmlns:p14="http://schemas.microsoft.com/office/powerpoint/2010/main" val="117996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Spirited Style Strengths</a:t>
            </a:r>
            <a:r>
              <a:rPr lang="en-US" altLang="en-US" sz="2600" b="1">
                <a:solidFill>
                  <a:srgbClr val="003768"/>
                </a:solidFill>
                <a:cs typeface="Arial" charset="0"/>
              </a:rPr>
              <a:t> </a:t>
            </a:r>
          </a:p>
        </p:txBody>
      </p:sp>
      <p:sp>
        <p:nvSpPr>
          <p:cNvPr id="17411" name="Text Box 3"/>
          <p:cNvSpPr txBox="1">
            <a:spLocks noChangeArrowheads="1"/>
          </p:cNvSpPr>
          <p:nvPr/>
        </p:nvSpPr>
        <p:spPr bwMode="auto">
          <a:xfrm>
            <a:off x="1979613" y="1676400"/>
            <a:ext cx="8001000"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Likes to be persuasive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Tends to be a good storyteller</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Focuses on the big picture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Uses motivational speech</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Works at a fast pace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Builds strong alliances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Generates enthusiasm</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Prefers to be with other people</a:t>
            </a:r>
          </a:p>
        </p:txBody>
      </p:sp>
    </p:spTree>
    <p:extLst>
      <p:ext uri="{BB962C8B-B14F-4D97-AF65-F5344CB8AC3E}">
        <p14:creationId xmlns:p14="http://schemas.microsoft.com/office/powerpoint/2010/main" val="327506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dirty="0">
                <a:solidFill>
                  <a:srgbClr val="003768"/>
                </a:solidFill>
                <a:cs typeface="Arial" charset="0"/>
              </a:rPr>
              <a:t>Learning Objectives</a:t>
            </a:r>
          </a:p>
        </p:txBody>
      </p:sp>
      <p:sp>
        <p:nvSpPr>
          <p:cNvPr id="4099" name="Text Box 3"/>
          <p:cNvSpPr txBox="1">
            <a:spLocks noChangeArrowheads="1"/>
          </p:cNvSpPr>
          <p:nvPr/>
        </p:nvSpPr>
        <p:spPr bwMode="auto">
          <a:xfrm>
            <a:off x="1979614" y="1676400"/>
            <a:ext cx="83835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1651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60000"/>
              </a:spcAft>
              <a:buClr>
                <a:srgbClr val="DEE3FE"/>
              </a:buClr>
              <a:buFont typeface="Wingdings" panose="05000000000000000000" pitchFamily="2" charset="2"/>
              <a:buNone/>
            </a:pPr>
            <a:r>
              <a:rPr lang="en-US" altLang="en-US" sz="2200" dirty="0">
                <a:solidFill>
                  <a:srgbClr val="FFFFFF"/>
                </a:solidFill>
                <a:cs typeface="Arial" charset="0"/>
              </a:rPr>
              <a:t>1. Understand how communication impacts our relationships</a:t>
            </a:r>
            <a:br>
              <a:rPr lang="en-US" altLang="en-US" sz="2200" dirty="0">
                <a:solidFill>
                  <a:srgbClr val="FFFFFF"/>
                </a:solidFill>
                <a:cs typeface="Arial" charset="0"/>
              </a:rPr>
            </a:br>
            <a:r>
              <a:rPr lang="en-US" altLang="en-US" sz="2200" dirty="0">
                <a:solidFill>
                  <a:srgbClr val="FFFFFF"/>
                </a:solidFill>
                <a:cs typeface="Arial" charset="0"/>
              </a:rPr>
              <a:t>  with others.</a:t>
            </a:r>
          </a:p>
          <a:p>
            <a:pPr eaLnBrk="1" fontAlgn="base" hangingPunct="1">
              <a:spcBef>
                <a:spcPct val="50000"/>
              </a:spcBef>
              <a:spcAft>
                <a:spcPct val="60000"/>
              </a:spcAft>
              <a:buClr>
                <a:srgbClr val="DEE3FE"/>
              </a:buClr>
              <a:buFont typeface="Wingdings" panose="05000000000000000000" pitchFamily="2" charset="2"/>
              <a:buNone/>
            </a:pPr>
            <a:r>
              <a:rPr lang="en-US" altLang="en-US" sz="2200" dirty="0">
                <a:solidFill>
                  <a:srgbClr val="FFFFFF"/>
                </a:solidFill>
                <a:cs typeface="Arial" charset="0"/>
              </a:rPr>
              <a:t>2. Learn about the different types of communication.</a:t>
            </a:r>
          </a:p>
          <a:p>
            <a:pPr eaLnBrk="1" fontAlgn="base" hangingPunct="1">
              <a:spcBef>
                <a:spcPct val="50000"/>
              </a:spcBef>
              <a:spcAft>
                <a:spcPct val="60000"/>
              </a:spcAft>
              <a:buClr>
                <a:srgbClr val="DEE3FE"/>
              </a:buClr>
              <a:buFont typeface="Wingdings" panose="05000000000000000000" pitchFamily="2" charset="2"/>
              <a:buNone/>
            </a:pPr>
            <a:r>
              <a:rPr lang="en-US" altLang="en-US" sz="2200" dirty="0">
                <a:solidFill>
                  <a:srgbClr val="FFFFFF"/>
                </a:solidFill>
                <a:cs typeface="Arial" charset="0"/>
              </a:rPr>
              <a:t>3. Identify personal communication style.</a:t>
            </a:r>
          </a:p>
          <a:p>
            <a:pPr eaLnBrk="1" fontAlgn="base" hangingPunct="1">
              <a:spcBef>
                <a:spcPct val="50000"/>
              </a:spcBef>
              <a:spcAft>
                <a:spcPct val="60000"/>
              </a:spcAft>
              <a:buClr>
                <a:srgbClr val="DEE3FE"/>
              </a:buClr>
              <a:buFont typeface="Wingdings" panose="05000000000000000000" pitchFamily="2" charset="2"/>
              <a:buNone/>
            </a:pPr>
            <a:r>
              <a:rPr lang="en-US" altLang="en-US" sz="2200" dirty="0">
                <a:solidFill>
                  <a:srgbClr val="FFFFFF"/>
                </a:solidFill>
                <a:cs typeface="Arial" charset="0"/>
              </a:rPr>
              <a:t>4. Understand the four communication styles.</a:t>
            </a:r>
          </a:p>
          <a:p>
            <a:pPr eaLnBrk="1" fontAlgn="base" hangingPunct="1">
              <a:spcBef>
                <a:spcPct val="50000"/>
              </a:spcBef>
              <a:spcAft>
                <a:spcPct val="60000"/>
              </a:spcAft>
              <a:buClr>
                <a:srgbClr val="DEE3FE"/>
              </a:buClr>
              <a:buFont typeface="Wingdings" panose="05000000000000000000" pitchFamily="2" charset="2"/>
              <a:buNone/>
            </a:pPr>
            <a:r>
              <a:rPr lang="en-US" altLang="en-US" sz="2200" dirty="0">
                <a:solidFill>
                  <a:srgbClr val="FFFFFF"/>
                </a:solidFill>
                <a:cs typeface="Arial" charset="0"/>
              </a:rPr>
              <a:t>5. Discover a quick way to identify the styles of others.</a:t>
            </a:r>
          </a:p>
          <a:p>
            <a:pPr eaLnBrk="1" fontAlgn="base" hangingPunct="1">
              <a:spcBef>
                <a:spcPct val="50000"/>
              </a:spcBef>
              <a:spcAft>
                <a:spcPct val="60000"/>
              </a:spcAft>
              <a:buClr>
                <a:srgbClr val="DEE3FE"/>
              </a:buClr>
              <a:buFont typeface="Wingdings" panose="05000000000000000000" pitchFamily="2" charset="2"/>
              <a:buNone/>
            </a:pPr>
            <a:r>
              <a:rPr lang="en-US" altLang="en-US" sz="2200" dirty="0">
                <a:solidFill>
                  <a:srgbClr val="FFFFFF"/>
                </a:solidFill>
                <a:cs typeface="Arial" charset="0"/>
              </a:rPr>
              <a:t>6. Understand how to use style to improve communication.</a:t>
            </a:r>
          </a:p>
        </p:txBody>
      </p:sp>
    </p:spTree>
    <p:extLst>
      <p:ext uri="{BB962C8B-B14F-4D97-AF65-F5344CB8AC3E}">
        <p14:creationId xmlns:p14="http://schemas.microsoft.com/office/powerpoint/2010/main" val="4073909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6"/>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Considerate Style Strengths</a:t>
            </a:r>
            <a:r>
              <a:rPr lang="en-US" altLang="en-US" sz="2600" b="1">
                <a:solidFill>
                  <a:srgbClr val="003768"/>
                </a:solidFill>
                <a:cs typeface="Arial" charset="0"/>
              </a:rPr>
              <a:t> </a:t>
            </a:r>
          </a:p>
        </p:txBody>
      </p:sp>
      <p:sp>
        <p:nvSpPr>
          <p:cNvPr id="18435" name="Text Box 1027"/>
          <p:cNvSpPr txBox="1">
            <a:spLocks noChangeArrowheads="1"/>
          </p:cNvSpPr>
          <p:nvPr/>
        </p:nvSpPr>
        <p:spPr bwMode="auto">
          <a:xfrm>
            <a:off x="1979613" y="1676400"/>
            <a:ext cx="8001000"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Listens well</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Is a good counselor</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Uses supportive language </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Builds trust</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Values relationships </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Enjoys being part of a team</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Cares for others</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Tends to be reliable and steady</a:t>
            </a:r>
          </a:p>
        </p:txBody>
      </p:sp>
    </p:spTree>
    <p:extLst>
      <p:ext uri="{BB962C8B-B14F-4D97-AF65-F5344CB8AC3E}">
        <p14:creationId xmlns:p14="http://schemas.microsoft.com/office/powerpoint/2010/main" val="3727969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79613" y="639763"/>
            <a:ext cx="739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Systematic Style Strengths</a:t>
            </a:r>
            <a:r>
              <a:rPr lang="en-US" altLang="en-US" sz="2600" b="1">
                <a:solidFill>
                  <a:srgbClr val="003768"/>
                </a:solidFill>
                <a:cs typeface="Arial" charset="0"/>
              </a:rPr>
              <a:t> </a:t>
            </a:r>
          </a:p>
        </p:txBody>
      </p:sp>
      <p:sp>
        <p:nvSpPr>
          <p:cNvPr id="19459" name="Text Box 3"/>
          <p:cNvSpPr txBox="1">
            <a:spLocks noChangeArrowheads="1"/>
          </p:cNvSpPr>
          <p:nvPr/>
        </p:nvSpPr>
        <p:spPr bwMode="auto">
          <a:xfrm>
            <a:off x="1979613" y="1676401"/>
            <a:ext cx="8001000" cy="50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Presents precisely</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Seeks information </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Speaks efficiently</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Has a well-organized work space </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Makes decisions based on facts</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Excels at problem solving</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Prefers clear guidelines</a:t>
            </a:r>
          </a:p>
          <a:p>
            <a:pPr eaLnBrk="1" fontAlgn="base" hangingPunct="1">
              <a:spcBef>
                <a:spcPct val="70000"/>
              </a:spcBef>
              <a:spcAft>
                <a:spcPct val="0"/>
              </a:spcAft>
              <a:buClr>
                <a:srgbClr val="DEE3FE"/>
              </a:buClr>
              <a:buFont typeface="Wingdings" panose="05000000000000000000" pitchFamily="2" charset="2"/>
              <a:buChar char="§"/>
            </a:pPr>
            <a:r>
              <a:rPr lang="en-US" altLang="en-US" sz="2200">
                <a:solidFill>
                  <a:srgbClr val="FFFFFF"/>
                </a:solidFill>
                <a:cs typeface="Arial" charset="0"/>
              </a:rPr>
              <a:t>Works independently</a:t>
            </a:r>
          </a:p>
          <a:p>
            <a:pPr eaLnBrk="1" fontAlgn="base" hangingPunct="1">
              <a:spcBef>
                <a:spcPct val="70000"/>
              </a:spcBef>
              <a:spcAft>
                <a:spcPct val="0"/>
              </a:spcAft>
              <a:buClr>
                <a:srgbClr val="DEE3FE"/>
              </a:buClr>
              <a:buFont typeface="Wingdings" panose="05000000000000000000" pitchFamily="2" charset="2"/>
              <a:buChar char="§"/>
            </a:pPr>
            <a:endParaRPr lang="en-US" altLang="en-US" sz="2200">
              <a:solidFill>
                <a:srgbClr val="FFFFFF"/>
              </a:solidFill>
              <a:cs typeface="Arial" charset="0"/>
            </a:endParaRPr>
          </a:p>
        </p:txBody>
      </p:sp>
    </p:spTree>
    <p:extLst>
      <p:ext uri="{BB962C8B-B14F-4D97-AF65-F5344CB8AC3E}">
        <p14:creationId xmlns:p14="http://schemas.microsoft.com/office/powerpoint/2010/main" val="2021705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Communication Style Trouble Spots</a:t>
            </a:r>
          </a:p>
        </p:txBody>
      </p:sp>
      <p:sp>
        <p:nvSpPr>
          <p:cNvPr id="20483" name="Text Box 3"/>
          <p:cNvSpPr txBox="1">
            <a:spLocks noChangeArrowheads="1"/>
          </p:cNvSpPr>
          <p:nvPr/>
        </p:nvSpPr>
        <p:spPr bwMode="auto">
          <a:xfrm>
            <a:off x="1979613" y="1676400"/>
            <a:ext cx="800100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4300" eaLnBrk="0" hangingPunct="0">
              <a:defRPr sz="2400">
                <a:solidFill>
                  <a:schemeClr val="tx1"/>
                </a:solidFill>
                <a:latin typeface="Arial" panose="020B0604020202020204" pitchFamily="34" charset="0"/>
              </a:defRPr>
            </a:lvl1pPr>
            <a:lvl2pPr marL="742950" indent="-285750" defTabSz="114300" eaLnBrk="0" hangingPunct="0">
              <a:defRPr sz="2400">
                <a:solidFill>
                  <a:schemeClr val="tx1"/>
                </a:solidFill>
                <a:latin typeface="Arial" panose="020B0604020202020204" pitchFamily="34" charset="0"/>
              </a:defRPr>
            </a:lvl2pPr>
            <a:lvl3pPr marL="1143000" indent="-228600" defTabSz="114300" eaLnBrk="0" hangingPunct="0">
              <a:defRPr sz="2400">
                <a:solidFill>
                  <a:schemeClr val="tx1"/>
                </a:solidFill>
                <a:latin typeface="Arial" panose="020B0604020202020204" pitchFamily="34" charset="0"/>
              </a:defRPr>
            </a:lvl3pPr>
            <a:lvl4pPr marL="1600200" indent="-228600" defTabSz="114300" eaLnBrk="0" hangingPunct="0">
              <a:defRPr sz="2400">
                <a:solidFill>
                  <a:schemeClr val="tx1"/>
                </a:solidFill>
                <a:latin typeface="Arial" panose="020B0604020202020204" pitchFamily="34" charset="0"/>
              </a:defRPr>
            </a:lvl4pPr>
            <a:lvl5pPr marL="2057400" indent="-228600" defTabSz="114300" eaLnBrk="0" hangingPunct="0">
              <a:defRPr sz="2400">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100000"/>
              </a:spcAft>
              <a:buClr>
                <a:srgbClr val="DEE3FE"/>
              </a:buClr>
              <a:buFont typeface="Wingdings" panose="05000000000000000000" pitchFamily="2" charset="2"/>
              <a:buNone/>
            </a:pPr>
            <a:r>
              <a:rPr lang="en-US" altLang="en-US" sz="2200" b="1">
                <a:solidFill>
                  <a:srgbClr val="DEE3FE"/>
                </a:solidFill>
                <a:cs typeface="Arial" charset="0"/>
              </a:rPr>
              <a:t>Benefits of knowing the potential trouble spots of your style enables you to:</a:t>
            </a:r>
          </a:p>
          <a:p>
            <a:pPr eaLnBrk="1" fontAlgn="base" hangingPunct="1">
              <a:spcBef>
                <a:spcPct val="50000"/>
              </a:spcBef>
              <a:spcAft>
                <a:spcPct val="100000"/>
              </a:spcAft>
              <a:buClr>
                <a:srgbClr val="DEE3FE"/>
              </a:buClr>
              <a:buFont typeface="Wingdings" panose="05000000000000000000" pitchFamily="2" charset="2"/>
              <a:buChar char="§"/>
            </a:pPr>
            <a:r>
              <a:rPr lang="en-US" altLang="en-US" sz="2200">
                <a:solidFill>
                  <a:srgbClr val="B2B2B2"/>
                </a:solidFill>
                <a:cs typeface="Arial" charset="0"/>
              </a:rPr>
              <a:t> </a:t>
            </a:r>
            <a:r>
              <a:rPr lang="en-US" altLang="en-US" sz="2200">
                <a:solidFill>
                  <a:srgbClr val="FFFFFF"/>
                </a:solidFill>
                <a:cs typeface="Arial" charset="0"/>
              </a:rPr>
              <a:t>Avoid situations that are not suited to your style.</a:t>
            </a:r>
          </a:p>
          <a:p>
            <a:pPr eaLnBrk="1" fontAlgn="base" hangingPunct="1">
              <a:spcBef>
                <a:spcPct val="5000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 Anticipate the behavior of others.</a:t>
            </a:r>
          </a:p>
          <a:p>
            <a:pPr eaLnBrk="1" fontAlgn="base" hangingPunct="1">
              <a:spcBef>
                <a:spcPct val="5000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 Adapt your style to respond to others appropriately.</a:t>
            </a:r>
          </a:p>
        </p:txBody>
      </p:sp>
    </p:spTree>
    <p:extLst>
      <p:ext uri="{BB962C8B-B14F-4D97-AF65-F5344CB8AC3E}">
        <p14:creationId xmlns:p14="http://schemas.microsoft.com/office/powerpoint/2010/main" val="254380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2" y="2060848"/>
            <a:ext cx="6696744" cy="2308324"/>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400" dirty="0">
                <a:solidFill>
                  <a:srgbClr val="FFFFFF"/>
                </a:solidFill>
                <a:cs typeface="Arial" charset="0"/>
              </a:rPr>
              <a:t>Gather in Groups by Style</a:t>
            </a: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a:p>
            <a:pPr marL="342900" indent="-342900" fontAlgn="base">
              <a:spcBef>
                <a:spcPct val="0"/>
              </a:spcBef>
              <a:spcAft>
                <a:spcPct val="0"/>
              </a:spcAft>
              <a:buFont typeface="Arial" panose="020B0604020202020204" pitchFamily="34" charset="0"/>
              <a:buChar char="•"/>
            </a:pPr>
            <a:endParaRPr lang="en-US" sz="2400" dirty="0">
              <a:solidFill>
                <a:srgbClr val="FFFFFF"/>
              </a:solidFill>
              <a:cs typeface="Arial" charset="0"/>
            </a:endParaRPr>
          </a:p>
          <a:p>
            <a:pPr marL="342900" indent="-342900" fontAlgn="base">
              <a:spcBef>
                <a:spcPct val="0"/>
              </a:spcBef>
              <a:spcAft>
                <a:spcPct val="0"/>
              </a:spcAft>
              <a:buFont typeface="Arial" panose="020B0604020202020204" pitchFamily="34" charset="0"/>
              <a:buChar char="•"/>
            </a:pPr>
            <a:r>
              <a:rPr lang="en-US" sz="2400" dirty="0">
                <a:solidFill>
                  <a:srgbClr val="FFFFFF"/>
                </a:solidFill>
                <a:cs typeface="Arial" charset="0"/>
              </a:rPr>
              <a:t>Use page 7 and your own experience</a:t>
            </a:r>
          </a:p>
          <a:p>
            <a:pPr marL="342900" indent="-342900" fontAlgn="base">
              <a:spcBef>
                <a:spcPct val="0"/>
              </a:spcBef>
              <a:spcAft>
                <a:spcPct val="0"/>
              </a:spcAft>
              <a:buFont typeface="Arial" panose="020B0604020202020204" pitchFamily="34" charset="0"/>
              <a:buChar char="•"/>
            </a:pPr>
            <a:r>
              <a:rPr lang="en-US" sz="2400" dirty="0">
                <a:solidFill>
                  <a:srgbClr val="FFFFFF"/>
                </a:solidFill>
                <a:cs typeface="Arial" charset="0"/>
              </a:rPr>
              <a:t>Make a list of your trouble spots</a:t>
            </a:r>
          </a:p>
        </p:txBody>
      </p:sp>
    </p:spTree>
    <p:extLst>
      <p:ext uri="{BB962C8B-B14F-4D97-AF65-F5344CB8AC3E}">
        <p14:creationId xmlns:p14="http://schemas.microsoft.com/office/powerpoint/2010/main" val="179107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Direct Style Trouble Spots</a:t>
            </a:r>
          </a:p>
        </p:txBody>
      </p:sp>
      <p:sp>
        <p:nvSpPr>
          <p:cNvPr id="21507" name="Text Box 3"/>
          <p:cNvSpPr txBox="1">
            <a:spLocks noChangeArrowheads="1"/>
          </p:cNvSpPr>
          <p:nvPr/>
        </p:nvSpPr>
        <p:spPr bwMode="auto">
          <a:xfrm>
            <a:off x="1979613" y="1676401"/>
            <a:ext cx="8001000"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Is a poor listener</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Is impatient with others</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Does not heed advice </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Likes to argue </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Likes to compete </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Discounts feelings</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Overlooks details</a:t>
            </a:r>
          </a:p>
          <a:p>
            <a:pPr eaLnBrk="1" fontAlgn="base" hangingPunct="1">
              <a:spcBef>
                <a:spcPct val="50000"/>
              </a:spcBef>
              <a:spcAft>
                <a:spcPct val="25000"/>
              </a:spcAft>
              <a:buClr>
                <a:srgbClr val="DEE3FE"/>
              </a:buClr>
              <a:buFont typeface="Wingdings" panose="05000000000000000000" pitchFamily="2" charset="2"/>
              <a:buChar char="§"/>
            </a:pPr>
            <a:r>
              <a:rPr lang="en-US" altLang="en-US" sz="2200">
                <a:solidFill>
                  <a:srgbClr val="FFFFFF"/>
                </a:solidFill>
                <a:cs typeface="Arial" charset="0"/>
              </a:rPr>
              <a:t>Tends to be a workaholic</a:t>
            </a:r>
          </a:p>
        </p:txBody>
      </p:sp>
    </p:spTree>
    <p:extLst>
      <p:ext uri="{BB962C8B-B14F-4D97-AF65-F5344CB8AC3E}">
        <p14:creationId xmlns:p14="http://schemas.microsoft.com/office/powerpoint/2010/main" val="240817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Spirited Style Trouble Spots</a:t>
            </a:r>
          </a:p>
        </p:txBody>
      </p:sp>
      <p:sp>
        <p:nvSpPr>
          <p:cNvPr id="22531" name="Text Box 3"/>
          <p:cNvSpPr txBox="1">
            <a:spLocks noChangeArrowheads="1"/>
          </p:cNvSpPr>
          <p:nvPr/>
        </p:nvSpPr>
        <p:spPr bwMode="auto">
          <a:xfrm>
            <a:off x="1979613" y="1676400"/>
            <a:ext cx="8001000"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Does not hear details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Tends to exaggerate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Generalizes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Can be overdramatic</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Responds poorly to criticism</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Glosses over details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Tends to miss deadlines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Does not manage time efficiently</a:t>
            </a:r>
          </a:p>
        </p:txBody>
      </p:sp>
    </p:spTree>
    <p:extLst>
      <p:ext uri="{BB962C8B-B14F-4D97-AF65-F5344CB8AC3E}">
        <p14:creationId xmlns:p14="http://schemas.microsoft.com/office/powerpoint/2010/main" val="2755631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Considerate Style Trouble Spots</a:t>
            </a:r>
          </a:p>
        </p:txBody>
      </p:sp>
      <p:sp>
        <p:nvSpPr>
          <p:cNvPr id="23555" name="Text Box 3"/>
          <p:cNvSpPr txBox="1">
            <a:spLocks noChangeArrowheads="1"/>
          </p:cNvSpPr>
          <p:nvPr/>
        </p:nvSpPr>
        <p:spPr bwMode="auto">
          <a:xfrm>
            <a:off x="1979613" y="1676400"/>
            <a:ext cx="8001000"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Avoids conflict</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Gives in easily</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Keeps opinions to oneself</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Overemphasizes feelings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Prefers what is comfortable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Allows own needs to linger</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Resists change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Tells others what they want to hear</a:t>
            </a:r>
          </a:p>
        </p:txBody>
      </p:sp>
    </p:spTree>
    <p:extLst>
      <p:ext uri="{BB962C8B-B14F-4D97-AF65-F5344CB8AC3E}">
        <p14:creationId xmlns:p14="http://schemas.microsoft.com/office/powerpoint/2010/main" val="1680088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Systematic Style Trouble Spots</a:t>
            </a:r>
          </a:p>
        </p:txBody>
      </p:sp>
      <p:sp>
        <p:nvSpPr>
          <p:cNvPr id="24579" name="Text Box 3"/>
          <p:cNvSpPr txBox="1">
            <a:spLocks noChangeArrowheads="1"/>
          </p:cNvSpPr>
          <p:nvPr/>
        </p:nvSpPr>
        <p:spPr bwMode="auto">
          <a:xfrm>
            <a:off x="1979613" y="1676400"/>
            <a:ext cx="8001000"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Focuses too much on details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Fears personal disclosure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Can be terse</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Uses little variety in vocal tones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Puts accuracy ahead of feelings</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Tends to be impersonal</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Delays decision making</a:t>
            </a:r>
          </a:p>
          <a:p>
            <a:pPr eaLnBrk="1" fontAlgn="base" hangingPunct="1">
              <a:spcBef>
                <a:spcPct val="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Does not take risks</a:t>
            </a:r>
          </a:p>
        </p:txBody>
      </p:sp>
    </p:spTree>
    <p:extLst>
      <p:ext uri="{BB962C8B-B14F-4D97-AF65-F5344CB8AC3E}">
        <p14:creationId xmlns:p14="http://schemas.microsoft.com/office/powerpoint/2010/main" val="1048100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79613" y="639764"/>
            <a:ext cx="739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How to Identify Other People’s Styles</a:t>
            </a:r>
          </a:p>
          <a:p>
            <a:pPr eaLnBrk="1" fontAlgn="base" hangingPunct="1">
              <a:spcBef>
                <a:spcPct val="50000"/>
              </a:spcBef>
              <a:spcAft>
                <a:spcPct val="0"/>
              </a:spcAft>
            </a:pPr>
            <a:endParaRPr lang="en-US" altLang="en-US" b="1">
              <a:solidFill>
                <a:srgbClr val="003768"/>
              </a:solidFill>
              <a:cs typeface="Arial" charset="0"/>
            </a:endParaRPr>
          </a:p>
        </p:txBody>
      </p:sp>
      <p:sp>
        <p:nvSpPr>
          <p:cNvPr id="25603" name="Text Box 4"/>
          <p:cNvSpPr txBox="1">
            <a:spLocks noChangeArrowheads="1"/>
          </p:cNvSpPr>
          <p:nvPr/>
        </p:nvSpPr>
        <p:spPr bwMode="auto">
          <a:xfrm>
            <a:off x="1979613" y="1676401"/>
            <a:ext cx="8001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Observe their behavior</a:t>
            </a:r>
          </a:p>
          <a:p>
            <a:pPr eaLnBrk="1" fontAlgn="base" hangingPunct="1">
              <a:spcBef>
                <a:spcPct val="5000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Look for verbal, paraverbal, body language, and personal space clues</a:t>
            </a:r>
          </a:p>
          <a:p>
            <a:pPr eaLnBrk="1" fontAlgn="base" hangingPunct="1">
              <a:spcBef>
                <a:spcPct val="5000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Gauge their level of assertiveness</a:t>
            </a:r>
          </a:p>
          <a:p>
            <a:pPr eaLnBrk="1" fontAlgn="base" hangingPunct="1">
              <a:spcBef>
                <a:spcPct val="50000"/>
              </a:spcBef>
              <a:spcAft>
                <a:spcPct val="70000"/>
              </a:spcAft>
              <a:buClr>
                <a:srgbClr val="DEE3FE"/>
              </a:buClr>
              <a:buFont typeface="Wingdings" panose="05000000000000000000" pitchFamily="2" charset="2"/>
              <a:buChar char="§"/>
            </a:pPr>
            <a:r>
              <a:rPr lang="en-US" altLang="en-US" sz="2200">
                <a:solidFill>
                  <a:srgbClr val="FFFFFF"/>
                </a:solidFill>
                <a:cs typeface="Arial" charset="0"/>
              </a:rPr>
              <a:t>Gauge their level of expressiveness</a:t>
            </a:r>
          </a:p>
        </p:txBody>
      </p:sp>
    </p:spTree>
    <p:extLst>
      <p:ext uri="{BB962C8B-B14F-4D97-AF65-F5344CB8AC3E}">
        <p14:creationId xmlns:p14="http://schemas.microsoft.com/office/powerpoint/2010/main" val="3168608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dirty="0">
                <a:solidFill>
                  <a:srgbClr val="003768"/>
                </a:solidFill>
                <a:cs typeface="Arial" charset="0"/>
              </a:rPr>
              <a:t>How to Speed Read Style  			</a:t>
            </a:r>
            <a:r>
              <a:rPr lang="en-US" altLang="en-US" sz="1800" b="1" dirty="0" err="1">
                <a:solidFill>
                  <a:srgbClr val="003768"/>
                </a:solidFill>
                <a:cs typeface="Arial" charset="0"/>
              </a:rPr>
              <a:t>Pg</a:t>
            </a:r>
            <a:r>
              <a:rPr lang="en-US" altLang="en-US" sz="1800" b="1" dirty="0">
                <a:solidFill>
                  <a:srgbClr val="003768"/>
                </a:solidFill>
                <a:cs typeface="Arial" charset="0"/>
              </a:rPr>
              <a:t> 8</a:t>
            </a:r>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75" y="1752601"/>
            <a:ext cx="8466138" cy="43338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2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17" y="309880"/>
            <a:ext cx="7315200" cy="566738"/>
          </a:xfrm>
        </p:spPr>
        <p:txBody>
          <a:bodyPr/>
          <a:lstStyle/>
          <a:p>
            <a:r>
              <a:rPr lang="en-US" dirty="0">
                <a:solidFill>
                  <a:schemeClr val="accent6">
                    <a:lumMod val="75000"/>
                  </a:schemeClr>
                </a:solidFill>
              </a:rPr>
              <a:t>What Causes Stress on the Farm?</a:t>
            </a:r>
          </a:p>
        </p:txBody>
      </p:sp>
      <p:pic>
        <p:nvPicPr>
          <p:cNvPr id="7" name="Content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2904" r="12904"/>
          <a:stretch>
            <a:fillRect/>
          </a:stretch>
        </p:blipFill>
        <p:spPr>
          <a:xfrm>
            <a:off x="3545839" y="2321003"/>
            <a:ext cx="5645434" cy="3175557"/>
          </a:xfrm>
        </p:spPr>
      </p:pic>
    </p:spTree>
    <p:extLst>
      <p:ext uri="{BB962C8B-B14F-4D97-AF65-F5344CB8AC3E}">
        <p14:creationId xmlns:p14="http://schemas.microsoft.com/office/powerpoint/2010/main" val="888350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B41A-673F-4EFE-B2A2-A6276DB2D4C1}"/>
              </a:ext>
            </a:extLst>
          </p:cNvPr>
          <p:cNvSpPr>
            <a:spLocks noGrp="1"/>
          </p:cNvSpPr>
          <p:nvPr>
            <p:ph type="title"/>
          </p:nvPr>
        </p:nvSpPr>
        <p:spPr/>
        <p:txBody>
          <a:bodyPr/>
          <a:lstStyle/>
          <a:p>
            <a:r>
              <a:rPr lang="en-US" dirty="0"/>
              <a:t>The Brown Family</a:t>
            </a:r>
          </a:p>
        </p:txBody>
      </p:sp>
      <p:sp>
        <p:nvSpPr>
          <p:cNvPr id="3" name="Content Placeholder 2">
            <a:extLst>
              <a:ext uri="{FF2B5EF4-FFF2-40B4-BE49-F238E27FC236}">
                <a16:creationId xmlns:a16="http://schemas.microsoft.com/office/drawing/2014/main" id="{8EF820C7-3B8A-412F-9FF2-3BF7F2FC1A6D}"/>
              </a:ext>
            </a:extLst>
          </p:cNvPr>
          <p:cNvSpPr>
            <a:spLocks noGrp="1"/>
          </p:cNvSpPr>
          <p:nvPr>
            <p:ph idx="1"/>
          </p:nvPr>
        </p:nvSpPr>
        <p:spPr/>
        <p:txBody>
          <a:bodyPr/>
          <a:lstStyle/>
          <a:p>
            <a:r>
              <a:rPr lang="en-US" dirty="0">
                <a:solidFill>
                  <a:schemeClr val="bg1"/>
                </a:solidFill>
              </a:rPr>
              <a:t>What communication Styles doe they each bring to the family?</a:t>
            </a:r>
          </a:p>
          <a:p>
            <a:endParaRPr lang="en-US" dirty="0">
              <a:solidFill>
                <a:schemeClr val="bg1"/>
              </a:solidFill>
            </a:endParaRPr>
          </a:p>
          <a:p>
            <a:r>
              <a:rPr lang="en-US" dirty="0">
                <a:solidFill>
                  <a:schemeClr val="bg1"/>
                </a:solidFill>
              </a:rPr>
              <a:t>Which Family members are going to have challenges getting on the same page?</a:t>
            </a:r>
          </a:p>
        </p:txBody>
      </p:sp>
    </p:spTree>
    <p:extLst>
      <p:ext uri="{BB962C8B-B14F-4D97-AF65-F5344CB8AC3E}">
        <p14:creationId xmlns:p14="http://schemas.microsoft.com/office/powerpoint/2010/main" val="2920814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423592" y="1988840"/>
            <a:ext cx="7776864" cy="3785652"/>
          </a:xfrm>
          <a:prstGeom prst="rect">
            <a:avLst/>
          </a:prstGeom>
        </p:spPr>
        <p:txBody>
          <a:bodyPr wrap="square">
            <a:spAutoFit/>
          </a:bodyPr>
          <a:lstStyle/>
          <a:p>
            <a:pPr>
              <a:tabLst>
                <a:tab pos="457200" algn="l"/>
              </a:tabLst>
            </a:pPr>
            <a:r>
              <a:rPr lang="en-US" sz="2400"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Carol bursts through the door every day with a story to tell, or some catchy phrase or joke.  She makes sure that she speaks to everyone on the way to her work area, often not picking up on the clues that not everyone is as morning cheerful as she is!  Carol finally gets to her workspace and starts to buckle down at work, but tends to get distracted often by emails, folks walking by, or random thoughts and ideas that seem to always pop up.  At times she feels the frustration of her co workers when she misses a deadline or two.  But she feels that is to be expected in a workplace as busy as hers.  </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872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4DB4F-0936-4A32-8307-E19E7C57C315}"/>
              </a:ext>
            </a:extLst>
          </p:cNvPr>
          <p:cNvSpPr txBox="1"/>
          <p:nvPr/>
        </p:nvSpPr>
        <p:spPr>
          <a:xfrm>
            <a:off x="2279576" y="1844824"/>
            <a:ext cx="7632848" cy="4154984"/>
          </a:xfrm>
          <a:prstGeom prst="rect">
            <a:avLst/>
          </a:prstGeom>
          <a:noFill/>
        </p:spPr>
        <p:txBody>
          <a:bodyPr wrap="square" rtlCol="0">
            <a:spAutoFit/>
          </a:bodyPr>
          <a:lstStyle/>
          <a:p>
            <a:r>
              <a:rPr lang="en-US" sz="2400" dirty="0">
                <a:solidFill>
                  <a:schemeClr val="bg1"/>
                </a:solidFill>
                <a:latin typeface="Calibri Light" panose="020F0302020204030204" pitchFamily="34" charset="0"/>
                <a:cs typeface="Times New Roman" panose="02020603050405020304" pitchFamily="18" charset="0"/>
              </a:rPr>
              <a:t>John is focused when he gets to work.  He likes to head straight to his office, fire up his computer and start banging out email responses with the tasks for the day shared to his team.  A few quick bullet points should be all that everyone needs to know what the major deliverables are for the day.  </a:t>
            </a:r>
          </a:p>
          <a:p>
            <a:r>
              <a:rPr lang="en-US" sz="2400" dirty="0">
                <a:solidFill>
                  <a:schemeClr val="bg1"/>
                </a:solidFill>
                <a:latin typeface="Calibri Light" panose="020F0302020204030204" pitchFamily="34" charset="0"/>
                <a:cs typeface="Times New Roman" panose="02020603050405020304" pitchFamily="18" charset="0"/>
              </a:rPr>
              <a:t>Today he is frustrated that he has a calendar full of meetings, most of which he thinks could be accomplished by a quick email. Maybe he can push the meetings quickly so they only take about 20 minutes instead of the full hour.   He’s hoping he can do a few things during the meetings so he decides to take his laptop along</a:t>
            </a:r>
          </a:p>
        </p:txBody>
      </p:sp>
    </p:spTree>
    <p:extLst>
      <p:ext uri="{BB962C8B-B14F-4D97-AF65-F5344CB8AC3E}">
        <p14:creationId xmlns:p14="http://schemas.microsoft.com/office/powerpoint/2010/main" val="3919462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166FAB-565C-465B-AC34-EDDA87992878}"/>
              </a:ext>
            </a:extLst>
          </p:cNvPr>
          <p:cNvSpPr txBox="1"/>
          <p:nvPr/>
        </p:nvSpPr>
        <p:spPr>
          <a:xfrm>
            <a:off x="2279576" y="1628801"/>
            <a:ext cx="8136904" cy="4893647"/>
          </a:xfrm>
          <a:prstGeom prst="rect">
            <a:avLst/>
          </a:prstGeom>
          <a:noFill/>
        </p:spPr>
        <p:txBody>
          <a:bodyPr wrap="square" rtlCol="0">
            <a:spAutoFit/>
          </a:bodyPr>
          <a:lstStyle>
            <a:defPPr>
              <a:defRPr lang="en-US"/>
            </a:defPPr>
            <a:lvl1pPr>
              <a:defRPr sz="2400">
                <a:solidFill>
                  <a:schemeClr val="bg1"/>
                </a:solidFill>
                <a:latin typeface="Calibri Light" panose="020F0302020204030204" pitchFamily="34" charset="0"/>
                <a:cs typeface="Times New Roman" panose="02020603050405020304" pitchFamily="18" charset="0"/>
              </a:defRPr>
            </a:lvl1pPr>
          </a:lstStyle>
          <a:p>
            <a:r>
              <a:rPr lang="en-US" dirty="0"/>
              <a:t>Candace is headed into the office for another busy week.  As long as she can get in about an hour before Carol arrives she can get off to a good start.  She shakes her head thinking that Sarah must not have as much to do on her list, because she insists on walking through the office and taking about an hour to greet everyone and check in before she can start her day.   Candace just doesn’t understand why she takes up so much time just fliting around the office.   She thinks, “I’ve got work to do, and I need to stay focused.  On top of that, a full day of meetings means she is away from her desk for most of the day.  She just hopes  John doesn’t demand she make a snap decision about the new software purchase.  She hasn’t yet seen any of the system specs or documentation and she needs time to review. </a:t>
            </a:r>
          </a:p>
        </p:txBody>
      </p:sp>
    </p:spTree>
    <p:extLst>
      <p:ext uri="{BB962C8B-B14F-4D97-AF65-F5344CB8AC3E}">
        <p14:creationId xmlns:p14="http://schemas.microsoft.com/office/powerpoint/2010/main" val="3461467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166FAB-565C-465B-AC34-EDDA87992878}"/>
              </a:ext>
            </a:extLst>
          </p:cNvPr>
          <p:cNvSpPr txBox="1"/>
          <p:nvPr/>
        </p:nvSpPr>
        <p:spPr>
          <a:xfrm>
            <a:off x="2279576" y="1628801"/>
            <a:ext cx="8136904" cy="4893647"/>
          </a:xfrm>
          <a:prstGeom prst="rect">
            <a:avLst/>
          </a:prstGeom>
          <a:noFill/>
        </p:spPr>
        <p:txBody>
          <a:bodyPr wrap="square" rtlCol="0">
            <a:spAutoFit/>
          </a:bodyPr>
          <a:lstStyle>
            <a:defPPr>
              <a:defRPr lang="en-US"/>
            </a:defPPr>
            <a:lvl1pPr>
              <a:defRPr sz="2400">
                <a:solidFill>
                  <a:schemeClr val="bg1"/>
                </a:solidFill>
                <a:latin typeface="Calibri Light" panose="020F0302020204030204" pitchFamily="34" charset="0"/>
                <a:cs typeface="Times New Roman" panose="02020603050405020304" pitchFamily="18" charset="0"/>
              </a:defRPr>
            </a:lvl1pPr>
          </a:lstStyle>
          <a:p>
            <a:r>
              <a:rPr lang="en-US" dirty="0"/>
              <a:t>Sam is looking forward to the week.  It’s the last week of the month, so it is time to plan the social event to celebrate birthdays.  It’s always a fun time to see everyone and to catch up.  </a:t>
            </a:r>
          </a:p>
          <a:p>
            <a:r>
              <a:rPr lang="en-US" dirty="0"/>
              <a:t>This past week was especially difficult at work.  John pushed for some decisions quickly and it made a few people frustrated and before Sam knew it, he was in the middle of trying to help everyone get along.  That meant he took on a few extra tasks to calm the feelings of others, Carol constantly missed her deadlines and he pitched in to help,  and he didn’t finish his own work until late Saturday afternoon.  He hopes that doesn’t happen this week, but it seems he can never quite get to his own work on time as so many people come to him for help, and he finds he would rather help them get it done than to say no.  </a:t>
            </a:r>
          </a:p>
        </p:txBody>
      </p:sp>
    </p:spTree>
    <p:extLst>
      <p:ext uri="{BB962C8B-B14F-4D97-AF65-F5344CB8AC3E}">
        <p14:creationId xmlns:p14="http://schemas.microsoft.com/office/powerpoint/2010/main" val="3446753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A43C-98B6-4DD6-93D9-76F9F71E8C38}"/>
              </a:ext>
            </a:extLst>
          </p:cNvPr>
          <p:cNvSpPr>
            <a:spLocks noGrp="1"/>
          </p:cNvSpPr>
          <p:nvPr>
            <p:ph type="title"/>
          </p:nvPr>
        </p:nvSpPr>
        <p:spPr/>
        <p:txBody>
          <a:bodyPr/>
          <a:lstStyle/>
          <a:p>
            <a:pPr algn="l"/>
            <a:r>
              <a:rPr lang="en-US" sz="2400" b="1" kern="1200" dirty="0">
                <a:solidFill>
                  <a:srgbClr val="003768"/>
                </a:solidFill>
                <a:latin typeface="Arial" panose="020B0604020202020204" pitchFamily="34" charset="0"/>
                <a:ea typeface="+mn-ea"/>
                <a:cs typeface="Arial" charset="0"/>
              </a:rPr>
              <a:t>Speed Read a Style</a:t>
            </a:r>
          </a:p>
        </p:txBody>
      </p:sp>
      <p:sp>
        <p:nvSpPr>
          <p:cNvPr id="3" name="Content Placeholder 2">
            <a:extLst>
              <a:ext uri="{FF2B5EF4-FFF2-40B4-BE49-F238E27FC236}">
                <a16:creationId xmlns:a16="http://schemas.microsoft.com/office/drawing/2014/main" id="{A8574643-755C-4F19-889A-C5A90C4CEF6E}"/>
              </a:ext>
            </a:extLst>
          </p:cNvPr>
          <p:cNvSpPr>
            <a:spLocks noGrp="1"/>
          </p:cNvSpPr>
          <p:nvPr>
            <p:ph sz="half" idx="1"/>
          </p:nvPr>
        </p:nvSpPr>
        <p:spPr/>
        <p:txBody>
          <a:bodyPr/>
          <a:lstStyle/>
          <a:p>
            <a:r>
              <a:rPr lang="en-US" dirty="0">
                <a:solidFill>
                  <a:schemeClr val="bg1"/>
                </a:solidFill>
              </a:rPr>
              <a:t>Go back to the situation in which you missed an opportunity to communicate:</a:t>
            </a:r>
          </a:p>
        </p:txBody>
      </p:sp>
      <p:sp>
        <p:nvSpPr>
          <p:cNvPr id="4" name="Content Placeholder 3">
            <a:extLst>
              <a:ext uri="{FF2B5EF4-FFF2-40B4-BE49-F238E27FC236}">
                <a16:creationId xmlns:a16="http://schemas.microsoft.com/office/drawing/2014/main" id="{55670B79-D0B0-417B-AE4D-7E89D943E491}"/>
              </a:ext>
            </a:extLst>
          </p:cNvPr>
          <p:cNvSpPr>
            <a:spLocks noGrp="1"/>
          </p:cNvSpPr>
          <p:nvPr>
            <p:ph sz="half" idx="2"/>
          </p:nvPr>
        </p:nvSpPr>
        <p:spPr/>
        <p:txBody>
          <a:bodyPr/>
          <a:lstStyle/>
          <a:p>
            <a:r>
              <a:rPr lang="en-US" dirty="0">
                <a:solidFill>
                  <a:schemeClr val="bg1"/>
                </a:solidFill>
              </a:rPr>
              <a:t>Using page 8: </a:t>
            </a:r>
          </a:p>
          <a:p>
            <a:r>
              <a:rPr lang="en-US" dirty="0">
                <a:solidFill>
                  <a:schemeClr val="bg1"/>
                </a:solidFill>
              </a:rPr>
              <a:t>What is their style?</a:t>
            </a:r>
          </a:p>
          <a:p>
            <a:pPr lvl="1"/>
            <a:r>
              <a:rPr lang="en-US" dirty="0">
                <a:solidFill>
                  <a:schemeClr val="bg1"/>
                </a:solidFill>
              </a:rPr>
              <a:t>What is your style?</a:t>
            </a:r>
          </a:p>
          <a:p>
            <a:pPr lvl="1"/>
            <a:endParaRPr lang="en-US" dirty="0">
              <a:solidFill>
                <a:schemeClr val="bg1"/>
              </a:solidFill>
            </a:endParaRPr>
          </a:p>
          <a:p>
            <a:r>
              <a:rPr lang="en-US" dirty="0">
                <a:solidFill>
                  <a:schemeClr val="bg1"/>
                </a:solidFill>
              </a:rPr>
              <a:t>What are some of the things causing the disconnect?</a:t>
            </a:r>
          </a:p>
          <a:p>
            <a:endParaRPr lang="en-US" dirty="0">
              <a:solidFill>
                <a:schemeClr val="bg1"/>
              </a:solidFill>
            </a:endParaRPr>
          </a:p>
          <a:p>
            <a:r>
              <a:rPr lang="en-US" dirty="0">
                <a:solidFill>
                  <a:schemeClr val="bg1"/>
                </a:solidFill>
              </a:rPr>
              <a:t>What can you try differently next time.  </a:t>
            </a:r>
          </a:p>
        </p:txBody>
      </p:sp>
    </p:spTree>
    <p:extLst>
      <p:ext uri="{BB962C8B-B14F-4D97-AF65-F5344CB8AC3E}">
        <p14:creationId xmlns:p14="http://schemas.microsoft.com/office/powerpoint/2010/main" val="1604691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dirty="0">
                <a:solidFill>
                  <a:srgbClr val="003768"/>
                </a:solidFill>
                <a:cs typeface="Arial" charset="0"/>
              </a:rPr>
              <a:t>Interacting with the Direct Style</a:t>
            </a:r>
          </a:p>
        </p:txBody>
      </p:sp>
      <p:sp>
        <p:nvSpPr>
          <p:cNvPr id="27651" name="Text Box 3"/>
          <p:cNvSpPr txBox="1">
            <a:spLocks noChangeArrowheads="1"/>
          </p:cNvSpPr>
          <p:nvPr/>
        </p:nvSpPr>
        <p:spPr bwMode="auto">
          <a:xfrm>
            <a:off x="1979613" y="1676401"/>
            <a:ext cx="8001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Focus on their goals and objectives</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Keep your relationship businesslike</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Argue facts, not personal feelings</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Be well organized in your presentations</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Ask questions directly</a:t>
            </a:r>
          </a:p>
          <a:p>
            <a:pPr eaLnBrk="1" fontAlgn="base" hangingPunct="1">
              <a:spcBef>
                <a:spcPct val="0"/>
              </a:spcBef>
              <a:spcAft>
                <a:spcPct val="100000"/>
              </a:spcAft>
              <a:buClr>
                <a:srgbClr val="DEE3FE"/>
              </a:buClr>
              <a:buFont typeface="Wingdings" panose="05000000000000000000" pitchFamily="2" charset="2"/>
              <a:buChar char="§"/>
            </a:pPr>
            <a:r>
              <a:rPr lang="en-US" altLang="en-US" sz="2200">
                <a:solidFill>
                  <a:srgbClr val="FFFFFF"/>
                </a:solidFill>
                <a:cs typeface="Arial" charset="0"/>
              </a:rPr>
              <a:t>Speak at a relatively fast pace</a:t>
            </a:r>
          </a:p>
        </p:txBody>
      </p:sp>
    </p:spTree>
    <p:extLst>
      <p:ext uri="{BB962C8B-B14F-4D97-AF65-F5344CB8AC3E}">
        <p14:creationId xmlns:p14="http://schemas.microsoft.com/office/powerpoint/2010/main" val="1845650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Interacting with the Spirited Style</a:t>
            </a:r>
          </a:p>
        </p:txBody>
      </p:sp>
      <p:sp>
        <p:nvSpPr>
          <p:cNvPr id="28675" name="Text Box 3"/>
          <p:cNvSpPr txBox="1">
            <a:spLocks noChangeArrowheads="1"/>
          </p:cNvSpPr>
          <p:nvPr/>
        </p:nvSpPr>
        <p:spPr bwMode="auto">
          <a:xfrm>
            <a:off x="1979613" y="1676400"/>
            <a:ext cx="8001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Focus on opinions and inspiring ideas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Be supportive of their ideas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Don’t hurry the discussion</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Engage in brainstorming</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Be entertaining and upbeat</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Allow them to share their ideas freely</a:t>
            </a:r>
          </a:p>
        </p:txBody>
      </p:sp>
    </p:spTree>
    <p:extLst>
      <p:ext uri="{BB962C8B-B14F-4D97-AF65-F5344CB8AC3E}">
        <p14:creationId xmlns:p14="http://schemas.microsoft.com/office/powerpoint/2010/main" val="1969677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Interacting with the Considerate Style</a:t>
            </a:r>
          </a:p>
        </p:txBody>
      </p:sp>
      <p:sp>
        <p:nvSpPr>
          <p:cNvPr id="29699" name="Text Box 3"/>
          <p:cNvSpPr txBox="1">
            <a:spLocks noChangeArrowheads="1"/>
          </p:cNvSpPr>
          <p:nvPr/>
        </p:nvSpPr>
        <p:spPr bwMode="auto">
          <a:xfrm>
            <a:off x="1979613" y="1676400"/>
            <a:ext cx="8001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Focus on your relationship</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Be supportive of their feelings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Make sure you understand their needs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Be informal</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Maintain a relaxed pace</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Give them time to build trust in you</a:t>
            </a:r>
          </a:p>
        </p:txBody>
      </p:sp>
    </p:spTree>
    <p:extLst>
      <p:ext uri="{BB962C8B-B14F-4D97-AF65-F5344CB8AC3E}">
        <p14:creationId xmlns:p14="http://schemas.microsoft.com/office/powerpoint/2010/main" val="846840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Interacting with the Systematic Style</a:t>
            </a:r>
          </a:p>
        </p:txBody>
      </p:sp>
      <p:sp>
        <p:nvSpPr>
          <p:cNvPr id="30723" name="Text Box 3"/>
          <p:cNvSpPr txBox="1">
            <a:spLocks noChangeArrowheads="1"/>
          </p:cNvSpPr>
          <p:nvPr/>
        </p:nvSpPr>
        <p:spPr bwMode="auto">
          <a:xfrm>
            <a:off x="1979613" y="1676400"/>
            <a:ext cx="80010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Focus on facts, not opinions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Be precise in your presentations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Be thorough and organized	</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Avoid gimmicks</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Provide data when possible</a:t>
            </a:r>
          </a:p>
          <a:p>
            <a:pPr eaLnBrk="1" fontAlgn="base" hangingPunct="1">
              <a:spcBef>
                <a:spcPct val="50000"/>
              </a:spcBef>
              <a:spcAft>
                <a:spcPct val="50000"/>
              </a:spcAft>
              <a:buClr>
                <a:srgbClr val="DEE3FE"/>
              </a:buClr>
              <a:buFont typeface="Wingdings" panose="05000000000000000000" pitchFamily="2" charset="2"/>
              <a:buChar char="§"/>
            </a:pPr>
            <a:r>
              <a:rPr lang="en-US" altLang="en-US" sz="2200">
                <a:solidFill>
                  <a:srgbClr val="FFFFFF"/>
                </a:solidFill>
                <a:cs typeface="Arial" charset="0"/>
              </a:rPr>
              <a:t>Allow time for analysis</a:t>
            </a:r>
          </a:p>
        </p:txBody>
      </p:sp>
    </p:spTree>
    <p:extLst>
      <p:ext uri="{BB962C8B-B14F-4D97-AF65-F5344CB8AC3E}">
        <p14:creationId xmlns:p14="http://schemas.microsoft.com/office/powerpoint/2010/main" val="109961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solidFill>
                  <a:schemeClr val="accent6">
                    <a:lumMod val="75000"/>
                  </a:schemeClr>
                </a:solidFill>
              </a:rPr>
              <a:t>What is Communication?</a:t>
            </a:r>
          </a:p>
        </p:txBody>
      </p:sp>
      <p:sp>
        <p:nvSpPr>
          <p:cNvPr id="2" name="Content Placeholder 1"/>
          <p:cNvSpPr>
            <a:spLocks noGrp="1"/>
          </p:cNvSpPr>
          <p:nvPr>
            <p:ph idx="1"/>
          </p:nvPr>
        </p:nvSpPr>
        <p:spPr/>
        <p:txBody>
          <a:bodyPr/>
          <a:lstStyle/>
          <a:p>
            <a:r>
              <a:rPr lang="en-US" dirty="0">
                <a:solidFill>
                  <a:schemeClr val="bg1"/>
                </a:solidFill>
              </a:rPr>
              <a:t>Write a definition in your groups</a:t>
            </a:r>
          </a:p>
        </p:txBody>
      </p:sp>
    </p:spTree>
    <p:extLst>
      <p:ext uri="{BB962C8B-B14F-4D97-AF65-F5344CB8AC3E}">
        <p14:creationId xmlns:p14="http://schemas.microsoft.com/office/powerpoint/2010/main" val="682112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79613" y="639764"/>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dirty="0">
                <a:solidFill>
                  <a:srgbClr val="003768"/>
                </a:solidFill>
                <a:cs typeface="Arial" charset="0"/>
              </a:rPr>
              <a:t>Applying What You’ve Learned   		</a:t>
            </a:r>
            <a:r>
              <a:rPr lang="en-US" altLang="en-US" sz="1800" b="1" dirty="0" err="1">
                <a:solidFill>
                  <a:srgbClr val="003768"/>
                </a:solidFill>
                <a:cs typeface="Arial" charset="0"/>
              </a:rPr>
              <a:t>Pg</a:t>
            </a:r>
            <a:r>
              <a:rPr lang="en-US" altLang="en-US" sz="1800" b="1" dirty="0">
                <a:solidFill>
                  <a:srgbClr val="003768"/>
                </a:solidFill>
                <a:cs typeface="Arial" charset="0"/>
              </a:rPr>
              <a:t> 10</a:t>
            </a:r>
          </a:p>
        </p:txBody>
      </p:sp>
      <p:sp>
        <p:nvSpPr>
          <p:cNvPr id="31747" name="Text Box 3"/>
          <p:cNvSpPr txBox="1">
            <a:spLocks noChangeArrowheads="1"/>
          </p:cNvSpPr>
          <p:nvPr/>
        </p:nvSpPr>
        <p:spPr bwMode="auto">
          <a:xfrm>
            <a:off x="2133600" y="1828801"/>
            <a:ext cx="8001000" cy="313932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342900" defTabSz="114300" eaLnBrk="0" hangingPunct="0">
              <a:defRPr sz="2400">
                <a:solidFill>
                  <a:schemeClr val="tx1"/>
                </a:solidFill>
                <a:latin typeface="Arial" panose="020B0604020202020204" pitchFamily="34" charset="0"/>
              </a:defRPr>
            </a:lvl1pPr>
            <a:lvl2pPr marL="742950" indent="-285750" defTabSz="114300" eaLnBrk="0" hangingPunct="0">
              <a:defRPr sz="2400">
                <a:solidFill>
                  <a:schemeClr val="tx1"/>
                </a:solidFill>
                <a:latin typeface="Arial" panose="020B0604020202020204" pitchFamily="34" charset="0"/>
              </a:defRPr>
            </a:lvl2pPr>
            <a:lvl3pPr marL="1143000" indent="-228600" defTabSz="114300" eaLnBrk="0" hangingPunct="0">
              <a:defRPr sz="2400">
                <a:solidFill>
                  <a:schemeClr val="tx1"/>
                </a:solidFill>
                <a:latin typeface="Arial" panose="020B0604020202020204" pitchFamily="34" charset="0"/>
              </a:defRPr>
            </a:lvl3pPr>
            <a:lvl4pPr marL="1600200" indent="-228600" defTabSz="114300" eaLnBrk="0" hangingPunct="0">
              <a:defRPr sz="2400">
                <a:solidFill>
                  <a:schemeClr val="tx1"/>
                </a:solidFill>
                <a:latin typeface="Arial" panose="020B0604020202020204" pitchFamily="34" charset="0"/>
              </a:defRPr>
            </a:lvl4pPr>
            <a:lvl5pPr marL="2057400" indent="-228600" defTabSz="114300" eaLnBrk="0" hangingPunct="0">
              <a:defRPr sz="2400">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 1. What are the positive aspects of your communication </a:t>
            </a:r>
            <a:br>
              <a:rPr lang="en-US" altLang="en-US" sz="2200" dirty="0">
                <a:solidFill>
                  <a:srgbClr val="FFFFFF"/>
                </a:solidFill>
                <a:cs typeface="Arial" charset="0"/>
              </a:rPr>
            </a:br>
            <a:r>
              <a:rPr lang="en-US" altLang="en-US" sz="2200" dirty="0">
                <a:solidFill>
                  <a:srgbClr val="FFFFFF"/>
                </a:solidFill>
                <a:cs typeface="Arial" charset="0"/>
              </a:rPr>
              <a:t>style?</a:t>
            </a:r>
          </a:p>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 2. List some examples of how your strengths have benefited  	you 	in 	your communication at work.</a:t>
            </a:r>
          </a:p>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 3. What can you do to strengthen these characteristics?  </a:t>
            </a:r>
            <a:br>
              <a:rPr lang="en-US" altLang="en-US" sz="2200" dirty="0">
                <a:solidFill>
                  <a:srgbClr val="FFFFFF"/>
                </a:solidFill>
                <a:cs typeface="Arial" charset="0"/>
              </a:rPr>
            </a:br>
            <a:r>
              <a:rPr lang="en-US" altLang="en-US" sz="2200" dirty="0">
                <a:solidFill>
                  <a:srgbClr val="FFFFFF"/>
                </a:solidFill>
                <a:cs typeface="Arial" charset="0"/>
              </a:rPr>
              <a:t>What 	can you do to develop new strengths?</a:t>
            </a:r>
          </a:p>
        </p:txBody>
      </p:sp>
    </p:spTree>
    <p:extLst>
      <p:ext uri="{BB962C8B-B14F-4D97-AF65-F5344CB8AC3E}">
        <p14:creationId xmlns:p14="http://schemas.microsoft.com/office/powerpoint/2010/main" val="4212597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79613" y="639764"/>
            <a:ext cx="739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Applying What You’ve Learned</a:t>
            </a:r>
          </a:p>
          <a:p>
            <a:pPr eaLnBrk="1" fontAlgn="base" hangingPunct="1">
              <a:spcBef>
                <a:spcPct val="50000"/>
              </a:spcBef>
              <a:spcAft>
                <a:spcPct val="0"/>
              </a:spcAft>
            </a:pPr>
            <a:endParaRPr lang="en-US" altLang="en-US" b="1">
              <a:solidFill>
                <a:srgbClr val="003768"/>
              </a:solidFill>
              <a:cs typeface="Arial" charset="0"/>
            </a:endParaRPr>
          </a:p>
        </p:txBody>
      </p:sp>
      <p:sp>
        <p:nvSpPr>
          <p:cNvPr id="32771" name="Text Box 3"/>
          <p:cNvSpPr txBox="1">
            <a:spLocks noChangeArrowheads="1"/>
          </p:cNvSpPr>
          <p:nvPr/>
        </p:nvSpPr>
        <p:spPr bwMode="auto">
          <a:xfrm>
            <a:off x="1979613" y="1676401"/>
            <a:ext cx="8001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4. What are some of the aspects of your dominant style that may be potential trouble spots?</a:t>
            </a:r>
          </a:p>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5. What can you do to control or avoid those potential </a:t>
            </a:r>
            <a:br>
              <a:rPr lang="en-US" altLang="en-US" sz="2200" dirty="0">
                <a:solidFill>
                  <a:srgbClr val="FFFFFF"/>
                </a:solidFill>
                <a:cs typeface="Arial" charset="0"/>
              </a:rPr>
            </a:br>
            <a:r>
              <a:rPr lang="en-US" altLang="en-US" sz="2200" dirty="0">
                <a:solidFill>
                  <a:srgbClr val="FFFFFF"/>
                </a:solidFill>
                <a:cs typeface="Arial" charset="0"/>
              </a:rPr>
              <a:t>trouble spots?</a:t>
            </a:r>
          </a:p>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6. Which communication styles do you communicate with </a:t>
            </a:r>
            <a:br>
              <a:rPr lang="en-US" altLang="en-US" sz="2200" dirty="0">
                <a:solidFill>
                  <a:srgbClr val="FFFFFF"/>
                </a:solidFill>
                <a:cs typeface="Arial" charset="0"/>
              </a:rPr>
            </a:br>
            <a:r>
              <a:rPr lang="en-US" altLang="en-US" sz="2200" dirty="0">
                <a:solidFill>
                  <a:srgbClr val="FFFFFF"/>
                </a:solidFill>
                <a:cs typeface="Arial" charset="0"/>
              </a:rPr>
              <a:t>most effectively?</a:t>
            </a:r>
          </a:p>
        </p:txBody>
      </p:sp>
    </p:spTree>
    <p:extLst>
      <p:ext uri="{BB962C8B-B14F-4D97-AF65-F5344CB8AC3E}">
        <p14:creationId xmlns:p14="http://schemas.microsoft.com/office/powerpoint/2010/main" val="341144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050"/>
          <p:cNvSpPr txBox="1">
            <a:spLocks noChangeArrowheads="1"/>
          </p:cNvSpPr>
          <p:nvPr/>
        </p:nvSpPr>
        <p:spPr bwMode="auto">
          <a:xfrm>
            <a:off x="1979613" y="639764"/>
            <a:ext cx="739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Applying What You’ve Learned</a:t>
            </a:r>
          </a:p>
          <a:p>
            <a:pPr eaLnBrk="1" fontAlgn="base" hangingPunct="1">
              <a:spcBef>
                <a:spcPct val="50000"/>
              </a:spcBef>
              <a:spcAft>
                <a:spcPct val="0"/>
              </a:spcAft>
            </a:pPr>
            <a:endParaRPr lang="en-US" altLang="en-US" b="1">
              <a:solidFill>
                <a:srgbClr val="003768"/>
              </a:solidFill>
              <a:cs typeface="Arial" charset="0"/>
            </a:endParaRPr>
          </a:p>
        </p:txBody>
      </p:sp>
      <p:sp>
        <p:nvSpPr>
          <p:cNvPr id="33795" name="Text Box 2051"/>
          <p:cNvSpPr txBox="1">
            <a:spLocks noChangeArrowheads="1"/>
          </p:cNvSpPr>
          <p:nvPr/>
        </p:nvSpPr>
        <p:spPr bwMode="auto">
          <a:xfrm>
            <a:off x="1979613" y="1676401"/>
            <a:ext cx="8001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7. Which communication styles do you communicate with least effectively?</a:t>
            </a:r>
          </a:p>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8. What specific challenges do you face in your everyday interactions?</a:t>
            </a:r>
          </a:p>
          <a:p>
            <a:pPr eaLnBrk="1" fontAlgn="base" hangingPunct="1">
              <a:spcBef>
                <a:spcPct val="50000"/>
              </a:spcBef>
              <a:spcAft>
                <a:spcPct val="100000"/>
              </a:spcAft>
              <a:buClr>
                <a:srgbClr val="DEE3FE"/>
              </a:buClr>
              <a:buFont typeface="Wingdings" panose="05000000000000000000" pitchFamily="2" charset="2"/>
              <a:buNone/>
            </a:pPr>
            <a:r>
              <a:rPr lang="en-US" altLang="en-US" sz="2200" dirty="0">
                <a:solidFill>
                  <a:srgbClr val="FFFFFF"/>
                </a:solidFill>
                <a:cs typeface="Arial" charset="0"/>
              </a:rPr>
              <a:t>9. What can you do to overcome these challenges now that you understand the importance of communication style?</a:t>
            </a:r>
          </a:p>
        </p:txBody>
      </p:sp>
    </p:spTree>
    <p:extLst>
      <p:ext uri="{BB962C8B-B14F-4D97-AF65-F5344CB8AC3E}">
        <p14:creationId xmlns:p14="http://schemas.microsoft.com/office/powerpoint/2010/main" val="50031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050"/>
          <p:cNvSpPr txBox="1">
            <a:spLocks noChangeArrowheads="1"/>
          </p:cNvSpPr>
          <p:nvPr/>
        </p:nvSpPr>
        <p:spPr bwMode="auto">
          <a:xfrm>
            <a:off x="1979613" y="639763"/>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3768"/>
                </a:solidFill>
                <a:cs typeface="Arial" charset="0"/>
              </a:rPr>
              <a:t>Review</a:t>
            </a:r>
          </a:p>
        </p:txBody>
      </p:sp>
      <p:sp>
        <p:nvSpPr>
          <p:cNvPr id="34819" name="Text Box 2051"/>
          <p:cNvSpPr txBox="1">
            <a:spLocks noChangeArrowheads="1"/>
          </p:cNvSpPr>
          <p:nvPr/>
        </p:nvSpPr>
        <p:spPr bwMode="auto">
          <a:xfrm>
            <a:off x="1979614" y="1676401"/>
            <a:ext cx="838358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Discussed how communication impacts our relationships </a:t>
            </a:r>
            <a:br>
              <a:rPr lang="en-US" altLang="en-US" sz="2200">
                <a:solidFill>
                  <a:srgbClr val="FFFFFF"/>
                </a:solidFill>
                <a:cs typeface="Arial" charset="0"/>
              </a:rPr>
            </a:br>
            <a:r>
              <a:rPr lang="en-US" altLang="en-US" sz="2200">
                <a:solidFill>
                  <a:srgbClr val="FFFFFF"/>
                </a:solidFill>
                <a:cs typeface="Arial" charset="0"/>
              </a:rPr>
              <a:t>with others</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Learned about the four types of communication</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Identified your personal communication style</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Reviewed the HRDQ Style Model and the four communication styles</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Practiced quick techniques to identify the styles of others</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Learned how to “flex” our style when communicating with others</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Discussed how to use style to improve communication</a:t>
            </a:r>
          </a:p>
          <a:p>
            <a:pPr eaLnBrk="1" fontAlgn="base" hangingPunct="1">
              <a:spcBef>
                <a:spcPct val="50000"/>
              </a:spcBef>
              <a:spcAft>
                <a:spcPct val="0"/>
              </a:spcAft>
              <a:buClr>
                <a:srgbClr val="DEE3FE"/>
              </a:buClr>
              <a:buFont typeface="Wingdings" panose="05000000000000000000" pitchFamily="2" charset="2"/>
              <a:buChar char="§"/>
            </a:pPr>
            <a:r>
              <a:rPr lang="en-US" altLang="en-US" sz="2200">
                <a:solidFill>
                  <a:srgbClr val="FFFFFF"/>
                </a:solidFill>
                <a:cs typeface="Arial" charset="0"/>
              </a:rPr>
              <a:t>Established a plan to apply what we’ve learned</a:t>
            </a:r>
            <a:r>
              <a:rPr lang="en-US" altLang="en-US" sz="2200">
                <a:solidFill>
                  <a:srgbClr val="B2B2B2"/>
                </a:solidFill>
                <a:cs typeface="Arial" charset="0"/>
              </a:rPr>
              <a:t>.</a:t>
            </a:r>
          </a:p>
        </p:txBody>
      </p:sp>
    </p:spTree>
    <p:extLst>
      <p:ext uri="{BB962C8B-B14F-4D97-AF65-F5344CB8AC3E}">
        <p14:creationId xmlns:p14="http://schemas.microsoft.com/office/powerpoint/2010/main" val="2654125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Content Placeholder 2"/>
          <p:cNvSpPr>
            <a:spLocks noGrp="1"/>
          </p:cNvSpPr>
          <p:nvPr>
            <p:ph idx="1"/>
          </p:nvPr>
        </p:nvSpPr>
        <p:spPr/>
        <p:txBody>
          <a:bodyPr/>
          <a:lstStyle/>
          <a:p>
            <a:r>
              <a:rPr lang="en-US" dirty="0">
                <a:solidFill>
                  <a:schemeClr val="bg1"/>
                </a:solidFill>
              </a:rPr>
              <a:t>Pick 1 person</a:t>
            </a:r>
          </a:p>
          <a:p>
            <a:r>
              <a:rPr lang="en-US" dirty="0">
                <a:solidFill>
                  <a:schemeClr val="bg1"/>
                </a:solidFill>
              </a:rPr>
              <a:t>Speed read their style</a:t>
            </a:r>
          </a:p>
          <a:p>
            <a:r>
              <a:rPr lang="en-US" dirty="0">
                <a:solidFill>
                  <a:schemeClr val="bg1"/>
                </a:solidFill>
              </a:rPr>
              <a:t>What works well between you?</a:t>
            </a:r>
          </a:p>
          <a:p>
            <a:r>
              <a:rPr lang="en-US" dirty="0">
                <a:solidFill>
                  <a:schemeClr val="bg1"/>
                </a:solidFill>
              </a:rPr>
              <a:t>What needs to be improved?</a:t>
            </a:r>
          </a:p>
          <a:p>
            <a:r>
              <a:rPr lang="en-US" dirty="0">
                <a:solidFill>
                  <a:schemeClr val="bg1"/>
                </a:solidFill>
              </a:rPr>
              <a:t>What are 2 things you can do to flex your style with this person</a:t>
            </a:r>
          </a:p>
        </p:txBody>
      </p:sp>
    </p:spTree>
    <p:extLst>
      <p:ext uri="{BB962C8B-B14F-4D97-AF65-F5344CB8AC3E}">
        <p14:creationId xmlns:p14="http://schemas.microsoft.com/office/powerpoint/2010/main" val="420104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What is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915931"/>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766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How Do We Communicate?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77849533"/>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97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How Do We Communicate?</a:t>
            </a:r>
          </a:p>
        </p:txBody>
      </p:sp>
      <p:graphicFrame>
        <p:nvGraphicFramePr>
          <p:cNvPr id="3" name="Content Placeholder 2"/>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127082" y="3863181"/>
            <a:ext cx="1985142" cy="1107996"/>
          </a:xfrm>
          <a:prstGeom prst="rect">
            <a:avLst/>
          </a:prstGeom>
          <a:noFill/>
        </p:spPr>
        <p:txBody>
          <a:bodyPr wrap="square" rtlCol="0">
            <a:spAutoFit/>
          </a:bodyPr>
          <a:lstStyle/>
          <a:p>
            <a:r>
              <a:rPr lang="en-US" sz="6600" dirty="0"/>
              <a:t>93%</a:t>
            </a:r>
          </a:p>
        </p:txBody>
      </p:sp>
      <p:sp>
        <p:nvSpPr>
          <p:cNvPr id="4" name="Right Brace 3"/>
          <p:cNvSpPr/>
          <p:nvPr/>
        </p:nvSpPr>
        <p:spPr>
          <a:xfrm>
            <a:off x="5591944" y="3429000"/>
            <a:ext cx="535138" cy="2232248"/>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5" name="TextBox 4"/>
          <p:cNvSpPr txBox="1"/>
          <p:nvPr/>
        </p:nvSpPr>
        <p:spPr>
          <a:xfrm>
            <a:off x="5853794" y="1827792"/>
            <a:ext cx="2252711" cy="1107996"/>
          </a:xfrm>
          <a:prstGeom prst="rect">
            <a:avLst/>
          </a:prstGeom>
          <a:noFill/>
        </p:spPr>
        <p:txBody>
          <a:bodyPr wrap="square" rtlCol="0">
            <a:spAutoFit/>
          </a:bodyPr>
          <a:lstStyle/>
          <a:p>
            <a:r>
              <a:rPr lang="en-US" sz="6600" dirty="0"/>
              <a:t>7%</a:t>
            </a:r>
          </a:p>
        </p:txBody>
      </p:sp>
    </p:spTree>
    <p:extLst>
      <p:ext uri="{BB962C8B-B14F-4D97-AF65-F5344CB8AC3E}">
        <p14:creationId xmlns:p14="http://schemas.microsoft.com/office/powerpoint/2010/main" val="178497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sz="3600" dirty="0" err="1"/>
              <a:t>Paraverbal</a:t>
            </a:r>
            <a:r>
              <a:rPr lang="en-US" sz="3600" dirty="0"/>
              <a:t> Communication Skills</a:t>
            </a:r>
            <a:endParaRPr lang="en-CA" sz="3600" dirty="0"/>
          </a:p>
        </p:txBody>
      </p:sp>
      <p:pic>
        <p:nvPicPr>
          <p:cNvPr id="2" name="b0N0ufRKjKQ"/>
          <p:cNvPicPr>
            <a:picLocks noGrp="1" noRot="1" noChangeAspect="1"/>
          </p:cNvPicPr>
          <p:nvPr>
            <p:ph idx="1"/>
            <a:videoFile r:link="rId1"/>
          </p:nvPr>
        </p:nvPicPr>
        <p:blipFill>
          <a:blip r:embed="rId4"/>
          <a:stretch>
            <a:fillRect/>
          </a:stretch>
        </p:blipFill>
        <p:spPr>
          <a:xfrm>
            <a:off x="2471597" y="1772816"/>
            <a:ext cx="5760640" cy="3240360"/>
          </a:xfrm>
          <a:prstGeom prst="rect">
            <a:avLst/>
          </a:prstGeom>
        </p:spPr>
      </p:pic>
      <p:sp>
        <p:nvSpPr>
          <p:cNvPr id="4" name="Text Placeholder 3"/>
          <p:cNvSpPr>
            <a:spLocks noGrp="1"/>
          </p:cNvSpPr>
          <p:nvPr>
            <p:ph type="body" sz="quarter" idx="10"/>
          </p:nvPr>
        </p:nvSpPr>
        <p:spPr>
          <a:xfrm>
            <a:off x="8915400" y="381000"/>
            <a:ext cx="1752600" cy="3408040"/>
          </a:xfrm>
        </p:spPr>
        <p:txBody>
          <a:bodyPr rtlCol="0">
            <a:normAutofit fontScale="70000" lnSpcReduction="20000"/>
          </a:bodyPr>
          <a:lstStyle/>
          <a:p>
            <a:pPr>
              <a:lnSpc>
                <a:spcPct val="115000"/>
              </a:lnSpc>
              <a:spcBef>
                <a:spcPts val="0"/>
              </a:spcBef>
              <a:spcAft>
                <a:spcPts val="1000"/>
              </a:spcAft>
              <a:defRPr/>
            </a:pPr>
            <a:r>
              <a:rPr lang="en-US" dirty="0">
                <a:latin typeface="Cambria"/>
                <a:ea typeface="Times New Roman"/>
                <a:cs typeface="Times New Roman"/>
              </a:rPr>
              <a:t>Many attempts to communicate are nullified by saying too much. </a:t>
            </a:r>
            <a:endParaRPr lang="en-US" sz="2400" dirty="0">
              <a:ea typeface="Times New Roman"/>
              <a:cs typeface="Times New Roman"/>
            </a:endParaRPr>
          </a:p>
          <a:p>
            <a:pPr algn="ctr">
              <a:lnSpc>
                <a:spcPct val="115000"/>
              </a:lnSpc>
              <a:spcBef>
                <a:spcPts val="0"/>
              </a:spcBef>
              <a:spcAft>
                <a:spcPts val="1000"/>
              </a:spcAft>
              <a:defRPr/>
            </a:pPr>
            <a:r>
              <a:rPr lang="en-US" b="1" dirty="0">
                <a:latin typeface="Cambria"/>
                <a:ea typeface="Times New Roman"/>
                <a:cs typeface="Times New Roman"/>
              </a:rPr>
              <a:t>Robert Greenleaf</a:t>
            </a:r>
            <a:endParaRPr lang="en-US" sz="2400" b="1" dirty="0">
              <a:ea typeface="Times New Roman"/>
              <a:cs typeface="Times New Roman"/>
            </a:endParaRPr>
          </a:p>
        </p:txBody>
      </p:sp>
      <p:sp>
        <p:nvSpPr>
          <p:cNvPr id="5" name="Rectangle 4"/>
          <p:cNvSpPr/>
          <p:nvPr/>
        </p:nvSpPr>
        <p:spPr>
          <a:xfrm>
            <a:off x="8040216" y="6106743"/>
            <a:ext cx="4572000" cy="369332"/>
          </a:xfrm>
          <a:prstGeom prst="rect">
            <a:avLst/>
          </a:prstGeom>
        </p:spPr>
        <p:txBody>
          <a:bodyPr>
            <a:spAutoFit/>
          </a:bodyPr>
          <a:lstStyle/>
          <a:p>
            <a:r>
              <a:rPr lang="en-US" dirty="0">
                <a:hlinkClick r:id="rId5"/>
              </a:rPr>
              <a:t>Voice </a:t>
            </a:r>
            <a:r>
              <a:rPr lang="en-US" dirty="0" err="1">
                <a:hlinkClick r:id="rId5"/>
              </a:rPr>
              <a:t>Influcection</a:t>
            </a:r>
            <a:r>
              <a:rPr lang="en-US" dirty="0">
                <a:hlinkClick r:id="rId5"/>
              </a:rPr>
              <a:t> video</a:t>
            </a:r>
            <a:endParaRPr lang="en-US" dirty="0"/>
          </a:p>
        </p:txBody>
      </p:sp>
    </p:spTree>
    <p:extLst>
      <p:ext uri="{BB962C8B-B14F-4D97-AF65-F5344CB8AC3E}">
        <p14:creationId xmlns:p14="http://schemas.microsoft.com/office/powerpoint/2010/main" val="3022469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2939</Words>
  <Application>Microsoft Office PowerPoint</Application>
  <PresentationFormat>Widescreen</PresentationFormat>
  <Paragraphs>354</Paragraphs>
  <Slides>54</Slides>
  <Notes>41</Notes>
  <HiddenSlides>17</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Cambria</vt:lpstr>
      <vt:lpstr>Times New Roman</vt:lpstr>
      <vt:lpstr>Wingdings</vt:lpstr>
      <vt:lpstr>Default Design</vt:lpstr>
      <vt:lpstr>PowerPoint Presentation</vt:lpstr>
      <vt:lpstr>Reflection</vt:lpstr>
      <vt:lpstr>PowerPoint Presentation</vt:lpstr>
      <vt:lpstr>What Causes Stress on the Farm?</vt:lpstr>
      <vt:lpstr>What is Communication?</vt:lpstr>
      <vt:lpstr>What is Communication?</vt:lpstr>
      <vt:lpstr>How Do We Communicate?</vt:lpstr>
      <vt:lpstr>How Do We Communicate?</vt:lpstr>
      <vt:lpstr>Paraverbal Communication Skills</vt:lpstr>
      <vt:lpstr>Other Factors in Communication</vt:lpstr>
      <vt:lpstr>Understanding Communication Barriers</vt:lpstr>
      <vt:lpstr>Group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your profile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Brown Family</vt:lpstr>
      <vt:lpstr>PowerPoint Presentation</vt:lpstr>
      <vt:lpstr>PowerPoint Presentation</vt:lpstr>
      <vt:lpstr>PowerPoint Presentation</vt:lpstr>
      <vt:lpstr>PowerPoint Presentation</vt:lpstr>
      <vt:lpstr>Speed Read a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Plan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Justice, Sharon</dc:creator>
  <cp:lastModifiedBy>Justice, Sharon</cp:lastModifiedBy>
  <cp:revision>5</cp:revision>
  <dcterms:created xsi:type="dcterms:W3CDTF">2016-12-12T14:32:54Z</dcterms:created>
  <dcterms:modified xsi:type="dcterms:W3CDTF">2020-01-27T02:10:27Z</dcterms:modified>
</cp:coreProperties>
</file>