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41" r:id="rId3"/>
    <p:sldId id="401" r:id="rId4"/>
    <p:sldId id="2739" r:id="rId5"/>
    <p:sldId id="2766" r:id="rId6"/>
    <p:sldId id="2765" r:id="rId7"/>
    <p:sldId id="442" r:id="rId8"/>
    <p:sldId id="440" r:id="rId9"/>
    <p:sldId id="2740" r:id="rId10"/>
    <p:sldId id="392" r:id="rId11"/>
    <p:sldId id="2751" r:id="rId12"/>
    <p:sldId id="2752" r:id="rId13"/>
    <p:sldId id="429" r:id="rId14"/>
    <p:sldId id="300" r:id="rId15"/>
    <p:sldId id="430" r:id="rId16"/>
    <p:sldId id="2756" r:id="rId17"/>
    <p:sldId id="302" r:id="rId18"/>
    <p:sldId id="306" r:id="rId19"/>
    <p:sldId id="304" r:id="rId20"/>
    <p:sldId id="2758" r:id="rId21"/>
    <p:sldId id="324" r:id="rId22"/>
    <p:sldId id="2750" r:id="rId23"/>
    <p:sldId id="2759" r:id="rId24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h+mwQiaobU59NIgyN0K6lXQ9r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9A344A-48B8-42A1-85F0-DAE1FA5EEFAF}">
  <a:tblStyle styleId="{F39A344A-48B8-42A1-85F0-DAE1FA5EEF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84" d="100"/>
          <a:sy n="84" d="100"/>
        </p:scale>
        <p:origin x="867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7:22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1081 48 24575,'-2'5'0,"0"0"0,-1 0 0,0-1 0,0 1 0,0-1 0,0 1 0,-1-1 0,1 0 0,-1 0 0,0-1 0,-7 6 0,-1 2 0,-41 43 0,2 3 0,-75 108 0,62-80 0,37-50 0,-24 39 0,-66 101 0,104-156 0,-4 10 0,1 0 0,1 1 0,1 1 0,-11 39 0,-27 62 0,24-67 0,4 1 0,3 0 0,-19 99 0,6-25 0,-81 303 0,104-395 0,-7 70 0,6-26 0,0 15 0,10-72 0,-2 0 0,-1 0 0,-12 38 0,10-44 0,1 2 0,2-1 0,0 0 0,2 41 0,-4 37 0,-4 44 0,9 160 0,4-128 0,-3-163 0,-1 6 0,1-1 0,1 0 0,1 1 0,2-1 0,0 0 0,10 29 0,27 65 0,73 181 0,-92-255 0,-5-8 0,24 39 0,-34-66 0,0-1 0,1 0 0,0 0 0,0-1 0,1 0 0,0 0 0,1-1 0,10 7 0,-7-6 0,16 10 0,0-2 0,57 26 0,-64-33 0,1-2 0,0 0 0,0-2 0,1 0 0,0-1 0,0-2 0,47 1 0,116-4 0,68-3 0,-247 3 0,-1-2 0,0 1 0,0-1 0,0 0 0,1-1 0,-2 1 0,1-2 0,0 1 0,-1-1 0,1 0 0,-1 0 0,8-7 0,8-9 0,36-42 0,-5 5 0,-35 37 0,-1-1 0,-1 0 0,0-2 0,-2 1 0,16-35 0,13-20 0,-14 27 0,-1-2 0,-3-1 0,19-59 0,-40 101 0,4-12 0,0 0 0,-1 0 0,-2-1 0,4-30 0,8-86 0,-6 54 0,0-103 0,-9 152 0,7-47 0,2-28 0,-10-894 0,-3 490 0,-1 449 0,-15-84 0,-2-43 0,12 100 0,-34-161 0,23 156 0,7 45 0,-20-54 0,9 33 0,-1 7 0,-2 1 0,-37-66 0,28 62 0,22 40 0,-13-20 0,24 48 0,0 0 0,-1 0 0,1 1 0,-1-1 0,0 1 0,1 0 0,-1 0 0,0 0 0,-1 0 0,1 1 0,0-1 0,0 1 0,-1 0 0,-6-2 0,-23-2 0,-1 2 0,0 1 0,0 1 0,-40 5 0,-21 0 0,74-4-99,-52 4-1167,54 0-5560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10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1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1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1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1:4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8:05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535 1 24575,'-2'16'0,"-1"0"0,0-1 0,-1 1 0,-1-1 0,0 0 0,-1 0 0,-12 23 0,1-2 0,-21 41 0,23-47 0,0 0 0,-13 44 0,20-52 0,-1 0 0,-12 21 0,12-24 0,0 0 0,-13 41 0,-42 122 0,8-26 0,31-58 0,-24 68 0,24-93 0,-13 31 0,33-91 0,1 0 0,1 1 0,0-1 0,1 1 0,-1 26 0,-4 21 0,0-4 0,3 0 0,2 1 0,5 56 0,-1-1 0,-2 461 0,2-548 0,8 48 0,0-8 0,3 18 0,4 0 0,3-1 0,4-2 0,43 99 0,-59-161 0,1 0 0,1 0 0,1-1 0,0 0 0,2 0 0,0-2 0,0 1 0,18 14 0,-8-11 0,0-2 0,0 0 0,2-2 0,0-1 0,34 15 0,-36-19 0,108 45 0,-114-50 0,0-1 0,0-1 0,1-1 0,0 0 0,35 0 0,-9-5 0,0 3 0,0 1 0,0 2 0,49 11 0,-34-5 0,0-3 0,1-2 0,-1-3 0,66-5 0,-3 0 0,-117 3 0,0 0 0,0-1 0,1 0 0,-1 0 0,0 0 0,0-1 0,0 0 0,-1 0 0,1 0 0,0 0 0,-1-1 0,1 0 0,-1 0 0,0 0 0,0 0 0,0-1 0,0 1 0,-1-1 0,1 0 0,-1 0 0,0-1 0,0 1 0,2-7 0,6-11 0,-1-1 0,-1 0 0,11-43 0,-7 21 0,2-14 0,-2-1 0,8-115 0,-4 28 0,-9 64 0,-4 0 0,-6-85 0,-1 33 0,5-21 0,-4-175 0,-7 244 0,-3 0 0,-32-111 0,43 196 0,-37-127 0,-4-15 0,-44-135 0,74 246 0,1 1 0,3 3 0,-2 1 0,-1 0 0,-1 0 0,-1 1 0,-2 1 0,-1 0 0,-32-40 0,-248-304 0,253 318 0,-93-87 0,39 44 0,93 92 5,0-1 0,0 1-1,-1 1 1,1-1 0,-1 1-1,0-1 1,1 1 0,-1 1-1,0-1 1,0 1 0,-1 0-1,1 0 1,-9-1 0,-76 2-442,60 2-557,9-2-5832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8:25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915 449 24575,'-145'-2'0,"-158"5"0,296-3 0,0 1 0,0 0 0,0 1 0,-1-1 0,1 2 0,1-1 0,-1 1 0,0 0 0,1 0 0,-1 0 0,1 1 0,0 0 0,0 1 0,0-1 0,1 1 0,0 0 0,0 1 0,0-1 0,0 1 0,1 0 0,-5 9 0,-12 12 0,-42 40 0,1-1 0,47-47 0,0 0 0,2 1 0,0 1 0,1 0 0,1 1 0,1 0 0,1 0 0,1 1 0,-7 29 0,-6 90 0,2-14 0,11-90 0,2 0 0,-2 65 0,9 875 0,3-917 0,2 0 0,18 79 0,4 20 0,-18-102 0,2 0 0,35 93 0,-1 1 0,-37-125 0,0 0 0,17 30 0,-14-30 0,17 50 0,-18-47 0,0 0 0,29 50 0,-6-13 0,1 0 0,-23-47 0,-1 0 0,-1 1 0,11 33 0,-14-38 0,1-1 0,0 0 0,2 0 0,-1-1 0,2 0 0,0 0 0,0-1 0,21 17 0,0 3 0,43 59 0,-63-80 0,1-1 0,0 0 0,1-1 0,0 0 0,22 11 0,-18-11 0,-1 1 0,0 0 0,20 19 0,-25-21 0,-1 0 0,2-1 0,25 14 0,14 9 0,-45-26 0,57 40 0,110 59 0,-151-93 0,-1 0 0,2-2 0,-1-1 0,1-1 0,0-1 0,1-2 0,-1 0 0,1-1 0,31-1 0,86-2 0,-67 2 0,133-15 0,-197 11 0,1-1 0,-1 0 0,0-1 0,0-1 0,-1 0 0,1 0 0,-1-1 0,9-7 0,76-62 0,-68 52 0,-9 8 0,-1 0 0,19-23 0,-31 31 0,0 0 0,0 0 0,-1 0 0,0 0 0,0-1 0,-1 1 0,0-1 0,0 0 0,2-12 0,18-81 0,-9 41 0,7-64 0,-17-179 0,-7 158 0,3-637 0,-11 650 0,1 0 0,-10-140 0,0-16 0,20 283 0,1-48 0,-2 0 0,-2 0 0,-18-90 0,-8 28 0,-68-169 0,35 105 0,48 130 0,-2 0 0,-2 1 0,-3 0 0,-41-69 0,-44-66 0,39 89 0,-15-8 0,53 62 0,-63-65 0,74 88 0,-1 1 0,0 0 0,-2 1 0,1 2 0,-35-18 0,39 23 0,8 3 0,-1 1 0,0 0 0,0 0 0,0 1 0,-1 0 0,1 0 0,-1 1 0,1 1 0,-17-2 0,-7 5 0,1 0 0,0 2 0,1 1 0,-54 17 0,9-4 0,48-13 0,0 2 0,0 1 0,-48 21 0,-106 63 0,159-81 0,0 2 0,1 0 0,0 2 0,1 0 0,1 2 0,0 0 0,2 1 0,0 1 0,-21 28 0,28-27 0,1 1 0,0 0 0,2 0 0,1 1 0,0 0 0,-3 25 0,6-28 0,-23 103-1365,24-105-5461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9:01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1226 24575,'9'0'0,"7"1"0,0-2 0,1 0 0,26-5 0,-39 5 0,0 0 0,0 0 0,0-1 0,-1 1 0,1-1 0,0 0 0,-1 0 0,1 0 0,-1 0 0,0 0 0,0-1 0,0 0 0,0 0 0,0 0 0,-1 0 0,1 0 0,-1 0 0,0 0 0,1-1 0,0-4 0,8-12 0,0 0 0,1 0 0,1 1 0,0 0 0,2 2 0,0-1 0,1 2 0,30-25 0,-13 10 0,-16 14 0,1 1 0,0 0 0,2 1 0,0 1 0,0 1 0,1 1 0,25-11 0,-24 14 0,-1 0 0,-1-2 0,0 0 0,34-26 0,-42 27 0,-2 0 0,1 0 0,-1-1 0,-1-1 0,0 0 0,0 0 0,-1 0 0,9-22 0,8-25 0,-17 37 0,1 1 0,14-24 0,-18 38 0,0-1 0,0 1 0,1 0 0,0 1 0,0-1 0,1 1 0,0 0 0,0 1 0,9-6 0,36-25 0,-36 24 0,1 0 0,23-11 0,9-6 0,-1-2 0,-1-2 0,-2-2 0,54-54 0,-55 50 0,9 3 86,-24 19-1537,-17 9-5375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9:09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1715 24575,'0'-2'0,"0"0"0,1 0 0,0-1 0,-1 1 0,1 0 0,0 0 0,0 0 0,0 0 0,0 0 0,1 0 0,-1 1 0,0-1 0,1 0 0,-1 0 0,1 1 0,3-3 0,37-25 0,-21 15 0,28-28 0,83-90 0,-76 73 0,-31 27 0,-21 26 0,0 0 0,1 0 0,0 1 0,0-1 0,0 1 0,7-4 0,55-44 0,73-72 0,-74 70 0,12-13 0,-59 47 0,-1 0 0,19-34 0,-4 8 0,107-131 0,-105 132 0,2 2 0,2 2 0,1 2 0,57-44 0,127-77 0,-193 142 0,-17 11 0,-1-1 0,0 0 0,0-1 0,-1 0 0,17-20 0,134-152-1365,-151 170-5461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39:1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1855 24575,'10'-10'0,"1"1"0,1 1 0,23-13 0,-10 5 0,3-1 0,-1-2 0,-1-1 0,-1-1 0,36-39 0,-19 15 0,2 1 0,3 3 0,75-52 0,-97 72 0,-1 0 0,-2-1 0,40-51 0,-7 9 0,-34 41 0,2-1 0,0-1 0,-2-2 0,-1 0 0,-1-1 0,18-35 0,-18 21 0,-3-1 0,13-47 0,-22 74 0,1 0 0,0 1 0,1 0 0,1 0 0,1 1 0,0 0 0,1 1 0,13-13 0,-3 3 0,33-41 0,-29 32 0,1 2 0,2 1 0,39-32 0,-31 33 0,101-72 0,-127 94 0,0 1 0,0 0 0,1 0 0,-1 1 0,18-4 0,-20 7 0,0-1 0,0-1 0,-1 0 0,1 0 0,-1 0 0,0-1 0,0-1 0,0 1 0,0-1 0,-1 0 0,10-9 0,222-215-1365,-227 217-5461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20:10:3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6192 448 24575,'-2889'0'-199,"2876"0"226,0 1-1,0 1 1,0 0 0,0 1-1,0 0 1,1 1 0,-25 10-1,2 4-36,-43 30-1,-13 7 18,-1204 637-7,921-456 0,296-183 0,-22 24 0,3 5 0,-109 118 0,139-133 0,28-25 0,1 2 0,2 1 0,3 2 0,1 1 0,-39 82 0,24-26 0,-60 200 0,-27 107 0,-3 14 0,113-334 0,4 1 0,5 1 0,-6 136 0,21 287 0,5-212 0,-6-177 0,2 146 0,3-207 0,3 1 0,17 71 0,28 51 0,125 292 0,2 1 0,-132-344 0,6-3 0,6-2 0,95 156 0,-5-65 0,-32-54 0,17 63 0,-56-93 0,-56-107 0,1-1 0,49 52 0,-39-47 0,34 49 0,12 32 0,6 12 0,164 190 0,-130-209 0,-82-79 0,65 70 0,-98-97 0,17 19 0,-1 1 0,-1 0 0,-1 1 0,-2 2 0,15 31 0,-18-33 0,1 0 0,1-1 0,32 42 0,-25-38 0,31 54 0,45 92 0,14 23 0,-35-69 0,-43-69 0,2-1 0,57 68 0,-60-90 0,2-3 0,2 0 0,77 53 0,136 67 0,-237-146 0,269 129 0,-64-61 0,-98-38 0,-53-20 0,2-3 0,0-3 0,134 5 0,-91-9 0,529 7 0,-513-15 0,-118-1 0,1 0 0,-1 0 0,0-1 0,0 0 0,0-1 0,-1 0 0,1 0 0,-1-1 0,1 0 0,-1-1 0,0 0 0,15-12 0,2-5 0,0-1 0,33-40 0,-14 15 0,100-110 0,-123 129 0,0 0 0,-2-1 0,31-63 0,-9-13 0,55-214 0,-68 210 0,75-221 0,77-162 0,-96 306 0,80-205 0,-127 293 0,52-98 0,-44 102 0,-21 42 0,108-263 0,-17-80 0,-98 313 0,-3-1 0,6-157 0,-24-280 0,-5 406 0,-5 1 0,-5 1 0,-5 0 0,-5 1 0,-55-140 0,-94-316 0,72 214 0,85 286 0,3-1 0,3 0 0,3-1 0,3-1 0,2-102 0,7 70 0,-13-368 0,1 1 0,12 320 0,1 121 0,2 0 0,1 0 0,1 0 0,1 1 0,2 0 0,0 0 0,27-51 0,-14 29 0,-6 10 0,-2-1 0,-2 0 0,-1-1 0,-2-1 0,-3 1 0,-1-1 0,0-60 0,-5 62 0,0-48 0,13-93 0,-3 63 0,-8-191 0,-4 144 0,3 130 0,-2-1 0,-2 0 0,0 1 0,-3-1 0,-16-57 0,14 72 0,-6-25 0,-3 1 0,-1 0 0,-3 2 0,-29-48 0,8 42 0,31 38 0,0-1 0,-16-23 0,2-3 0,-2 2 0,-2 1 0,-1 1 0,-40-36 0,64 66 0,-1 0 0,0 1 0,0-1 0,0 1 0,-14-5 0,-27-17 0,-44-40 0,-3 3 0,-2 5 0,-3 4 0,-2 4 0,-206-68 0,278 109 0,3 0 0,-1 1 0,-46-6 0,15 5 0,-59-17 0,-47-6 0,121 27-117,13 2-133,-1-1 1,1-1-1,0-1 0,-48-18 1,64 18-6577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08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4:0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596 0 24575,'0'0'-8191</inkml:trace>
  <inkml:trace contextRef="#ctx0" brushRef="#br0" timeOffset="1">0 101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Source:
            International Monetary Fund
Release:
            Primary Commodity Prices
Units: 
U.S. Dollars per Million Metric British Thermal Unit, Not Seasonally Adjusted
Frequency: 
          Monthly
Value represents the benchmark prices which are representative of the global market. They are determined by the largest exporter of a given commodity. Prices are period averages in nominal U.S. dollars.Copyright © 2016, International Monetary Fund. Reprinted with permission. Complete terms of use and contact details are available at http://www.imf.org/external/terms.htm.
International Monetary Fund,
                    Global price of Natural gas, EU [PNGASEUUSDM],
                    retrieved from FRED,
                    Federal Reserve Bank of St. Louis;
                    https://fred.stlouisfed.org/series/PNGASEUUSDM,
                    November 29, 2022.
Source:
            U.S. Energy Information Administration
Release:
            Natural Gas Spot and Futures Prices (NYMEX)
Units: 
Dollars per Million BTU, Not Seasonally Adjusted
Frequency: 
          Daily
More information about this series can be found at http://www.eia.gov/dnav/ng/TblDefs/ng_pri_fut_tbldef2.asp
U.S. Energy Information Administration,
                    Henry Hub Natural Gas Spot Price [DHHNGSP],
                    retrieved from FRED,
                    Federal Reserve Bank of St. Louis;
                    https://fred.stlouisfed.org/series/DHHNGSP,
                    November 29, 2022.
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 rot="5400000">
            <a:off x="3020219" y="459581"/>
            <a:ext cx="31035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6.xml"/><Relationship Id="rId3" Type="http://schemas.openxmlformats.org/officeDocument/2006/relationships/image" Target="../media/image24.png"/><Relationship Id="rId7" Type="http://schemas.openxmlformats.org/officeDocument/2006/relationships/customXml" Target="../ink/ink11.xml"/><Relationship Id="rId12" Type="http://schemas.openxmlformats.org/officeDocument/2006/relationships/customXml" Target="../ink/ink15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customXml" Target="../ink/ink14.xml"/><Relationship Id="rId5" Type="http://schemas.openxmlformats.org/officeDocument/2006/relationships/image" Target="../media/image25.png"/><Relationship Id="rId15" Type="http://schemas.openxmlformats.org/officeDocument/2006/relationships/customXml" Target="../ink/ink18.xml"/><Relationship Id="rId10" Type="http://schemas.openxmlformats.org/officeDocument/2006/relationships/image" Target="../media/image18.png"/><Relationship Id="rId4" Type="http://schemas.openxmlformats.org/officeDocument/2006/relationships/customXml" Target="../ink/ink9.xml"/><Relationship Id="rId9" Type="http://schemas.openxmlformats.org/officeDocument/2006/relationships/customXml" Target="../ink/ink13.xml"/><Relationship Id="rId14" Type="http://schemas.openxmlformats.org/officeDocument/2006/relationships/customXml" Target="../ink/ink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WZ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"/>
          <p:cNvSpPr txBox="1">
            <a:spLocks noGrp="1"/>
          </p:cNvSpPr>
          <p:nvPr>
            <p:ph type="ctrTitle"/>
          </p:nvPr>
        </p:nvSpPr>
        <p:spPr>
          <a:xfrm>
            <a:off x="685800" y="1612900"/>
            <a:ext cx="7772400" cy="1987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</a:rPr>
              <a:t>U.S. Agriculture Update</a:t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400" name="Google Shape;400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Blake Brown, PhD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dk1"/>
                </a:solidFill>
              </a:rPr>
              <a:t>Hugh C Kiger Professor Emeritus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 State University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E282DE7-C2C0-CB30-3703-CA2FAF62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1" y="792956"/>
            <a:ext cx="8713598" cy="5380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23DC34-3937-321B-F2D0-7EBD0185982C}"/>
                  </a:ext>
                </a:extLst>
              </p14:cNvPr>
              <p14:cNvContentPartPr/>
              <p14:nvPr/>
            </p14:nvContentPartPr>
            <p14:xfrm>
              <a:off x="6281006" y="1939185"/>
              <a:ext cx="2529000" cy="402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23DC34-3937-321B-F2D0-7EBD018598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2366" y="1930185"/>
                <a:ext cx="2546640" cy="40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89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79F6D520-F327-3328-814E-45B78631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78" y="468092"/>
            <a:ext cx="6115457" cy="63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F8B5-1010-B5AA-0E9B-D22CFD26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338"/>
            <a:ext cx="8229600" cy="1068387"/>
          </a:xfrm>
        </p:spPr>
        <p:txBody>
          <a:bodyPr/>
          <a:lstStyle/>
          <a:p>
            <a:r>
              <a:rPr lang="en-US" sz="2400" dirty="0"/>
              <a:t>Brazil’s Land &amp; Suitability for Farming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E59B9C5-8399-234D-8B2E-1F780DD4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" y="1068456"/>
            <a:ext cx="9065430" cy="4721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4F286-C2D2-E9B3-9A5E-D81573FC9D5F}"/>
              </a:ext>
            </a:extLst>
          </p:cNvPr>
          <p:cNvSpPr txBox="1"/>
          <p:nvPr/>
        </p:nvSpPr>
        <p:spPr>
          <a:xfrm>
            <a:off x="380489" y="5854615"/>
            <a:ext cx="84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63.5 million hectares in crop production of 410 million hectares of potential arable land.   FAO</a:t>
            </a:r>
          </a:p>
        </p:txBody>
      </p:sp>
    </p:spTree>
    <p:extLst>
      <p:ext uri="{BB962C8B-B14F-4D97-AF65-F5344CB8AC3E}">
        <p14:creationId xmlns:p14="http://schemas.microsoft.com/office/powerpoint/2010/main" val="284686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A703AE-E246-9A7C-02B1-EDD9CC65F024}"/>
              </a:ext>
            </a:extLst>
          </p:cNvPr>
          <p:cNvSpPr txBox="1"/>
          <p:nvPr/>
        </p:nvSpPr>
        <p:spPr>
          <a:xfrm>
            <a:off x="1114425" y="161005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i="0" dirty="0">
                <a:effectLst/>
                <a:latin typeface="nyt-cheltenham"/>
              </a:rPr>
              <a:t>“Good News for Food, Bad News for War: Brazil Buys Russian Fertilizer”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A243-13DD-E3F4-3A18-4DD7AEB8BA58}"/>
              </a:ext>
            </a:extLst>
          </p:cNvPr>
          <p:cNvSpPr txBox="1"/>
          <p:nvPr/>
        </p:nvSpPr>
        <p:spPr>
          <a:xfrm>
            <a:off x="3086100" y="3614738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New York Times </a:t>
            </a:r>
            <a:r>
              <a:rPr lang="en-US" dirty="0"/>
              <a:t>May 8, 2022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026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2334" y="3104788"/>
            <a:ext cx="461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89172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8C89C40-7008-C793-5E9C-83095A85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605"/>
            <a:ext cx="9039709" cy="55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3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otal agricultual trade map">
            <a:extLst>
              <a:ext uri="{FF2B5EF4-FFF2-40B4-BE49-F238E27FC236}">
                <a16:creationId xmlns:a16="http://schemas.microsoft.com/office/drawing/2014/main" id="{C8995951-BB45-47ED-A1B6-594E684D3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57" b="51540"/>
          <a:stretch/>
        </p:blipFill>
        <p:spPr>
          <a:xfrm>
            <a:off x="480580" y="561315"/>
            <a:ext cx="8535614" cy="62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803"/>
            <a:ext cx="8229600" cy="1144250"/>
          </a:xfrm>
        </p:spPr>
        <p:txBody>
          <a:bodyPr/>
          <a:lstStyle/>
          <a:p>
            <a:r>
              <a:rPr lang="en-US" dirty="0"/>
              <a:t>China Policy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683124"/>
          </a:xfrm>
        </p:spPr>
        <p:txBody>
          <a:bodyPr/>
          <a:lstStyle/>
          <a:p>
            <a:r>
              <a:rPr lang="en-US" sz="2800" b="1" dirty="0"/>
              <a:t>US-China relations will remain strained</a:t>
            </a:r>
            <a:br>
              <a:rPr lang="en-US" sz="1800" b="1" dirty="0"/>
            </a:br>
            <a:r>
              <a:rPr lang="en-US" sz="1800" b="1" dirty="0"/>
              <a:t>- </a:t>
            </a:r>
            <a:r>
              <a:rPr lang="en-US" b="1" i="1" dirty="0"/>
              <a:t>“China Is National Security Threat No. 1</a:t>
            </a:r>
            <a:br>
              <a:rPr lang="en-US" b="1" i="1" dirty="0"/>
            </a:br>
            <a:r>
              <a:rPr lang="en-US" sz="1400" dirty="0"/>
              <a:t>Resisting Beijing’s attempt to reshape and dominate the world is the challenge of our generation. “   </a:t>
            </a:r>
            <a:r>
              <a:rPr lang="en-US" sz="1200" i="1" dirty="0"/>
              <a:t>Opinion</a:t>
            </a:r>
            <a:r>
              <a:rPr lang="en-US" sz="1200" dirty="0"/>
              <a:t>  </a:t>
            </a:r>
            <a:r>
              <a:rPr lang="en-US" sz="1200" i="1" dirty="0"/>
              <a:t>WSJ</a:t>
            </a:r>
            <a:r>
              <a:rPr lang="en-US" sz="1200" dirty="0"/>
              <a:t> 12-3-20  John </a:t>
            </a:r>
            <a:r>
              <a:rPr lang="en-US" sz="1200" dirty="0" err="1"/>
              <a:t>Ratcliffe</a:t>
            </a:r>
            <a:r>
              <a:rPr lang="en-US" sz="1200" dirty="0"/>
              <a:t>, Former Director of National Intelligence</a:t>
            </a:r>
            <a:br>
              <a:rPr lang="en-US" sz="1200" dirty="0"/>
            </a:br>
            <a:endParaRPr lang="en-US" sz="1200" dirty="0"/>
          </a:p>
          <a:p>
            <a:pPr lvl="1"/>
            <a:r>
              <a:rPr lang="en-US" b="1" dirty="0"/>
              <a:t>“</a:t>
            </a:r>
            <a:r>
              <a:rPr lang="en-US" b="1" i="1" dirty="0"/>
              <a:t>Biden’s National Security Council Sharpens Focus on China”  </a:t>
            </a:r>
            <a:r>
              <a:rPr lang="en-US" sz="1400" i="1" dirty="0"/>
              <a:t>Foreign Policy </a:t>
            </a:r>
            <a:r>
              <a:rPr lang="en-US" sz="1400" dirty="0"/>
              <a:t> 2-18-21</a:t>
            </a:r>
          </a:p>
          <a:p>
            <a:pPr lvl="1"/>
            <a:endParaRPr lang="en-US" sz="1200" dirty="0"/>
          </a:p>
          <a:p>
            <a:r>
              <a:rPr lang="en-US" b="1" dirty="0"/>
              <a:t>Will US remove tariffs on China imports?</a:t>
            </a:r>
          </a:p>
          <a:p>
            <a:pPr lvl="1" fontAlgn="base"/>
            <a:r>
              <a:rPr lang="en-US" b="1" i="0" dirty="0">
                <a:solidFill>
                  <a:srgbClr val="000000"/>
                </a:solidFill>
                <a:effectLst/>
                <a:latin typeface="BWHaasGrotesk-75Bold-Web"/>
              </a:rPr>
              <a:t>“</a:t>
            </a:r>
            <a:r>
              <a:rPr lang="en-US" b="1" i="1" u="none" strike="noStrike" dirty="0">
                <a:solidFill>
                  <a:srgbClr val="404040"/>
                </a:solidFill>
                <a:effectLst/>
                <a:latin typeface="+mj-lt"/>
              </a:rPr>
              <a:t>Biden administration to maintain China tariffs while review continues” 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+mj-lt"/>
              </a:rPr>
              <a:t>Reuters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+mj-lt"/>
              </a:rPr>
              <a:t>9-2-22</a:t>
            </a:r>
            <a:endParaRPr lang="en-US" sz="1800" b="1" i="1" u="none" strike="noStrike" dirty="0">
              <a:solidFill>
                <a:srgbClr val="404040"/>
              </a:solidFill>
              <a:effectLst/>
              <a:latin typeface="+mj-lt"/>
            </a:endParaRPr>
          </a:p>
          <a:p>
            <a:pPr lvl="1" fontAlgn="base"/>
            <a:endParaRPr lang="en-US" b="1" i="0" dirty="0">
              <a:solidFill>
                <a:srgbClr val="000000"/>
              </a:solidFill>
              <a:effectLst/>
              <a:latin typeface="BWHaasGrotesk-75Bold-Web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6244"/>
            <a:ext cx="8229600" cy="3928842"/>
          </a:xfrm>
        </p:spPr>
        <p:txBody>
          <a:bodyPr/>
          <a:lstStyle/>
          <a:p>
            <a:r>
              <a:rPr lang="en-US" dirty="0"/>
              <a:t>The 2023 Farm Bill: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Republicans control the House: </a:t>
            </a:r>
            <a:r>
              <a:rPr lang="en-US" i="1" dirty="0"/>
              <a:t>traditional farm bill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Administration: </a:t>
            </a:r>
            <a:br>
              <a:rPr lang="en-US" dirty="0"/>
            </a:br>
            <a:r>
              <a:rPr lang="en-US" i="1" dirty="0"/>
              <a:t>climate change oriented farm bill </a:t>
            </a:r>
            <a:endParaRPr lang="en-US" sz="2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C97D80-0D6A-FB42-2909-EF499D8CDDAF}"/>
                  </a:ext>
                </a:extLst>
              </p14:cNvPr>
              <p14:cNvContentPartPr/>
              <p14:nvPr/>
            </p14:nvContentPartPr>
            <p14:xfrm>
              <a:off x="6514492" y="338578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C97D80-0D6A-FB42-2909-EF499D8CD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5492" y="3377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A2B2CC-071B-98AC-BBE8-C38359EA7CF4}"/>
                  </a:ext>
                </a:extLst>
              </p14:cNvPr>
              <p14:cNvContentPartPr/>
              <p14:nvPr/>
            </p14:nvContentPartPr>
            <p14:xfrm>
              <a:off x="6243412" y="3407029"/>
              <a:ext cx="214920" cy="3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A2B2CC-071B-98AC-BBE8-C38359EA7C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4412" y="3398029"/>
                <a:ext cx="2325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6752533-05DB-4042-ACBF-81A9A2FEC1E5}"/>
              </a:ext>
            </a:extLst>
          </p:cNvPr>
          <p:cNvGrpSpPr/>
          <p:nvPr/>
        </p:nvGrpSpPr>
        <p:grpSpPr>
          <a:xfrm>
            <a:off x="4814572" y="3421429"/>
            <a:ext cx="360" cy="360"/>
            <a:chOff x="4814572" y="342142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0ED040-6BF3-0FEE-E15E-D3A64403798D}"/>
                    </a:ext>
                  </a:extLst>
                </p14:cNvPr>
                <p14:cNvContentPartPr/>
                <p14:nvPr/>
              </p14:nvContentPartPr>
              <p14:xfrm>
                <a:off x="4814572" y="342142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0ED040-6BF3-0FEE-E15E-D3A6440379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5572" y="34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2251BE-AF99-FAB5-FB1E-F268256BFB62}"/>
                    </a:ext>
                  </a:extLst>
                </p14:cNvPr>
                <p14:cNvContentPartPr/>
                <p14:nvPr/>
              </p14:nvContentPartPr>
              <p14:xfrm>
                <a:off x="4814572" y="342142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2251BE-AF99-FAB5-FB1E-F268256BFB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5572" y="3412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21EBEC-9259-69F3-0914-82CA90D47D89}"/>
                  </a:ext>
                </a:extLst>
              </p14:cNvPr>
              <p14:cNvContentPartPr/>
              <p14:nvPr/>
            </p14:nvContentPartPr>
            <p14:xfrm>
              <a:off x="4078372" y="348586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21EBEC-9259-69F3-0914-82CA90D47D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9732" y="34768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784612-07DB-617D-ACF0-D4D5A08D0DAC}"/>
                  </a:ext>
                </a:extLst>
              </p14:cNvPr>
              <p14:cNvContentPartPr/>
              <p14:nvPr/>
            </p14:nvContentPartPr>
            <p14:xfrm>
              <a:off x="2833286" y="344002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784612-07DB-617D-ACF0-D4D5A08D0D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4646" y="34313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82C345-BA83-47EA-FDF1-CF083B292039}"/>
                  </a:ext>
                </a:extLst>
              </p14:cNvPr>
              <p14:cNvContentPartPr/>
              <p14:nvPr/>
            </p14:nvContentPartPr>
            <p14:xfrm>
              <a:off x="2797286" y="335830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82C345-BA83-47EA-FDF1-CF083B2920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8286" y="3349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6E154A-56FB-C94C-D970-9E589A27AAF6}"/>
                  </a:ext>
                </a:extLst>
              </p14:cNvPr>
              <p14:cNvContentPartPr/>
              <p14:nvPr/>
            </p14:nvContentPartPr>
            <p14:xfrm>
              <a:off x="2760926" y="334066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6E154A-56FB-C94C-D970-9E589A27AA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1926" y="3331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7A5020-3B1B-6A57-D2CC-A28E350200C2}"/>
                  </a:ext>
                </a:extLst>
              </p14:cNvPr>
              <p14:cNvContentPartPr/>
              <p14:nvPr/>
            </p14:nvContentPartPr>
            <p14:xfrm>
              <a:off x="3150086" y="289678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7A5020-3B1B-6A57-D2CC-A28E350200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446" y="28877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E25CE60-F32A-537E-38D6-449E4B60CD7A}"/>
              </a:ext>
            </a:extLst>
          </p:cNvPr>
          <p:cNvGrpSpPr/>
          <p:nvPr/>
        </p:nvGrpSpPr>
        <p:grpSpPr>
          <a:xfrm>
            <a:off x="4082846" y="1810305"/>
            <a:ext cx="360" cy="360"/>
            <a:chOff x="4082846" y="181030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D89DAC-B900-A865-9180-670A0E6AE6C2}"/>
                    </a:ext>
                  </a:extLst>
                </p14:cNvPr>
                <p14:cNvContentPartPr/>
                <p14:nvPr/>
              </p14:nvContentPartPr>
              <p14:xfrm>
                <a:off x="4082846" y="181030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D89DAC-B900-A865-9180-670A0E6AE6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3846" y="1801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3C76C4-ECE4-BDBE-CDC8-8D59643A2450}"/>
                    </a:ext>
                  </a:extLst>
                </p14:cNvPr>
                <p14:cNvContentPartPr/>
                <p14:nvPr/>
              </p14:nvContentPartPr>
              <p14:xfrm>
                <a:off x="4082846" y="181030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3C76C4-ECE4-BDBE-CDC8-8D59643A24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3846" y="1801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946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9113"/>
            <a:ext cx="8229600" cy="1068387"/>
          </a:xfrm>
        </p:spPr>
        <p:txBody>
          <a:bodyPr/>
          <a:lstStyle/>
          <a:p>
            <a:r>
              <a:rPr lang="en-US" dirty="0"/>
              <a:t>Labor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3B1B-38BC-2B48-81DC-8EB5AFEE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944639"/>
            <a:ext cx="5486400" cy="566738"/>
          </a:xfrm>
        </p:spPr>
        <p:txBody>
          <a:bodyPr/>
          <a:lstStyle/>
          <a:p>
            <a:r>
              <a:rPr lang="en-US" sz="3600" dirty="0"/>
              <a:t>Input Costs:</a:t>
            </a:r>
            <a:br>
              <a:rPr lang="en-US" sz="3600" dirty="0"/>
            </a:br>
            <a:r>
              <a:rPr lang="en-US" sz="3600" dirty="0"/>
              <a:t>What about 2023?</a:t>
            </a:r>
          </a:p>
        </p:txBody>
      </p:sp>
    </p:spTree>
    <p:extLst>
      <p:ext uri="{BB962C8B-B14F-4D97-AF65-F5344CB8AC3E}">
        <p14:creationId xmlns:p14="http://schemas.microsoft.com/office/powerpoint/2010/main" val="255639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7D14A5-86BB-87F3-272A-61A35F8D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88"/>
            <a:ext cx="9144000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659E8-8773-DD3E-48EF-D892194658BA}"/>
              </a:ext>
            </a:extLst>
          </p:cNvPr>
          <p:cNvSpPr txBox="1"/>
          <p:nvPr/>
        </p:nvSpPr>
        <p:spPr>
          <a:xfrm>
            <a:off x="4508626" y="1894955"/>
            <a:ext cx="4635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20212AEWR 		2023 AEWR</a:t>
            </a:r>
            <a:br>
              <a:rPr lang="en-US" sz="1800" b="1" dirty="0"/>
            </a:br>
            <a:r>
              <a:rPr lang="en-US" sz="1800" b="1" dirty="0"/>
              <a:t>NC: $14.16		NC: $14.91</a:t>
            </a:r>
          </a:p>
        </p:txBody>
      </p:sp>
    </p:spTree>
    <p:extLst>
      <p:ext uri="{BB962C8B-B14F-4D97-AF65-F5344CB8AC3E}">
        <p14:creationId xmlns:p14="http://schemas.microsoft.com/office/powerpoint/2010/main" val="123992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Crossings from Mexico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8499"/>
            <a:ext cx="8401050" cy="4067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480" y="6157424"/>
            <a:ext cx="718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“Rising Border Encounters in 2021: An Overview and Analysis”  American Immigration Council | July 2021 </a:t>
            </a:r>
          </a:p>
        </p:txBody>
      </p:sp>
    </p:spTree>
    <p:extLst>
      <p:ext uri="{BB962C8B-B14F-4D97-AF65-F5344CB8AC3E}">
        <p14:creationId xmlns:p14="http://schemas.microsoft.com/office/powerpoint/2010/main" val="107577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">
            <a:extLst>
              <a:ext uri="{FF2B5EF4-FFF2-40B4-BE49-F238E27FC236}">
                <a16:creationId xmlns:a16="http://schemas.microsoft.com/office/drawing/2014/main" id="{AD943B85-2972-8B56-387E-C390FE79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1" y="495677"/>
            <a:ext cx="8483097" cy="63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1D37-AF5C-6456-D942-5935B46F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26" y="447438"/>
            <a:ext cx="8229600" cy="1068387"/>
          </a:xfrm>
        </p:spPr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F20F2-D2A7-8D57-405D-516E6A8F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65815"/>
            <a:ext cx="8229600" cy="4419349"/>
          </a:xfrm>
        </p:spPr>
        <p:txBody>
          <a:bodyPr/>
          <a:lstStyle/>
          <a:p>
            <a:r>
              <a:rPr lang="en-US" dirty="0"/>
              <a:t>Pandemic related supply issues are getting better</a:t>
            </a:r>
          </a:p>
          <a:p>
            <a:pPr lvl="1"/>
            <a:r>
              <a:rPr lang="en-US" dirty="0"/>
              <a:t>Lower shipping and trucking costs</a:t>
            </a:r>
          </a:p>
          <a:p>
            <a:r>
              <a:rPr lang="en-US" dirty="0"/>
              <a:t>Phosphate &amp; Potash cost should decline…some</a:t>
            </a:r>
          </a:p>
          <a:p>
            <a:r>
              <a:rPr lang="en-US" dirty="0"/>
              <a:t>Nitrogen costs may remain high…but there is some hope European plants may produce N again</a:t>
            </a:r>
          </a:p>
          <a:p>
            <a:r>
              <a:rPr lang="en-US" dirty="0"/>
              <a:t>Interest rates…high</a:t>
            </a:r>
          </a:p>
          <a:p>
            <a:r>
              <a:rPr lang="en-US" dirty="0"/>
              <a:t>Trade: unfavorable exchange rates BUT this could improve as Fed slows interest rate increases</a:t>
            </a:r>
          </a:p>
          <a:p>
            <a:r>
              <a:rPr lang="en-US" dirty="0"/>
              <a:t>Exports to China volatile and subject to political climate between US and China</a:t>
            </a:r>
          </a:p>
          <a:p>
            <a:r>
              <a:rPr lang="en-US" dirty="0"/>
              <a:t>Labor:  2023 AEWR $14.91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0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6128219-7198-F259-9BF3-87022773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1CDF5E37-7669-2A25-6A54-87CB98CB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35A0-A554-9A34-4651-D096F3A4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213"/>
            <a:ext cx="8229600" cy="1068387"/>
          </a:xfrm>
        </p:spPr>
        <p:txBody>
          <a:bodyPr/>
          <a:lstStyle/>
          <a:p>
            <a:r>
              <a:rPr lang="en-US" dirty="0"/>
              <a:t>Fertilizer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9E74-ED7D-6BB5-94CD-8FF951FD9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D70F0C6-7879-A022-68DE-19ED9AB6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5" y="484789"/>
            <a:ext cx="8161283" cy="61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669E017-C85E-D38A-B608-D13AFD57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25"/>
            <a:ext cx="9144000" cy="500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9BEB5-D305-780F-9CA4-A54E045B4E5A}"/>
              </a:ext>
            </a:extLst>
          </p:cNvPr>
          <p:cNvSpPr txBox="1"/>
          <p:nvPr/>
        </p:nvSpPr>
        <p:spPr>
          <a:xfrm>
            <a:off x="2350294" y="1035844"/>
            <a:ext cx="935831" cy="378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5359-6170-B43E-4D65-FEE828B6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Potential balance of nitrogen, phosphorus and potassium in 2022 by region </a:t>
            </a:r>
            <a:r>
              <a:rPr lang="en-US" sz="2000" b="0" dirty="0"/>
              <a:t>(1000 metric tons)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F2563-AD4F-D54E-876B-12942109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5" y="2251708"/>
            <a:ext cx="9851959" cy="3706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CE37E-39B6-3C6B-34EB-31DB07785BD9}"/>
              </a:ext>
            </a:extLst>
          </p:cNvPr>
          <p:cNvSpPr txBox="1"/>
          <p:nvPr/>
        </p:nvSpPr>
        <p:spPr>
          <a:xfrm>
            <a:off x="980237" y="5881421"/>
            <a:ext cx="711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FAO. 2019. </a:t>
            </a:r>
            <a:r>
              <a:rPr lang="en-US" i="1" dirty="0"/>
              <a:t>World  fertilizer  trends and outlook to 2022</a:t>
            </a:r>
            <a:r>
              <a:rPr lang="en-US" dirty="0"/>
              <a:t>. Rome.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D3BE39-6A39-6391-E534-9B7F8BFDF2B8}"/>
                  </a:ext>
                </a:extLst>
              </p14:cNvPr>
              <p14:cNvContentPartPr/>
              <p14:nvPr/>
            </p14:nvContentPartPr>
            <p14:xfrm>
              <a:off x="2032157" y="2681626"/>
              <a:ext cx="646200" cy="164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D3BE39-6A39-6391-E534-9B7F8BFDF2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157" y="2672626"/>
                <a:ext cx="663840" cy="16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94ADE6-E1E3-CA78-03C9-9C0DD5BD95AB}"/>
                  </a:ext>
                </a:extLst>
              </p14:cNvPr>
              <p14:cNvContentPartPr/>
              <p14:nvPr/>
            </p14:nvContentPartPr>
            <p14:xfrm>
              <a:off x="2733077" y="3276346"/>
              <a:ext cx="633600" cy="129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94ADE6-E1E3-CA78-03C9-9C0DD5BD95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4437" y="3267706"/>
                <a:ext cx="651240" cy="1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C4D421-31F2-288C-8987-FD8957ADCAF1}"/>
                  </a:ext>
                </a:extLst>
              </p14:cNvPr>
              <p14:cNvContentPartPr/>
              <p14:nvPr/>
            </p14:nvContentPartPr>
            <p14:xfrm>
              <a:off x="6268277" y="2464186"/>
              <a:ext cx="835560" cy="162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C4D421-31F2-288C-8987-FD8957ADCA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9277" y="2455186"/>
                <a:ext cx="85320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4DC32D-312A-84FC-1112-41971C3D750F}"/>
                  </a:ext>
                </a:extLst>
              </p14:cNvPr>
              <p14:cNvContentPartPr/>
              <p14:nvPr/>
            </p14:nvContentPartPr>
            <p14:xfrm>
              <a:off x="2216117" y="4927666"/>
              <a:ext cx="522720" cy="44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4DC32D-312A-84FC-1112-41971C3D75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7117" y="4919026"/>
                <a:ext cx="540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35B5CD-4817-C708-2AB3-DD45AFCAD86F}"/>
                  </a:ext>
                </a:extLst>
              </p14:cNvPr>
              <p14:cNvContentPartPr/>
              <p14:nvPr/>
            </p14:nvContentPartPr>
            <p14:xfrm>
              <a:off x="2713637" y="4912546"/>
              <a:ext cx="632520" cy="61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35B5CD-4817-C708-2AB3-DD45AFCAD8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4997" y="4903546"/>
                <a:ext cx="6501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247B603-F246-A23B-32B9-D335837E7387}"/>
                  </a:ext>
                </a:extLst>
              </p14:cNvPr>
              <p14:cNvContentPartPr/>
              <p14:nvPr/>
            </p14:nvContentPartPr>
            <p14:xfrm>
              <a:off x="6415157" y="4884466"/>
              <a:ext cx="676440" cy="667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247B603-F246-A23B-32B9-D335837E73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6517" y="4875826"/>
                <a:ext cx="694080" cy="6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96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6286500"/>
          <a:chOff x="381000" y="95250"/>
          <a:chExt cx="8667750" cy="6286500"/>
        </a:xfrm>
      </p:grpSpPr>
      <p:pic>
        <p:nvPicPr>
          <p:cNvPr id="3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762000"/>
            <a:ext cx="8191500" cy="552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5250"/>
            <a:ext cx="7620000" cy="95250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 spc="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B1E00-7A15-D1FC-1163-B81C84215ABE}"/>
              </a:ext>
            </a:extLst>
          </p:cNvPr>
          <p:cNvSpPr txBox="1"/>
          <p:nvPr/>
        </p:nvSpPr>
        <p:spPr>
          <a:xfrm>
            <a:off x="1928553" y="1734589"/>
            <a:ext cx="4438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  <a:latin typeface="Escrow Condensed"/>
              </a:rPr>
              <a:t>“Natural-Gas Prices Continue Free Fall” </a:t>
            </a:r>
            <a:r>
              <a:rPr lang="en-US" b="1" i="0" dirty="0">
                <a:solidFill>
                  <a:srgbClr val="222222"/>
                </a:solidFill>
                <a:effectLst/>
                <a:latin typeface="Escrow Condensed"/>
              </a:rPr>
              <a:t>WSJ Jan 3,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state-ppt-template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22662</TotalTime>
  <Words>664</Words>
  <Application>Microsoft Office PowerPoint</Application>
  <PresentationFormat>On-screen Show (4:3)</PresentationFormat>
  <Paragraphs>37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nyt-cheltenham</vt:lpstr>
      <vt:lpstr>Arial</vt:lpstr>
      <vt:lpstr>BWHaasGrotesk-75Bold-Web</vt:lpstr>
      <vt:lpstr>Escrow Condensed</vt:lpstr>
      <vt:lpstr>Calibri</vt:lpstr>
      <vt:lpstr>ncstate-ppt-template-horizontal-left-logo</vt:lpstr>
      <vt:lpstr> U.S. Agriculture Update  </vt:lpstr>
      <vt:lpstr>Input Costs: What about 2023?</vt:lpstr>
      <vt:lpstr>PowerPoint Presentation</vt:lpstr>
      <vt:lpstr>PowerPoint Presentation</vt:lpstr>
      <vt:lpstr>Fertilizer</vt:lpstr>
      <vt:lpstr>PowerPoint Presentation</vt:lpstr>
      <vt:lpstr>PowerPoint Presentation</vt:lpstr>
      <vt:lpstr>Potential balance of nitrogen, phosphorus and potassium in 2022 by region (1000 metric tons)</vt:lpstr>
      <vt:lpstr>PowerPoint Presentation</vt:lpstr>
      <vt:lpstr>PowerPoint Presentation</vt:lpstr>
      <vt:lpstr>PowerPoint Presentation</vt:lpstr>
      <vt:lpstr>Brazil’s Land &amp; Suitability for Farming</vt:lpstr>
      <vt:lpstr>PowerPoint Presentation</vt:lpstr>
      <vt:lpstr>PowerPoint Presentation</vt:lpstr>
      <vt:lpstr>PowerPoint Presentation</vt:lpstr>
      <vt:lpstr>PowerPoint Presentation</vt:lpstr>
      <vt:lpstr>China Policy </vt:lpstr>
      <vt:lpstr>The 2023 Farm Bill:   Republicans control the House: traditional farm bill  Administration:  climate change oriented farm bill </vt:lpstr>
      <vt:lpstr>Labor</vt:lpstr>
      <vt:lpstr>PowerPoint Presentation</vt:lpstr>
      <vt:lpstr>Border Crossings from Mexico</vt:lpstr>
      <vt:lpstr>PowerPoint Presentation</vt:lpstr>
      <vt:lpstr>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Issues in North Carolina</dc:title>
  <dc:creator>blake_brown</dc:creator>
  <cp:lastModifiedBy>A. Blake Brown</cp:lastModifiedBy>
  <cp:revision>323</cp:revision>
  <dcterms:created xsi:type="dcterms:W3CDTF">2014-11-25T18:35:57Z</dcterms:created>
  <dcterms:modified xsi:type="dcterms:W3CDTF">2023-01-09T14:28:05Z</dcterms:modified>
</cp:coreProperties>
</file>