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323" r:id="rId9"/>
    <p:sldId id="325" r:id="rId10"/>
    <p:sldId id="322" r:id="rId11"/>
    <p:sldId id="324" r:id="rId12"/>
    <p:sldId id="32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6"/>
    <p:restoredTop sz="94714"/>
  </p:normalViewPr>
  <p:slideViewPr>
    <p:cSldViewPr snapToGrid="0" snapToObjects="1">
      <p:cViewPr varScale="1">
        <p:scale>
          <a:sx n="110" d="100"/>
          <a:sy n="110" d="100"/>
        </p:scale>
        <p:origin x="192" y="2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76F6-CFF2-A746-8D48-563330CD44D2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B53A-209B-2E46-B4C8-F2C13E76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9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2203-04BD-4EE3-68D5-80F0AAB4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D8754-8FFF-B7DA-236E-F96AB2FE1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B96B3-9139-81D1-6E84-FBB0C9A0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89D8-6BED-3BA3-0A3F-4CFF53AD4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13F-C056-1E4A-85DD-689AE5E33D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A4ADE-0443-E1A4-2551-927B1E6C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BDFB0-AEFF-1D05-D714-3803EC25A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CED53-679F-7D8C-3E7F-8C2C8E2F0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D2AA-4684-F307-5C95-5AA645389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13F-C056-1E4A-85DD-689AE5E33D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1ECA-B4B6-0168-D796-BA4B3229C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9BDA8-1D6E-57AB-FB53-55FC05530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AD142-0466-4260-354A-4392D0F19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EB01-074D-68D5-0C96-D34C5FBE0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13F-C056-1E4A-85DD-689AE5E33D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13F-C056-1E4A-85DD-689AE5E33D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SWOT Analysis in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One of the Foundation Stones of the Strategic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A5C6-8C58-1064-DDB1-529B180D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D9B4F2-F3FC-0678-CB59-FE6F2A3CDF3A}"/>
              </a:ext>
            </a:extLst>
          </p:cNvPr>
          <p:cNvSpPr/>
          <p:nvPr/>
        </p:nvSpPr>
        <p:spPr>
          <a:xfrm>
            <a:off x="1351721" y="1152940"/>
            <a:ext cx="9488557" cy="529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20F15-24A6-2A9B-5CAB-A124B4655116}"/>
              </a:ext>
            </a:extLst>
          </p:cNvPr>
          <p:cNvSpPr/>
          <p:nvPr/>
        </p:nvSpPr>
        <p:spPr>
          <a:xfrm>
            <a:off x="1557783" y="1349814"/>
            <a:ext cx="9076433" cy="4899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ED157-6160-6FC8-4EAB-BF9C08D6A445}"/>
              </a:ext>
            </a:extLst>
          </p:cNvPr>
          <p:cNvSpPr txBox="1"/>
          <p:nvPr/>
        </p:nvSpPr>
        <p:spPr>
          <a:xfrm>
            <a:off x="1600017" y="1414810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49D4C-67B2-CA5C-B774-4E43786FEFAB}"/>
              </a:ext>
            </a:extLst>
          </p:cNvPr>
          <p:cNvSpPr txBox="1"/>
          <p:nvPr/>
        </p:nvSpPr>
        <p:spPr>
          <a:xfrm>
            <a:off x="6124615" y="1409509"/>
            <a:ext cx="14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3EE6F-6EE2-984E-F2A5-AA7DB5E7B408}"/>
              </a:ext>
            </a:extLst>
          </p:cNvPr>
          <p:cNvSpPr txBox="1"/>
          <p:nvPr/>
        </p:nvSpPr>
        <p:spPr>
          <a:xfrm>
            <a:off x="1567361" y="3824876"/>
            <a:ext cx="17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E024A-DC73-AE20-9E55-112ECC6183DF}"/>
              </a:ext>
            </a:extLst>
          </p:cNvPr>
          <p:cNvSpPr txBox="1"/>
          <p:nvPr/>
        </p:nvSpPr>
        <p:spPr>
          <a:xfrm>
            <a:off x="6126901" y="3828022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Threats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7E78A-4F30-96DF-9F6C-BF1B1B26C701}"/>
              </a:ext>
            </a:extLst>
          </p:cNvPr>
          <p:cNvCxnSpPr>
            <a:cxnSpLocks/>
          </p:cNvCxnSpPr>
          <p:nvPr/>
        </p:nvCxnSpPr>
        <p:spPr>
          <a:xfrm>
            <a:off x="6083882" y="1363066"/>
            <a:ext cx="0" cy="489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8260DA-10F8-4822-62A5-232DAF221471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1557783" y="3799776"/>
            <a:ext cx="907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2C1BEC-8B7C-E217-EDCA-ED270ED5346A}"/>
              </a:ext>
            </a:extLst>
          </p:cNvPr>
          <p:cNvSpPr txBox="1"/>
          <p:nvPr/>
        </p:nvSpPr>
        <p:spPr>
          <a:xfrm>
            <a:off x="1625021" y="1712573"/>
            <a:ext cx="4458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brand identity and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Extended global reach/distribution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Dominant market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partnerships (include alcohol)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Capitalizing on huge social media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through acquisitions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C759C-B63F-848C-A6DA-D215ACF24F86}"/>
              </a:ext>
            </a:extLst>
          </p:cNvPr>
          <p:cNvSpPr txBox="1"/>
          <p:nvPr/>
        </p:nvSpPr>
        <p:spPr>
          <a:xfrm>
            <a:off x="6194854" y="1723420"/>
            <a:ext cx="4439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diversification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Overdependence on third party technology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Cherished Coke products discontinued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Dependence on US market for soft drinks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7A34E-B0BE-80DD-96E8-6D27845EECA8}"/>
              </a:ext>
            </a:extLst>
          </p:cNvPr>
          <p:cNvSpPr txBox="1"/>
          <p:nvPr/>
        </p:nvSpPr>
        <p:spPr>
          <a:xfrm>
            <a:off x="1593865" y="4171516"/>
            <a:ext cx="449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Consumers prefer healthier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Emerging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Consumers demanding packaged water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9F3E76-963D-A75C-B3ED-C147A6B25F06}"/>
              </a:ext>
            </a:extLst>
          </p:cNvPr>
          <p:cNvSpPr txBox="1"/>
          <p:nvPr/>
        </p:nvSpPr>
        <p:spPr>
          <a:xfrm>
            <a:off x="6214936" y="4139969"/>
            <a:ext cx="4383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health conscientiousness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MAHA and the new food pyramid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and indirect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Environmentally destructive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A193B-8AE1-162A-8BDC-A6DBA4AD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125104"/>
            <a:ext cx="11410290" cy="892118"/>
          </a:xfrm>
        </p:spPr>
        <p:txBody>
          <a:bodyPr/>
          <a:lstStyle/>
          <a:p>
            <a:pPr algn="l"/>
            <a:r>
              <a:rPr lang="en-US" b="1" dirty="0"/>
              <a:t>						SWOT Analysis – Class Exercise</a:t>
            </a:r>
          </a:p>
        </p:txBody>
      </p:sp>
      <p:pic>
        <p:nvPicPr>
          <p:cNvPr id="21" name="Picture 20" descr="Row of pink cans">
            <a:extLst>
              <a:ext uri="{FF2B5EF4-FFF2-40B4-BE49-F238E27FC236}">
                <a16:creationId xmlns:a16="http://schemas.microsoft.com/office/drawing/2014/main" id="{58F3C8EF-102D-2896-6A4D-B7AC7C20E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6283" y="5358865"/>
            <a:ext cx="2930464" cy="1253631"/>
          </a:xfrm>
          <a:prstGeom prst="rect">
            <a:avLst/>
          </a:prstGeom>
        </p:spPr>
      </p:pic>
      <p:pic>
        <p:nvPicPr>
          <p:cNvPr id="1026" name="Picture 2" descr="Coca-Cola">
            <a:extLst>
              <a:ext uri="{FF2B5EF4-FFF2-40B4-BE49-F238E27FC236}">
                <a16:creationId xmlns:a16="http://schemas.microsoft.com/office/drawing/2014/main" id="{1A029F57-F474-88BD-61C1-F42338F2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66" y="140811"/>
            <a:ext cx="2633133" cy="82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689D-C5FE-A44F-703D-C45889DA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4828"/>
            <a:ext cx="4281715" cy="977342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Application to BFF</a:t>
            </a:r>
          </a:p>
        </p:txBody>
      </p:sp>
      <p:pic>
        <p:nvPicPr>
          <p:cNvPr id="9" name="Picture 8" descr="Woman writing on whiteboard">
            <a:extLst>
              <a:ext uri="{FF2B5EF4-FFF2-40B4-BE49-F238E27FC236}">
                <a16:creationId xmlns:a16="http://schemas.microsoft.com/office/drawing/2014/main" id="{63FDED06-192C-9DB6-6E99-05A080724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411363" y="1461479"/>
            <a:ext cx="5393127" cy="38249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1CF8-DC4C-0A71-9400-7247C90C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47950"/>
            <a:ext cx="5576711" cy="5365225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Look at the SWOT handout and question prompts. Fill out the worksheet individually – 5 min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Brainstorm (with your group) the </a:t>
            </a:r>
            <a:r>
              <a:rPr lang="en-US" sz="2800" b="1" dirty="0"/>
              <a:t>INTERNAL</a:t>
            </a:r>
            <a:r>
              <a:rPr lang="en-US" sz="2800" dirty="0"/>
              <a:t> Strengths and Weaknesses of the Brown Family Farm – 5 min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Brainstorm (with your group) the </a:t>
            </a:r>
            <a:r>
              <a:rPr lang="en-US" sz="2800" b="1" dirty="0"/>
              <a:t>EXTERNAL</a:t>
            </a:r>
            <a:r>
              <a:rPr lang="en-US" sz="2800" dirty="0"/>
              <a:t> Threats and Opportunities of the Brown Family Farm – 5 min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Highlight the top SWOTs among your group and be prepared to share with everyone. – 5 min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3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D1CA8B-DE17-E745-9FC6-0221E53358C7}"/>
              </a:ext>
            </a:extLst>
          </p:cNvPr>
          <p:cNvSpPr/>
          <p:nvPr/>
        </p:nvSpPr>
        <p:spPr>
          <a:xfrm>
            <a:off x="2378576" y="1136469"/>
            <a:ext cx="9348294" cy="5264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696B6-6889-5848-9E83-817D9B71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125104"/>
            <a:ext cx="10515600" cy="892118"/>
          </a:xfrm>
        </p:spPr>
        <p:txBody>
          <a:bodyPr/>
          <a:lstStyle/>
          <a:p>
            <a:pPr algn="l"/>
            <a:r>
              <a:rPr lang="en-US" b="1" dirty="0"/>
              <a:t>BFF SWOT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093EC-DAEB-2B4C-A5D3-BE7950FF6ADE}"/>
              </a:ext>
            </a:extLst>
          </p:cNvPr>
          <p:cNvSpPr txBox="1"/>
          <p:nvPr/>
        </p:nvSpPr>
        <p:spPr>
          <a:xfrm>
            <a:off x="330133" y="1388916"/>
            <a:ext cx="20864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Leverage the Brown’s </a:t>
            </a:r>
            <a:r>
              <a:rPr lang="en-US" b="1" dirty="0">
                <a:solidFill>
                  <a:srgbClr val="0070C0"/>
                </a:solidFill>
              </a:rPr>
              <a:t>STRENGTHS</a:t>
            </a:r>
          </a:p>
          <a:p>
            <a:pPr fontAlgn="base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Address their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  <a:p>
            <a:pPr fontAlgn="base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Explore/evaluate </a:t>
            </a:r>
            <a:r>
              <a:rPr lang="en-US" b="1" dirty="0">
                <a:solidFill>
                  <a:srgbClr val="00B050"/>
                </a:solidFill>
              </a:rPr>
              <a:t>OPPORTUNITIES</a:t>
            </a:r>
          </a:p>
          <a:p>
            <a:pPr fontAlgn="base">
              <a:spcAft>
                <a:spcPts val="18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Disrupt and innovate to overcome </a:t>
            </a:r>
            <a:r>
              <a:rPr lang="en-US" b="1" dirty="0">
                <a:solidFill>
                  <a:srgbClr val="C00000"/>
                </a:solidFill>
              </a:rPr>
              <a:t>THREATS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DB64-8E34-2432-09AF-D027D9E896FE}"/>
              </a:ext>
            </a:extLst>
          </p:cNvPr>
          <p:cNvSpPr/>
          <p:nvPr/>
        </p:nvSpPr>
        <p:spPr>
          <a:xfrm>
            <a:off x="2522645" y="1306664"/>
            <a:ext cx="9076433" cy="4899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2E748-FFEA-5989-3F22-5CAF06E9AD2E}"/>
              </a:ext>
            </a:extLst>
          </p:cNvPr>
          <p:cNvSpPr txBox="1"/>
          <p:nvPr/>
        </p:nvSpPr>
        <p:spPr>
          <a:xfrm>
            <a:off x="2631139" y="1371660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3B4F5-7814-B882-547D-47B8E27A5754}"/>
              </a:ext>
            </a:extLst>
          </p:cNvPr>
          <p:cNvSpPr txBox="1"/>
          <p:nvPr/>
        </p:nvSpPr>
        <p:spPr>
          <a:xfrm>
            <a:off x="7314763" y="1366359"/>
            <a:ext cx="14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992D0-6ADE-2CC8-04F9-0B8877672E31}"/>
              </a:ext>
            </a:extLst>
          </p:cNvPr>
          <p:cNvSpPr txBox="1"/>
          <p:nvPr/>
        </p:nvSpPr>
        <p:spPr>
          <a:xfrm>
            <a:off x="2569225" y="3781726"/>
            <a:ext cx="168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8E847-068D-147F-C4D6-709A72CE1A8B}"/>
              </a:ext>
            </a:extLst>
          </p:cNvPr>
          <p:cNvSpPr txBox="1"/>
          <p:nvPr/>
        </p:nvSpPr>
        <p:spPr>
          <a:xfrm>
            <a:off x="7303797" y="3784872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Threats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236016-B577-5FB5-BD91-BDEDC1746344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7060862" y="1306664"/>
            <a:ext cx="0" cy="489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A7E39A-0A83-FFB0-F895-543DB7EFA66A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2522645" y="3756626"/>
            <a:ext cx="907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1EE22F-9F1F-5EF4-E812-AD715E466CD0}"/>
              </a:ext>
            </a:extLst>
          </p:cNvPr>
          <p:cNvSpPr txBox="1"/>
          <p:nvPr/>
        </p:nvSpPr>
        <p:spPr>
          <a:xfrm>
            <a:off x="2854924" y="1669423"/>
            <a:ext cx="4021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packing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gap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skills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348B-8025-0827-D997-AD194E7FB89F}"/>
              </a:ext>
            </a:extLst>
          </p:cNvPr>
          <p:cNvSpPr txBox="1"/>
          <p:nvPr/>
        </p:nvSpPr>
        <p:spPr>
          <a:xfrm>
            <a:off x="7411506" y="1680270"/>
            <a:ext cx="4081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know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 taker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succession plan-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labor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Packing operations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waste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C5929-F332-9ED5-4607-E2BE91092E90}"/>
              </a:ext>
            </a:extLst>
          </p:cNvPr>
          <p:cNvSpPr txBox="1"/>
          <p:nvPr/>
        </p:nvSpPr>
        <p:spPr>
          <a:xfrm>
            <a:off x="2823767" y="4128366"/>
            <a:ext cx="410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up value chain, go direct to end customer </a:t>
            </a:r>
            <a:r>
              <a:rPr lang="en-US" sz="1400" dirty="0"/>
              <a:t>(grocery, restaurant, consumer,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Niche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use of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4BB3A6-75BB-DB72-6CC3-BB090D219972}"/>
              </a:ext>
            </a:extLst>
          </p:cNvPr>
          <p:cNvSpPr txBox="1"/>
          <p:nvPr/>
        </p:nvSpPr>
        <p:spPr>
          <a:xfrm>
            <a:off x="7431589" y="4096819"/>
            <a:ext cx="342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 health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Labor competition/scarcity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Disease/bugs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input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Legislation, policies,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/funny - Explaining SWOT (OC)">
            <a:extLst>
              <a:ext uri="{FF2B5EF4-FFF2-40B4-BE49-F238E27FC236}">
                <a16:creationId xmlns:a16="http://schemas.microsoft.com/office/drawing/2014/main" id="{963346BC-FFD7-E180-31BE-0D8C1A191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9052" y="730365"/>
            <a:ext cx="5393348" cy="53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069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83CA2D59-9195-CE62-3231-ED58184EFCB4}"/>
              </a:ext>
            </a:extLst>
          </p:cNvPr>
          <p:cNvSpPr/>
          <p:nvPr/>
        </p:nvSpPr>
        <p:spPr>
          <a:xfrm rot="2639663">
            <a:off x="3265839" y="1939925"/>
            <a:ext cx="297292" cy="457447"/>
          </a:xfrm>
          <a:custGeom>
            <a:avLst/>
            <a:gdLst>
              <a:gd name="csX0" fmla="*/ 296252 w 297292"/>
              <a:gd name="csY0" fmla="*/ 158457 h 457447"/>
              <a:gd name="csX1" fmla="*/ 191149 w 297292"/>
              <a:gd name="csY1" fmla="*/ 802 h 457447"/>
              <a:gd name="csX2" fmla="*/ 96556 w 297292"/>
              <a:gd name="csY2" fmla="*/ 105905 h 457447"/>
              <a:gd name="csX3" fmla="*/ 138597 w 297292"/>
              <a:gd name="csY3" fmla="*/ 295092 h 457447"/>
              <a:gd name="csX4" fmla="*/ 75535 w 297292"/>
              <a:gd name="csY4" fmla="*/ 410705 h 457447"/>
              <a:gd name="csX5" fmla="*/ 1963 w 297292"/>
              <a:gd name="csY5" fmla="*/ 452747 h 457447"/>
              <a:gd name="csX6" fmla="*/ 159618 w 297292"/>
              <a:gd name="csY6" fmla="*/ 442236 h 457447"/>
              <a:gd name="csX7" fmla="*/ 254211 w 297292"/>
              <a:gd name="csY7" fmla="*/ 326623 h 457447"/>
              <a:gd name="csX8" fmla="*/ 212170 w 297292"/>
              <a:gd name="csY8" fmla="*/ 221519 h 457447"/>
              <a:gd name="csX9" fmla="*/ 243701 w 297292"/>
              <a:gd name="csY9" fmla="*/ 168968 h 457447"/>
              <a:gd name="csX10" fmla="*/ 296252 w 297292"/>
              <a:gd name="csY10" fmla="*/ 158457 h 457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97292" h="457447">
                <a:moveTo>
                  <a:pt x="296252" y="158457"/>
                </a:moveTo>
                <a:cubicBezTo>
                  <a:pt x="287493" y="130429"/>
                  <a:pt x="224432" y="9561"/>
                  <a:pt x="191149" y="802"/>
                </a:cubicBezTo>
                <a:cubicBezTo>
                  <a:pt x="157866" y="-7957"/>
                  <a:pt x="105315" y="56857"/>
                  <a:pt x="96556" y="105905"/>
                </a:cubicBezTo>
                <a:cubicBezTo>
                  <a:pt x="87797" y="154953"/>
                  <a:pt x="142100" y="244292"/>
                  <a:pt x="138597" y="295092"/>
                </a:cubicBezTo>
                <a:cubicBezTo>
                  <a:pt x="135094" y="345892"/>
                  <a:pt x="98307" y="384429"/>
                  <a:pt x="75535" y="410705"/>
                </a:cubicBezTo>
                <a:cubicBezTo>
                  <a:pt x="52763" y="436981"/>
                  <a:pt x="-12051" y="447492"/>
                  <a:pt x="1963" y="452747"/>
                </a:cubicBezTo>
                <a:cubicBezTo>
                  <a:pt x="15977" y="458002"/>
                  <a:pt x="117577" y="463257"/>
                  <a:pt x="159618" y="442236"/>
                </a:cubicBezTo>
                <a:cubicBezTo>
                  <a:pt x="201659" y="421215"/>
                  <a:pt x="245452" y="363409"/>
                  <a:pt x="254211" y="326623"/>
                </a:cubicBezTo>
                <a:cubicBezTo>
                  <a:pt x="262970" y="289837"/>
                  <a:pt x="213922" y="247795"/>
                  <a:pt x="212170" y="221519"/>
                </a:cubicBezTo>
                <a:cubicBezTo>
                  <a:pt x="210418" y="195243"/>
                  <a:pt x="231439" y="175975"/>
                  <a:pt x="243701" y="168968"/>
                </a:cubicBezTo>
                <a:cubicBezTo>
                  <a:pt x="255963" y="161961"/>
                  <a:pt x="305011" y="186485"/>
                  <a:pt x="296252" y="1584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0EA5624-4DDA-C1D3-23D6-4C6813B51C45}"/>
              </a:ext>
            </a:extLst>
          </p:cNvPr>
          <p:cNvSpPr/>
          <p:nvPr/>
        </p:nvSpPr>
        <p:spPr>
          <a:xfrm rot="2639663">
            <a:off x="5920850" y="1939925"/>
            <a:ext cx="297292" cy="457447"/>
          </a:xfrm>
          <a:custGeom>
            <a:avLst/>
            <a:gdLst>
              <a:gd name="csX0" fmla="*/ 296252 w 297292"/>
              <a:gd name="csY0" fmla="*/ 158457 h 457447"/>
              <a:gd name="csX1" fmla="*/ 191149 w 297292"/>
              <a:gd name="csY1" fmla="*/ 802 h 457447"/>
              <a:gd name="csX2" fmla="*/ 96556 w 297292"/>
              <a:gd name="csY2" fmla="*/ 105905 h 457447"/>
              <a:gd name="csX3" fmla="*/ 138597 w 297292"/>
              <a:gd name="csY3" fmla="*/ 295092 h 457447"/>
              <a:gd name="csX4" fmla="*/ 75535 w 297292"/>
              <a:gd name="csY4" fmla="*/ 410705 h 457447"/>
              <a:gd name="csX5" fmla="*/ 1963 w 297292"/>
              <a:gd name="csY5" fmla="*/ 452747 h 457447"/>
              <a:gd name="csX6" fmla="*/ 159618 w 297292"/>
              <a:gd name="csY6" fmla="*/ 442236 h 457447"/>
              <a:gd name="csX7" fmla="*/ 254211 w 297292"/>
              <a:gd name="csY7" fmla="*/ 326623 h 457447"/>
              <a:gd name="csX8" fmla="*/ 212170 w 297292"/>
              <a:gd name="csY8" fmla="*/ 221519 h 457447"/>
              <a:gd name="csX9" fmla="*/ 243701 w 297292"/>
              <a:gd name="csY9" fmla="*/ 168968 h 457447"/>
              <a:gd name="csX10" fmla="*/ 296252 w 297292"/>
              <a:gd name="csY10" fmla="*/ 158457 h 457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97292" h="457447">
                <a:moveTo>
                  <a:pt x="296252" y="158457"/>
                </a:moveTo>
                <a:cubicBezTo>
                  <a:pt x="287493" y="130429"/>
                  <a:pt x="224432" y="9561"/>
                  <a:pt x="191149" y="802"/>
                </a:cubicBezTo>
                <a:cubicBezTo>
                  <a:pt x="157866" y="-7957"/>
                  <a:pt x="105315" y="56857"/>
                  <a:pt x="96556" y="105905"/>
                </a:cubicBezTo>
                <a:cubicBezTo>
                  <a:pt x="87797" y="154953"/>
                  <a:pt x="142100" y="244292"/>
                  <a:pt x="138597" y="295092"/>
                </a:cubicBezTo>
                <a:cubicBezTo>
                  <a:pt x="135094" y="345892"/>
                  <a:pt x="98307" y="384429"/>
                  <a:pt x="75535" y="410705"/>
                </a:cubicBezTo>
                <a:cubicBezTo>
                  <a:pt x="52763" y="436981"/>
                  <a:pt x="-12051" y="447492"/>
                  <a:pt x="1963" y="452747"/>
                </a:cubicBezTo>
                <a:cubicBezTo>
                  <a:pt x="15977" y="458002"/>
                  <a:pt x="117577" y="463257"/>
                  <a:pt x="159618" y="442236"/>
                </a:cubicBezTo>
                <a:cubicBezTo>
                  <a:pt x="201659" y="421215"/>
                  <a:pt x="245452" y="363409"/>
                  <a:pt x="254211" y="326623"/>
                </a:cubicBezTo>
                <a:cubicBezTo>
                  <a:pt x="262970" y="289837"/>
                  <a:pt x="213922" y="247795"/>
                  <a:pt x="212170" y="221519"/>
                </a:cubicBezTo>
                <a:cubicBezTo>
                  <a:pt x="210418" y="195243"/>
                  <a:pt x="231439" y="175975"/>
                  <a:pt x="243701" y="168968"/>
                </a:cubicBezTo>
                <a:cubicBezTo>
                  <a:pt x="255963" y="161961"/>
                  <a:pt x="305011" y="186485"/>
                  <a:pt x="296252" y="1584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88D727A-D16E-DF2E-31FA-F416B9511A4E}"/>
              </a:ext>
            </a:extLst>
          </p:cNvPr>
          <p:cNvSpPr/>
          <p:nvPr/>
        </p:nvSpPr>
        <p:spPr>
          <a:xfrm rot="2639663">
            <a:off x="3245962" y="4265681"/>
            <a:ext cx="297292" cy="457447"/>
          </a:xfrm>
          <a:custGeom>
            <a:avLst/>
            <a:gdLst>
              <a:gd name="csX0" fmla="*/ 296252 w 297292"/>
              <a:gd name="csY0" fmla="*/ 158457 h 457447"/>
              <a:gd name="csX1" fmla="*/ 191149 w 297292"/>
              <a:gd name="csY1" fmla="*/ 802 h 457447"/>
              <a:gd name="csX2" fmla="*/ 96556 w 297292"/>
              <a:gd name="csY2" fmla="*/ 105905 h 457447"/>
              <a:gd name="csX3" fmla="*/ 138597 w 297292"/>
              <a:gd name="csY3" fmla="*/ 295092 h 457447"/>
              <a:gd name="csX4" fmla="*/ 75535 w 297292"/>
              <a:gd name="csY4" fmla="*/ 410705 h 457447"/>
              <a:gd name="csX5" fmla="*/ 1963 w 297292"/>
              <a:gd name="csY5" fmla="*/ 452747 h 457447"/>
              <a:gd name="csX6" fmla="*/ 159618 w 297292"/>
              <a:gd name="csY6" fmla="*/ 442236 h 457447"/>
              <a:gd name="csX7" fmla="*/ 254211 w 297292"/>
              <a:gd name="csY7" fmla="*/ 326623 h 457447"/>
              <a:gd name="csX8" fmla="*/ 212170 w 297292"/>
              <a:gd name="csY8" fmla="*/ 221519 h 457447"/>
              <a:gd name="csX9" fmla="*/ 243701 w 297292"/>
              <a:gd name="csY9" fmla="*/ 168968 h 457447"/>
              <a:gd name="csX10" fmla="*/ 296252 w 297292"/>
              <a:gd name="csY10" fmla="*/ 158457 h 457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97292" h="457447">
                <a:moveTo>
                  <a:pt x="296252" y="158457"/>
                </a:moveTo>
                <a:cubicBezTo>
                  <a:pt x="287493" y="130429"/>
                  <a:pt x="224432" y="9561"/>
                  <a:pt x="191149" y="802"/>
                </a:cubicBezTo>
                <a:cubicBezTo>
                  <a:pt x="157866" y="-7957"/>
                  <a:pt x="105315" y="56857"/>
                  <a:pt x="96556" y="105905"/>
                </a:cubicBezTo>
                <a:cubicBezTo>
                  <a:pt x="87797" y="154953"/>
                  <a:pt x="142100" y="244292"/>
                  <a:pt x="138597" y="295092"/>
                </a:cubicBezTo>
                <a:cubicBezTo>
                  <a:pt x="135094" y="345892"/>
                  <a:pt x="98307" y="384429"/>
                  <a:pt x="75535" y="410705"/>
                </a:cubicBezTo>
                <a:cubicBezTo>
                  <a:pt x="52763" y="436981"/>
                  <a:pt x="-12051" y="447492"/>
                  <a:pt x="1963" y="452747"/>
                </a:cubicBezTo>
                <a:cubicBezTo>
                  <a:pt x="15977" y="458002"/>
                  <a:pt x="117577" y="463257"/>
                  <a:pt x="159618" y="442236"/>
                </a:cubicBezTo>
                <a:cubicBezTo>
                  <a:pt x="201659" y="421215"/>
                  <a:pt x="245452" y="363409"/>
                  <a:pt x="254211" y="326623"/>
                </a:cubicBezTo>
                <a:cubicBezTo>
                  <a:pt x="262970" y="289837"/>
                  <a:pt x="213922" y="247795"/>
                  <a:pt x="212170" y="221519"/>
                </a:cubicBezTo>
                <a:cubicBezTo>
                  <a:pt x="210418" y="195243"/>
                  <a:pt x="231439" y="175975"/>
                  <a:pt x="243701" y="168968"/>
                </a:cubicBezTo>
                <a:cubicBezTo>
                  <a:pt x="255963" y="161961"/>
                  <a:pt x="305011" y="186485"/>
                  <a:pt x="296252" y="1584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F40FCF-2870-4595-F173-4E924745A231}"/>
              </a:ext>
            </a:extLst>
          </p:cNvPr>
          <p:cNvSpPr/>
          <p:nvPr/>
        </p:nvSpPr>
        <p:spPr>
          <a:xfrm rot="2639663">
            <a:off x="5900973" y="4265681"/>
            <a:ext cx="297292" cy="457447"/>
          </a:xfrm>
          <a:custGeom>
            <a:avLst/>
            <a:gdLst>
              <a:gd name="csX0" fmla="*/ 296252 w 297292"/>
              <a:gd name="csY0" fmla="*/ 158457 h 457447"/>
              <a:gd name="csX1" fmla="*/ 191149 w 297292"/>
              <a:gd name="csY1" fmla="*/ 802 h 457447"/>
              <a:gd name="csX2" fmla="*/ 96556 w 297292"/>
              <a:gd name="csY2" fmla="*/ 105905 h 457447"/>
              <a:gd name="csX3" fmla="*/ 138597 w 297292"/>
              <a:gd name="csY3" fmla="*/ 295092 h 457447"/>
              <a:gd name="csX4" fmla="*/ 75535 w 297292"/>
              <a:gd name="csY4" fmla="*/ 410705 h 457447"/>
              <a:gd name="csX5" fmla="*/ 1963 w 297292"/>
              <a:gd name="csY5" fmla="*/ 452747 h 457447"/>
              <a:gd name="csX6" fmla="*/ 159618 w 297292"/>
              <a:gd name="csY6" fmla="*/ 442236 h 457447"/>
              <a:gd name="csX7" fmla="*/ 254211 w 297292"/>
              <a:gd name="csY7" fmla="*/ 326623 h 457447"/>
              <a:gd name="csX8" fmla="*/ 212170 w 297292"/>
              <a:gd name="csY8" fmla="*/ 221519 h 457447"/>
              <a:gd name="csX9" fmla="*/ 243701 w 297292"/>
              <a:gd name="csY9" fmla="*/ 168968 h 457447"/>
              <a:gd name="csX10" fmla="*/ 296252 w 297292"/>
              <a:gd name="csY10" fmla="*/ 158457 h 457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97292" h="457447">
                <a:moveTo>
                  <a:pt x="296252" y="158457"/>
                </a:moveTo>
                <a:cubicBezTo>
                  <a:pt x="287493" y="130429"/>
                  <a:pt x="224432" y="9561"/>
                  <a:pt x="191149" y="802"/>
                </a:cubicBezTo>
                <a:cubicBezTo>
                  <a:pt x="157866" y="-7957"/>
                  <a:pt x="105315" y="56857"/>
                  <a:pt x="96556" y="105905"/>
                </a:cubicBezTo>
                <a:cubicBezTo>
                  <a:pt x="87797" y="154953"/>
                  <a:pt x="142100" y="244292"/>
                  <a:pt x="138597" y="295092"/>
                </a:cubicBezTo>
                <a:cubicBezTo>
                  <a:pt x="135094" y="345892"/>
                  <a:pt x="98307" y="384429"/>
                  <a:pt x="75535" y="410705"/>
                </a:cubicBezTo>
                <a:cubicBezTo>
                  <a:pt x="52763" y="436981"/>
                  <a:pt x="-12051" y="447492"/>
                  <a:pt x="1963" y="452747"/>
                </a:cubicBezTo>
                <a:cubicBezTo>
                  <a:pt x="15977" y="458002"/>
                  <a:pt x="117577" y="463257"/>
                  <a:pt x="159618" y="442236"/>
                </a:cubicBezTo>
                <a:cubicBezTo>
                  <a:pt x="201659" y="421215"/>
                  <a:pt x="245452" y="363409"/>
                  <a:pt x="254211" y="326623"/>
                </a:cubicBezTo>
                <a:cubicBezTo>
                  <a:pt x="262970" y="289837"/>
                  <a:pt x="213922" y="247795"/>
                  <a:pt x="212170" y="221519"/>
                </a:cubicBezTo>
                <a:cubicBezTo>
                  <a:pt x="210418" y="195243"/>
                  <a:pt x="231439" y="175975"/>
                  <a:pt x="243701" y="168968"/>
                </a:cubicBezTo>
                <a:cubicBezTo>
                  <a:pt x="255963" y="161961"/>
                  <a:pt x="305011" y="186485"/>
                  <a:pt x="296252" y="15845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at the meeting desk">
            <a:extLst>
              <a:ext uri="{FF2B5EF4-FFF2-40B4-BE49-F238E27FC236}">
                <a16:creationId xmlns:a16="http://schemas.microsoft.com/office/drawing/2014/main" id="{AD5F4C06-35BD-E5F5-7709-4DC21E4BCD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b="1" dirty="0"/>
              <a:t>What is SWOT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42" y="2265037"/>
            <a:ext cx="5417458" cy="4427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i="1" dirty="0"/>
              <a:t>One of the foundation stones for the strategic plan:</a:t>
            </a:r>
          </a:p>
          <a:p>
            <a:r>
              <a:rPr lang="en-US" sz="3600" dirty="0"/>
              <a:t>Helps you understand your competitive position</a:t>
            </a:r>
          </a:p>
          <a:p>
            <a:r>
              <a:rPr lang="en-US" sz="3600" dirty="0"/>
              <a:t>Supports decision‑making and strategy development</a:t>
            </a:r>
          </a:p>
          <a:p>
            <a:r>
              <a:rPr lang="en-US" sz="3600" dirty="0"/>
              <a:t>Assess internal/external factors and current/future potential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Strengths</a:t>
            </a:r>
            <a:br>
              <a:rPr lang="en-US"/>
            </a:br>
            <a:r>
              <a:rPr lang="en-US" i="1"/>
              <a:t>Internal</a:t>
            </a:r>
            <a:endParaRPr lang="en-US" i="1" dirty="0"/>
          </a:p>
        </p:txBody>
      </p:sp>
      <p:pic>
        <p:nvPicPr>
          <p:cNvPr id="6" name="Picture 5" descr="A person reaching for a paper on a table full of paper and sticky notes">
            <a:extLst>
              <a:ext uri="{FF2B5EF4-FFF2-40B4-BE49-F238E27FC236}">
                <a16:creationId xmlns:a16="http://schemas.microsoft.com/office/drawing/2014/main" id="{FD6A378B-88AE-21C7-7590-6096AC0BFD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225" y="2172430"/>
            <a:ext cx="5989983" cy="451991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Advantages specific to your business</a:t>
            </a:r>
          </a:p>
          <a:p>
            <a:r>
              <a:rPr lang="en-US" sz="2800" dirty="0"/>
              <a:t>Unique resources or capabilities</a:t>
            </a:r>
          </a:p>
          <a:p>
            <a:r>
              <a:rPr lang="en-US" sz="2800" dirty="0"/>
              <a:t>Strong brand reputation</a:t>
            </a:r>
          </a:p>
          <a:p>
            <a:r>
              <a:rPr lang="en-US" sz="2800" dirty="0"/>
              <a:t>Skilled workforce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What are your </a:t>
            </a:r>
            <a:r>
              <a:rPr lang="en-US" b="1" dirty="0"/>
              <a:t>strengths </a:t>
            </a:r>
            <a:r>
              <a:rPr lang="en-US" dirty="0"/>
              <a:t>in terms of customers, employees, operational efficiencies (include financial), infrastructure (include intellectual property), partners?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800" dirty="0"/>
              <a:t>Weaknesses</a:t>
            </a:r>
            <a:br>
              <a:rPr lang="en-US" sz="4800" dirty="0"/>
            </a:br>
            <a:r>
              <a:rPr lang="en-US" sz="3600" i="1" dirty="0"/>
              <a:t>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2430"/>
            <a:ext cx="5748130" cy="45861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Limitations specific to your business</a:t>
            </a:r>
          </a:p>
          <a:p>
            <a:r>
              <a:rPr lang="en-US" sz="2800" dirty="0"/>
              <a:t>Skill or resource gaps</a:t>
            </a:r>
          </a:p>
          <a:p>
            <a:r>
              <a:rPr lang="en-US" sz="2800" dirty="0"/>
              <a:t>Inefficient processes</a:t>
            </a:r>
          </a:p>
          <a:p>
            <a:r>
              <a:rPr lang="en-US" sz="2800" dirty="0"/>
              <a:t>Areas needing improvement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What are your </a:t>
            </a:r>
            <a:r>
              <a:rPr lang="en-US" b="1" dirty="0"/>
              <a:t>weaknesses </a:t>
            </a:r>
            <a:r>
              <a:rPr lang="en-US" dirty="0"/>
              <a:t>in terms of customers, employees, operational efficiencies (include financial), infrastructure (include intellectual property), partners? </a:t>
            </a:r>
          </a:p>
          <a:p>
            <a:endParaRPr lang="en-US" sz="2800" dirty="0"/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DB44ED59-B27B-FB2E-7E45-DE6E78478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800" dirty="0"/>
              <a:t>Threats</a:t>
            </a:r>
            <a:br>
              <a:rPr lang="en-US" dirty="0"/>
            </a:br>
            <a:r>
              <a:rPr lang="en-US" sz="3600" i="1" dirty="0"/>
              <a:t>External</a:t>
            </a:r>
            <a:endParaRPr lang="en-US" sz="3600" dirty="0"/>
          </a:p>
        </p:txBody>
      </p:sp>
      <p:pic>
        <p:nvPicPr>
          <p:cNvPr id="4" name="Picture 3" descr="Red balloon with push pin">
            <a:extLst>
              <a:ext uri="{FF2B5EF4-FFF2-40B4-BE49-F238E27FC236}">
                <a16:creationId xmlns:a16="http://schemas.microsoft.com/office/drawing/2014/main" id="{456C2036-24D2-83B3-4080-1AA877931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943A6-5619-4D16-66D9-DE49CA28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2333296"/>
            <a:ext cx="5764695" cy="4345799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Challenges to your business</a:t>
            </a:r>
          </a:p>
          <a:p>
            <a:pPr lvl="0"/>
            <a:r>
              <a:rPr lang="en-US" sz="2800" dirty="0"/>
              <a:t>Competitor actions (market share)</a:t>
            </a:r>
          </a:p>
          <a:p>
            <a:pPr lvl="0"/>
            <a:r>
              <a:rPr lang="en-US" sz="2800" dirty="0"/>
              <a:t>Regulatory/policy changes</a:t>
            </a:r>
          </a:p>
          <a:p>
            <a:pPr lvl="0"/>
            <a:r>
              <a:rPr lang="en-US" sz="2800" dirty="0"/>
              <a:t>Economic downturns</a:t>
            </a:r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dirty="0"/>
              <a:t>What is happening that may </a:t>
            </a:r>
            <a:r>
              <a:rPr lang="en-US" b="1" dirty="0"/>
              <a:t>harm</a:t>
            </a:r>
            <a:r>
              <a:rPr lang="en-US" dirty="0"/>
              <a:t> your profits, production, supply chain, relationships with customers, partners?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Opportunities</a:t>
            </a:r>
            <a:br>
              <a:rPr lang="en-US" dirty="0"/>
            </a:br>
            <a:r>
              <a:rPr lang="en-US" i="1"/>
              <a:t>External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DE291-6FC5-BF4B-C18B-2A1E1BB2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4" y="2335689"/>
            <a:ext cx="5962785" cy="435905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Factors that support growth</a:t>
            </a:r>
          </a:p>
          <a:p>
            <a:pPr lvl="0"/>
            <a:r>
              <a:rPr lang="en-US" sz="2800" dirty="0"/>
              <a:t>Emerging markets</a:t>
            </a:r>
          </a:p>
          <a:p>
            <a:pPr lvl="0"/>
            <a:r>
              <a:rPr lang="en-US" sz="2800" dirty="0"/>
              <a:t>Technological advancements</a:t>
            </a:r>
          </a:p>
          <a:p>
            <a:pPr lvl="0"/>
            <a:r>
              <a:rPr lang="en-US" sz="2800" dirty="0"/>
              <a:t>Strategic partnerships</a:t>
            </a:r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dirty="0"/>
              <a:t>How can we </a:t>
            </a:r>
            <a:r>
              <a:rPr lang="en-US" b="1" dirty="0"/>
              <a:t>improve</a:t>
            </a:r>
            <a:r>
              <a:rPr lang="en-US" dirty="0"/>
              <a:t> customer and partner relationships, </a:t>
            </a:r>
            <a:r>
              <a:rPr lang="en-US" b="1" dirty="0"/>
              <a:t>gain </a:t>
            </a:r>
            <a:r>
              <a:rPr lang="en-US" dirty="0"/>
              <a:t>efficiency/profitability, create </a:t>
            </a:r>
            <a:r>
              <a:rPr lang="en-US" b="1" dirty="0"/>
              <a:t>new</a:t>
            </a:r>
            <a:r>
              <a:rPr lang="en-US" dirty="0"/>
              <a:t> products, enter </a:t>
            </a:r>
            <a:r>
              <a:rPr lang="en-US" b="1" dirty="0"/>
              <a:t>new</a:t>
            </a:r>
            <a:r>
              <a:rPr lang="en-US" dirty="0"/>
              <a:t> markets? </a:t>
            </a:r>
          </a:p>
        </p:txBody>
      </p:sp>
      <p:pic>
        <p:nvPicPr>
          <p:cNvPr id="4" name="Picture 3" descr="Skyscrapers shown from view looking up">
            <a:extLst>
              <a:ext uri="{FF2B5EF4-FFF2-40B4-BE49-F238E27FC236}">
                <a16:creationId xmlns:a16="http://schemas.microsoft.com/office/drawing/2014/main" id="{0D79B6E9-0359-87B9-11D6-438BC0967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B956-903F-FAD4-8CD1-CC337F4F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5B5B5-BDA3-4954-8C44-B9BFA25B8818}"/>
              </a:ext>
            </a:extLst>
          </p:cNvPr>
          <p:cNvSpPr/>
          <p:nvPr/>
        </p:nvSpPr>
        <p:spPr>
          <a:xfrm>
            <a:off x="1022556" y="3113642"/>
            <a:ext cx="5298742" cy="32974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AB930B-6A11-893A-4FA9-29E9E36AF289}"/>
              </a:ext>
            </a:extLst>
          </p:cNvPr>
          <p:cNvSpPr/>
          <p:nvPr/>
        </p:nvSpPr>
        <p:spPr>
          <a:xfrm>
            <a:off x="6360029" y="3706442"/>
            <a:ext cx="4842536" cy="26998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09B9E-34C5-603A-B3F7-E982E851372C}"/>
              </a:ext>
            </a:extLst>
          </p:cNvPr>
          <p:cNvSpPr/>
          <p:nvPr/>
        </p:nvSpPr>
        <p:spPr>
          <a:xfrm>
            <a:off x="6362178" y="542115"/>
            <a:ext cx="4842536" cy="3297418"/>
          </a:xfrm>
          <a:prstGeom prst="rect">
            <a:avLst/>
          </a:prstGeom>
          <a:solidFill>
            <a:srgbClr val="FF2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4729F-0CEE-E839-B498-3790742CAA47}"/>
              </a:ext>
            </a:extLst>
          </p:cNvPr>
          <p:cNvSpPr/>
          <p:nvPr/>
        </p:nvSpPr>
        <p:spPr>
          <a:xfrm>
            <a:off x="1020420" y="542115"/>
            <a:ext cx="5298742" cy="32974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DB884-DC0C-3657-8DCF-C7CC5C320F5B}"/>
              </a:ext>
            </a:extLst>
          </p:cNvPr>
          <p:cNvSpPr/>
          <p:nvPr/>
        </p:nvSpPr>
        <p:spPr>
          <a:xfrm>
            <a:off x="1836080" y="1389570"/>
            <a:ext cx="9076433" cy="4899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793E4-BCA1-011C-A1EB-5268E157A920}"/>
              </a:ext>
            </a:extLst>
          </p:cNvPr>
          <p:cNvSpPr txBox="1"/>
          <p:nvPr/>
        </p:nvSpPr>
        <p:spPr>
          <a:xfrm>
            <a:off x="1878314" y="1454566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AC154-A48E-A6D8-EFCE-B14FD82874D3}"/>
              </a:ext>
            </a:extLst>
          </p:cNvPr>
          <p:cNvSpPr txBox="1"/>
          <p:nvPr/>
        </p:nvSpPr>
        <p:spPr>
          <a:xfrm>
            <a:off x="6402912" y="1449265"/>
            <a:ext cx="14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5E2F-8EF6-BEB7-C4CB-AC64CB0B7EF4}"/>
              </a:ext>
            </a:extLst>
          </p:cNvPr>
          <p:cNvSpPr txBox="1"/>
          <p:nvPr/>
        </p:nvSpPr>
        <p:spPr>
          <a:xfrm>
            <a:off x="1845658" y="3864632"/>
            <a:ext cx="17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B91EA-8F74-78A7-EC81-F1599EA39143}"/>
              </a:ext>
            </a:extLst>
          </p:cNvPr>
          <p:cNvSpPr txBox="1"/>
          <p:nvPr/>
        </p:nvSpPr>
        <p:spPr>
          <a:xfrm>
            <a:off x="6405198" y="3867778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Threats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170EA-E26F-4E69-58F5-8B51185539D1}"/>
              </a:ext>
            </a:extLst>
          </p:cNvPr>
          <p:cNvCxnSpPr>
            <a:cxnSpLocks/>
          </p:cNvCxnSpPr>
          <p:nvPr/>
        </p:nvCxnSpPr>
        <p:spPr>
          <a:xfrm>
            <a:off x="6348927" y="1402822"/>
            <a:ext cx="0" cy="489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51D3E5-8A59-AE03-D902-8B8B3B05A28B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1836080" y="3839532"/>
            <a:ext cx="907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FAA7282-3CE5-66F8-86AD-6D6D6FBDC373}"/>
              </a:ext>
            </a:extLst>
          </p:cNvPr>
          <p:cNvSpPr txBox="1"/>
          <p:nvPr/>
        </p:nvSpPr>
        <p:spPr>
          <a:xfrm>
            <a:off x="1903318" y="1752329"/>
            <a:ext cx="445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What do we do best?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8D25F-D106-7FEF-0EAC-2205F1068D69}"/>
              </a:ext>
            </a:extLst>
          </p:cNvPr>
          <p:cNvSpPr txBox="1"/>
          <p:nvPr/>
        </p:nvSpPr>
        <p:spPr>
          <a:xfrm>
            <a:off x="6473151" y="1763176"/>
            <a:ext cx="4439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In what areas do we receive the most complaints?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DFA58-A666-1268-E951-C66D25428175}"/>
              </a:ext>
            </a:extLst>
          </p:cNvPr>
          <p:cNvSpPr txBox="1"/>
          <p:nvPr/>
        </p:nvSpPr>
        <p:spPr>
          <a:xfrm>
            <a:off x="1872162" y="4211272"/>
            <a:ext cx="4490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What opportunities are available to you?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700DF-D5C6-42AF-2F82-82C43713ED16}"/>
              </a:ext>
            </a:extLst>
          </p:cNvPr>
          <p:cNvSpPr txBox="1"/>
          <p:nvPr/>
        </p:nvSpPr>
        <p:spPr>
          <a:xfrm>
            <a:off x="6493233" y="4179725"/>
            <a:ext cx="4383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What trends, conditions, or competitors pose a threat to us?</a:t>
            </a:r>
          </a:p>
          <a:p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59B85-08B5-CB90-F923-DD9BF1D5084B}"/>
              </a:ext>
            </a:extLst>
          </p:cNvPr>
          <p:cNvSpPr txBox="1"/>
          <p:nvPr/>
        </p:nvSpPr>
        <p:spPr>
          <a:xfrm>
            <a:off x="3016551" y="609313"/>
            <a:ext cx="221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Helpful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383F1-BAF5-776C-F50A-08EF19947342}"/>
              </a:ext>
            </a:extLst>
          </p:cNvPr>
          <p:cNvSpPr txBox="1"/>
          <p:nvPr/>
        </p:nvSpPr>
        <p:spPr>
          <a:xfrm>
            <a:off x="7578268" y="609313"/>
            <a:ext cx="221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Harmful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C0B53-9B1C-AA8A-1A1F-69DD3A11CAFE}"/>
              </a:ext>
            </a:extLst>
          </p:cNvPr>
          <p:cNvSpPr txBox="1"/>
          <p:nvPr/>
        </p:nvSpPr>
        <p:spPr>
          <a:xfrm rot="16200000">
            <a:off x="228879" y="2286219"/>
            <a:ext cx="239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5453C-1442-2EFE-BFAC-27F16426F466}"/>
              </a:ext>
            </a:extLst>
          </p:cNvPr>
          <p:cNvSpPr txBox="1"/>
          <p:nvPr/>
        </p:nvSpPr>
        <p:spPr>
          <a:xfrm rot="16200000">
            <a:off x="257444" y="4699287"/>
            <a:ext cx="237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7D8AD6-EB56-D246-D162-F8D85E9F5875}"/>
              </a:ext>
            </a:extLst>
          </p:cNvPr>
          <p:cNvSpPr/>
          <p:nvPr/>
        </p:nvSpPr>
        <p:spPr>
          <a:xfrm>
            <a:off x="728871" y="344556"/>
            <a:ext cx="1116787" cy="1018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52544-30D7-5A01-5785-E71C9FD6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E98FFE-AB9E-40D1-7CDC-0D68AFB3157E}"/>
              </a:ext>
            </a:extLst>
          </p:cNvPr>
          <p:cNvSpPr/>
          <p:nvPr/>
        </p:nvSpPr>
        <p:spPr>
          <a:xfrm>
            <a:off x="1351721" y="1152940"/>
            <a:ext cx="9488557" cy="529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025CB-9312-E451-0300-FD67FF655CF8}"/>
              </a:ext>
            </a:extLst>
          </p:cNvPr>
          <p:cNvSpPr/>
          <p:nvPr/>
        </p:nvSpPr>
        <p:spPr>
          <a:xfrm>
            <a:off x="1557783" y="1349814"/>
            <a:ext cx="9076433" cy="4899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92FEE-E803-AFD4-D812-9D3BC6BDCD52}"/>
              </a:ext>
            </a:extLst>
          </p:cNvPr>
          <p:cNvSpPr txBox="1"/>
          <p:nvPr/>
        </p:nvSpPr>
        <p:spPr>
          <a:xfrm>
            <a:off x="1600017" y="1414810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AB678-D518-ADEC-E78E-5616F53E9C08}"/>
              </a:ext>
            </a:extLst>
          </p:cNvPr>
          <p:cNvSpPr txBox="1"/>
          <p:nvPr/>
        </p:nvSpPr>
        <p:spPr>
          <a:xfrm>
            <a:off x="6124615" y="1409509"/>
            <a:ext cx="14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117D0-83DB-0BFC-DD25-DE4023A0774E}"/>
              </a:ext>
            </a:extLst>
          </p:cNvPr>
          <p:cNvSpPr txBox="1"/>
          <p:nvPr/>
        </p:nvSpPr>
        <p:spPr>
          <a:xfrm>
            <a:off x="1567361" y="3824876"/>
            <a:ext cx="17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EF42B-5493-D77E-C9E3-68E755405AEE}"/>
              </a:ext>
            </a:extLst>
          </p:cNvPr>
          <p:cNvSpPr txBox="1"/>
          <p:nvPr/>
        </p:nvSpPr>
        <p:spPr>
          <a:xfrm>
            <a:off x="6126901" y="3828022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Threats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CEE870-C04A-8632-D4AA-A92442D6DC9E}"/>
              </a:ext>
            </a:extLst>
          </p:cNvPr>
          <p:cNvCxnSpPr>
            <a:cxnSpLocks/>
          </p:cNvCxnSpPr>
          <p:nvPr/>
        </p:nvCxnSpPr>
        <p:spPr>
          <a:xfrm>
            <a:off x="6083882" y="1363066"/>
            <a:ext cx="0" cy="489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10124A-EBC6-AF83-98FA-7893394C6DD1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1557783" y="3799776"/>
            <a:ext cx="907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4BFF9D-EF96-CE7C-2779-7A2DD54105F9}"/>
              </a:ext>
            </a:extLst>
          </p:cNvPr>
          <p:cNvSpPr txBox="1"/>
          <p:nvPr/>
        </p:nvSpPr>
        <p:spPr>
          <a:xfrm>
            <a:off x="1625021" y="1712573"/>
            <a:ext cx="445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product range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brand positioning and customer 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partnerships and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personalized customer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1ED6FF-032A-24CE-B87F-DCDB4F743E13}"/>
              </a:ext>
            </a:extLst>
          </p:cNvPr>
          <p:cNvSpPr txBox="1"/>
          <p:nvPr/>
        </p:nvSpPr>
        <p:spPr>
          <a:xfrm>
            <a:off x="6194854" y="1723420"/>
            <a:ext cx="4439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middle to upper-class income 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international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Vulnerability to cybersecurity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product control in third-party vendors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AE1FC-E511-DA2F-113F-6ADE4DC9CE92}"/>
              </a:ext>
            </a:extLst>
          </p:cNvPr>
          <p:cNvSpPr txBox="1"/>
          <p:nvPr/>
        </p:nvSpPr>
        <p:spPr>
          <a:xfrm>
            <a:off x="1593865" y="4171516"/>
            <a:ext cx="4490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strategic partnerships and branding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and enhancing small-format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Leveraging loyalty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Investing in e-commerce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private label brands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E90BFA-EF5F-B297-D3C7-FBA2B8F3C977}"/>
              </a:ext>
            </a:extLst>
          </p:cNvPr>
          <p:cNvSpPr txBox="1"/>
          <p:nvPr/>
        </p:nvSpPr>
        <p:spPr>
          <a:xfrm>
            <a:off x="6214936" y="4139969"/>
            <a:ext cx="4383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Intense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Shifting consumer preference to online shopping/delivery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downturns and reduced consumer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Regulatory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Supply chain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F100F3-5F11-0FF9-D4CB-CAB1C885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783" y="125104"/>
            <a:ext cx="9502460" cy="892118"/>
          </a:xfrm>
        </p:spPr>
        <p:txBody>
          <a:bodyPr/>
          <a:lstStyle/>
          <a:p>
            <a:pPr algn="l"/>
            <a:r>
              <a:rPr lang="en-US" b="1" dirty="0"/>
              <a:t>Kroger SWOT Analysis</a:t>
            </a:r>
          </a:p>
        </p:txBody>
      </p:sp>
      <p:pic>
        <p:nvPicPr>
          <p:cNvPr id="3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7D947384-C6C4-3F72-1CB8-FE77A693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22" y="192371"/>
            <a:ext cx="2159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627</Words>
  <Application>Microsoft Macintosh PowerPoint</Application>
  <PresentationFormat>Widescreen</PresentationFormat>
  <Paragraphs>140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SWOT Analysis in Business</vt:lpstr>
      <vt:lpstr>PowerPoint Presentation</vt:lpstr>
      <vt:lpstr>What is SWOT Analysis?</vt:lpstr>
      <vt:lpstr>Strengths Internal</vt:lpstr>
      <vt:lpstr>Weaknesses Internal</vt:lpstr>
      <vt:lpstr>Threats External</vt:lpstr>
      <vt:lpstr>Opportunities External</vt:lpstr>
      <vt:lpstr>PowerPoint Presentation</vt:lpstr>
      <vt:lpstr>Kroger SWOT Analysis</vt:lpstr>
      <vt:lpstr>      SWOT Analysis – Class Exercise</vt:lpstr>
      <vt:lpstr>Application to BFF</vt:lpstr>
      <vt:lpstr>BFF SWOT Analysis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Amanda R Smith</cp:lastModifiedBy>
  <cp:revision>21</cp:revision>
  <dcterms:created xsi:type="dcterms:W3CDTF">2013-01-27T09:14:16Z</dcterms:created>
  <dcterms:modified xsi:type="dcterms:W3CDTF">2026-01-19T17:47:56Z</dcterms:modified>
  <cp:category/>
</cp:coreProperties>
</file>