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4" r:id="rId2"/>
    <p:sldMasterId id="2147483662" r:id="rId3"/>
  </p:sldMasterIdLst>
  <p:notesMasterIdLst>
    <p:notesMasterId r:id="rId25"/>
  </p:notesMasterIdLst>
  <p:handoutMasterIdLst>
    <p:handoutMasterId r:id="rId26"/>
  </p:handoutMasterIdLst>
  <p:sldIdLst>
    <p:sldId id="841" r:id="rId4"/>
    <p:sldId id="838" r:id="rId5"/>
    <p:sldId id="833" r:id="rId6"/>
    <p:sldId id="839" r:id="rId7"/>
    <p:sldId id="831" r:id="rId8"/>
    <p:sldId id="825" r:id="rId9"/>
    <p:sldId id="834" r:id="rId10"/>
    <p:sldId id="827" r:id="rId11"/>
    <p:sldId id="828" r:id="rId12"/>
    <p:sldId id="826" r:id="rId13"/>
    <p:sldId id="830" r:id="rId14"/>
    <p:sldId id="837" r:id="rId15"/>
    <p:sldId id="849" r:id="rId16"/>
    <p:sldId id="848" r:id="rId17"/>
    <p:sldId id="842" r:id="rId18"/>
    <p:sldId id="840" r:id="rId19"/>
    <p:sldId id="847" r:id="rId20"/>
    <p:sldId id="846" r:id="rId21"/>
    <p:sldId id="843" r:id="rId22"/>
    <p:sldId id="844" r:id="rId23"/>
    <p:sldId id="84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3" autoAdjust="0"/>
    <p:restoredTop sz="94660"/>
  </p:normalViewPr>
  <p:slideViewPr>
    <p:cSldViewPr snapToGrid="0">
      <p:cViewPr>
        <p:scale>
          <a:sx n="89" d="100"/>
          <a:sy n="89" d="100"/>
        </p:scale>
        <p:origin x="1068" y="558"/>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151876-4443-C82E-647E-FF213438840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9B7EABB-0CBB-2C47-BA84-7DF7D7518E3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6E3C21-397C-2EA8-5473-87F0757484A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9D4774D-7558-4089-9257-A73416D26A99}" type="slidenum">
              <a:rPr lang="en-US" smtClean="0"/>
              <a:t>‹#›</a:t>
            </a:fld>
            <a:endParaRPr lang="en-US"/>
          </a:p>
        </p:txBody>
      </p:sp>
    </p:spTree>
    <p:extLst>
      <p:ext uri="{BB962C8B-B14F-4D97-AF65-F5344CB8AC3E}">
        <p14:creationId xmlns:p14="http://schemas.microsoft.com/office/powerpoint/2010/main" val="2385820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F4BC62-7944-4D90-967D-6637AFEAB857}" type="slidenum">
              <a:rPr lang="en-US" smtClean="0"/>
              <a:t>‹#›</a:t>
            </a:fld>
            <a:endParaRPr lang="en-US"/>
          </a:p>
        </p:txBody>
      </p:sp>
      <p:sp>
        <p:nvSpPr>
          <p:cNvPr id="8" name="Header Placeholder 7">
            <a:extLst>
              <a:ext uri="{FF2B5EF4-FFF2-40B4-BE49-F238E27FC236}">
                <a16:creationId xmlns:a16="http://schemas.microsoft.com/office/drawing/2014/main" id="{6050197A-2BA4-ABE0-0B07-C52CC0A3F58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09388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management strategies?</a:t>
            </a:r>
          </a:p>
          <a:p>
            <a:r>
              <a:rPr lang="en-US" dirty="0"/>
              <a:t>Growers have three choices in dealing successfully with production risks.</a:t>
            </a:r>
          </a:p>
          <a:p>
            <a:r>
              <a:rPr lang="en-US" i="1" dirty="0"/>
              <a:t>1) They can control or minimize risk through management practices by doing a better job of what they currently do.</a:t>
            </a:r>
          </a:p>
          <a:p>
            <a:r>
              <a:rPr lang="en-US" i="1" dirty="0"/>
              <a:t>2) They can reduce production variability by making changes such as diversifying, integrating, applying new technology, etc.</a:t>
            </a:r>
          </a:p>
          <a:p>
            <a:r>
              <a:rPr lang="en-US" i="1" dirty="0"/>
              <a:t>3) They can transfer production risk to someone else through contracting, purchasing insurance, etc.</a:t>
            </a:r>
          </a:p>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6</a:t>
            </a:fld>
            <a:endParaRPr lang="en-US"/>
          </a:p>
        </p:txBody>
      </p:sp>
    </p:spTree>
    <p:extLst>
      <p:ext uri="{BB962C8B-B14F-4D97-AF65-F5344CB8AC3E}">
        <p14:creationId xmlns:p14="http://schemas.microsoft.com/office/powerpoint/2010/main" val="95377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management strategies?</a:t>
            </a:r>
          </a:p>
          <a:p>
            <a:r>
              <a:rPr lang="en-US" dirty="0"/>
              <a:t>Written Marketing Plan</a:t>
            </a:r>
          </a:p>
          <a:p>
            <a:r>
              <a:rPr lang="en-US" dirty="0"/>
              <a:t>Forward pricing marketing tools </a:t>
            </a:r>
          </a:p>
          <a:p>
            <a:r>
              <a:rPr lang="en-US" dirty="0"/>
              <a:t>Revenue insurance</a:t>
            </a:r>
          </a:p>
          <a:p>
            <a:r>
              <a:rPr lang="en-US" dirty="0"/>
              <a:t>Advisors</a:t>
            </a:r>
          </a:p>
          <a:p>
            <a:r>
              <a:rPr lang="en-US" dirty="0"/>
              <a:t>Storage</a:t>
            </a:r>
          </a:p>
          <a:p>
            <a:r>
              <a:rPr lang="en-US" dirty="0"/>
              <a:t>Branding</a:t>
            </a:r>
          </a:p>
          <a:p>
            <a:r>
              <a:rPr lang="en-US" dirty="0"/>
              <a:t>Marketing channels</a:t>
            </a:r>
          </a:p>
        </p:txBody>
      </p:sp>
      <p:sp>
        <p:nvSpPr>
          <p:cNvPr id="4" name="Slide Number Placeholder 3"/>
          <p:cNvSpPr>
            <a:spLocks noGrp="1"/>
          </p:cNvSpPr>
          <p:nvPr>
            <p:ph type="sldNum" sz="quarter" idx="5"/>
          </p:nvPr>
        </p:nvSpPr>
        <p:spPr/>
        <p:txBody>
          <a:bodyPr/>
          <a:lstStyle/>
          <a:p>
            <a:fld id="{1AF9931C-5A24-6648-91AC-4821D97814C6}" type="slidenum">
              <a:rPr lang="en-US" smtClean="0"/>
              <a:t>8</a:t>
            </a:fld>
            <a:endParaRPr lang="en-US"/>
          </a:p>
        </p:txBody>
      </p:sp>
    </p:spTree>
    <p:extLst>
      <p:ext uri="{BB962C8B-B14F-4D97-AF65-F5344CB8AC3E}">
        <p14:creationId xmlns:p14="http://schemas.microsoft.com/office/powerpoint/2010/main" val="106104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management strategies?                               Interest rate, liquidity, solvency, repayment capacity, profitability     </a:t>
            </a:r>
          </a:p>
          <a:p>
            <a:r>
              <a:rPr lang="en-US" dirty="0"/>
              <a:t>Written business plan                                                             cash flow budget, current ratio, working capital/gross income ratio</a:t>
            </a:r>
          </a:p>
          <a:p>
            <a:r>
              <a:rPr lang="en-US" dirty="0"/>
              <a:t>Cost of production by enterprise                                           working capital</a:t>
            </a:r>
          </a:p>
          <a:p>
            <a:r>
              <a:rPr lang="en-US" dirty="0"/>
              <a:t>Breakeven prices                                                                     operating profit margin, family living, off-farm living</a:t>
            </a:r>
          </a:p>
          <a:p>
            <a:r>
              <a:rPr lang="en-US" dirty="0"/>
              <a:t>Financial ratio trend analysis</a:t>
            </a:r>
          </a:p>
          <a:p>
            <a:r>
              <a:rPr lang="en-US" dirty="0"/>
              <a:t>Advisory team</a:t>
            </a:r>
          </a:p>
          <a:p>
            <a:r>
              <a:rPr lang="en-US" dirty="0"/>
              <a:t>Off-farm income</a:t>
            </a:r>
          </a:p>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9</a:t>
            </a:fld>
            <a:endParaRPr lang="en-US"/>
          </a:p>
        </p:txBody>
      </p:sp>
    </p:spTree>
    <p:extLst>
      <p:ext uri="{BB962C8B-B14F-4D97-AF65-F5344CB8AC3E}">
        <p14:creationId xmlns:p14="http://schemas.microsoft.com/office/powerpoint/2010/main" val="215631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 Strategies?</a:t>
            </a:r>
          </a:p>
          <a:p>
            <a:r>
              <a:rPr lang="en-US" dirty="0"/>
              <a:t>Insurance</a:t>
            </a:r>
          </a:p>
          <a:p>
            <a:r>
              <a:rPr lang="en-US" dirty="0"/>
              <a:t>Entity structure</a:t>
            </a:r>
          </a:p>
          <a:p>
            <a:r>
              <a:rPr lang="en-US" dirty="0"/>
              <a:t>Training and compliance with gov’t regulations</a:t>
            </a:r>
          </a:p>
          <a:p>
            <a:r>
              <a:rPr lang="en-US" dirty="0"/>
              <a:t>Exposure to risk</a:t>
            </a:r>
          </a:p>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10</a:t>
            </a:fld>
            <a:endParaRPr lang="en-US"/>
          </a:p>
        </p:txBody>
      </p:sp>
    </p:spTree>
    <p:extLst>
      <p:ext uri="{BB962C8B-B14F-4D97-AF65-F5344CB8AC3E}">
        <p14:creationId xmlns:p14="http://schemas.microsoft.com/office/powerpoint/2010/main" val="313014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 Strategies</a:t>
            </a:r>
          </a:p>
          <a:p>
            <a:r>
              <a:rPr lang="en-US" dirty="0"/>
              <a:t>Major medical and disability insurance</a:t>
            </a:r>
          </a:p>
          <a:p>
            <a:r>
              <a:rPr lang="en-US" dirty="0"/>
              <a:t>Life insurance</a:t>
            </a:r>
          </a:p>
          <a:p>
            <a:r>
              <a:rPr lang="en-US" dirty="0"/>
              <a:t>Mission, goals and objectives with family, management team, employees, advisory team</a:t>
            </a:r>
          </a:p>
          <a:p>
            <a:r>
              <a:rPr lang="en-US" dirty="0"/>
              <a:t>Evaluate risk exposure</a:t>
            </a:r>
          </a:p>
          <a:p>
            <a:r>
              <a:rPr lang="en-US" dirty="0"/>
              <a:t>Safety training</a:t>
            </a:r>
          </a:p>
        </p:txBody>
      </p:sp>
      <p:sp>
        <p:nvSpPr>
          <p:cNvPr id="4" name="Slide Number Placeholder 3"/>
          <p:cNvSpPr>
            <a:spLocks noGrp="1"/>
          </p:cNvSpPr>
          <p:nvPr>
            <p:ph type="sldNum" sz="quarter" idx="5"/>
          </p:nvPr>
        </p:nvSpPr>
        <p:spPr/>
        <p:txBody>
          <a:bodyPr/>
          <a:lstStyle/>
          <a:p>
            <a:fld id="{1AF9931C-5A24-6648-91AC-4821D97814C6}" type="slidenum">
              <a:rPr lang="en-US" smtClean="0"/>
              <a:t>11</a:t>
            </a:fld>
            <a:endParaRPr lang="en-US"/>
          </a:p>
        </p:txBody>
      </p:sp>
    </p:spTree>
    <p:extLst>
      <p:ext uri="{BB962C8B-B14F-4D97-AF65-F5344CB8AC3E}">
        <p14:creationId xmlns:p14="http://schemas.microsoft.com/office/powerpoint/2010/main" val="344877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r>
              <a:rPr lang="en-US"/>
              <a:t>Click to edit Master title style</a:t>
            </a:r>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a:prstGeom prst="rect">
            <a:avLst/>
          </a:prstGeo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37097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75627" cy="609600"/>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11573" y="1676400"/>
            <a:ext cx="11575627" cy="4876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453236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573" y="990600"/>
            <a:ext cx="11575627" cy="55626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4102738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112A-7FB1-69C3-0B34-B8350764D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7712D0-B23E-5991-3644-44E9B928B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629BE9-21EE-17BE-1F7D-0276BFDA3D06}"/>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5" name="Footer Placeholder 4">
            <a:extLst>
              <a:ext uri="{FF2B5EF4-FFF2-40B4-BE49-F238E27FC236}">
                <a16:creationId xmlns:a16="http://schemas.microsoft.com/office/drawing/2014/main" id="{1005877C-2B4B-C9BE-D936-33C67B273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E86C5-52C0-5735-04C8-703947209CF8}"/>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455882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D828-23DF-120C-921C-4FCCC0D8CF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5ECE44-4C6E-D4B2-C999-0A593DADC5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D43A8-42C3-1E22-8B65-72A42778EC81}"/>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5" name="Footer Placeholder 4">
            <a:extLst>
              <a:ext uri="{FF2B5EF4-FFF2-40B4-BE49-F238E27FC236}">
                <a16:creationId xmlns:a16="http://schemas.microsoft.com/office/drawing/2014/main" id="{DECE7071-79DC-06B4-2F62-55DBF43C7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8734A-25C7-8993-24E5-28F739303607}"/>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2844992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EA2A-2ABE-D7F1-362D-3D946D2B3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08EA87-F3C1-FBD5-96FF-4F3B03F3E5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8C874E-0404-FE87-7554-6714A1B8A2F1}"/>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5" name="Footer Placeholder 4">
            <a:extLst>
              <a:ext uri="{FF2B5EF4-FFF2-40B4-BE49-F238E27FC236}">
                <a16:creationId xmlns:a16="http://schemas.microsoft.com/office/drawing/2014/main" id="{E60B0F92-7197-AD45-7997-CEEBBB19E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FF431-35D5-6B8A-FB8E-739A9D677700}"/>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27551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E26B-7E9B-FA00-3CEC-2F316EA0E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7B3F0-F537-83A4-3575-CC1BFAB9E0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2CFE3-4567-73D6-6433-C2D0C25789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D938F9-4943-1942-4855-D69A59EEF47C}"/>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6" name="Footer Placeholder 5">
            <a:extLst>
              <a:ext uri="{FF2B5EF4-FFF2-40B4-BE49-F238E27FC236}">
                <a16:creationId xmlns:a16="http://schemas.microsoft.com/office/drawing/2014/main" id="{0D4A246F-04CC-DCF2-737E-9B43F574B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4AC36-3B9F-7757-1EAC-94C9C111801F}"/>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206717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51CB-5B0A-0C3B-1AAB-907F8374C3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FF6CCB-68BC-7EDD-2288-7B86E6078D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869C85-38E7-C709-42DD-C5B93E38EF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97D6D-24CF-F05A-C51C-D612A7484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486F3-06A7-CFD5-EB48-9C9947A69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6CD34-EFFD-D6AD-D1B9-9207FD8A3CD7}"/>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8" name="Footer Placeholder 7">
            <a:extLst>
              <a:ext uri="{FF2B5EF4-FFF2-40B4-BE49-F238E27FC236}">
                <a16:creationId xmlns:a16="http://schemas.microsoft.com/office/drawing/2014/main" id="{F966BF23-AC0C-95D0-7D25-1FBB0755CC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93D7E8-9848-6435-0B74-C95286D5916D}"/>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3585936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5E35-85B9-8F7D-D0BB-730A80FD38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9EC23E-3A09-65A9-2709-859D8BC1D4E4}"/>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4" name="Footer Placeholder 3">
            <a:extLst>
              <a:ext uri="{FF2B5EF4-FFF2-40B4-BE49-F238E27FC236}">
                <a16:creationId xmlns:a16="http://schemas.microsoft.com/office/drawing/2014/main" id="{60E980F5-29F4-991E-8358-D95FFEE9BF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3DB1D0-888F-0A10-2587-89B0100AE427}"/>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291775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1530DB-8302-88A8-B942-BC04C9FD3CA0}"/>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3" name="Footer Placeholder 2">
            <a:extLst>
              <a:ext uri="{FF2B5EF4-FFF2-40B4-BE49-F238E27FC236}">
                <a16:creationId xmlns:a16="http://schemas.microsoft.com/office/drawing/2014/main" id="{540821C4-8EB2-6CE4-EAD2-977F66D216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812925-72A4-097E-70C1-10CF5FD75BC9}"/>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75627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9940-A9DB-E436-768D-E5E05607C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02CD51-F3F8-AB09-5D7D-208BA1DFA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5095CC-F8A0-E20A-0D3B-461E3E750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3BA55-F5A8-5D35-1228-11A6FF3AA300}"/>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6" name="Footer Placeholder 5">
            <a:extLst>
              <a:ext uri="{FF2B5EF4-FFF2-40B4-BE49-F238E27FC236}">
                <a16:creationId xmlns:a16="http://schemas.microsoft.com/office/drawing/2014/main" id="{A1F6E624-AE75-578E-87CD-3DA928C44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0285CE-FE4E-947B-F0DB-2591739C5C2F}"/>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1072835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162F-5381-B6E2-8018-0C4FB3562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00470E-B2D6-A3FB-65BC-3F776491E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C8BDB0-2701-DDDC-BC59-C1AB9811C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EA4A6-16B8-D354-14A1-EFA7645B26F6}"/>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6" name="Footer Placeholder 5">
            <a:extLst>
              <a:ext uri="{FF2B5EF4-FFF2-40B4-BE49-F238E27FC236}">
                <a16:creationId xmlns:a16="http://schemas.microsoft.com/office/drawing/2014/main" id="{3C2E4650-37C3-4FD2-5A69-5C5E5865F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2411DF-B819-F903-10A6-E7FDD492053F}"/>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2252568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C6AE-D2AA-3ED0-9513-24905FA29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4AA11-1179-D4D0-6033-2EFB474379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4255-ABFD-3297-0CA7-AA1C653DF161}"/>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5" name="Footer Placeholder 4">
            <a:extLst>
              <a:ext uri="{FF2B5EF4-FFF2-40B4-BE49-F238E27FC236}">
                <a16:creationId xmlns:a16="http://schemas.microsoft.com/office/drawing/2014/main" id="{8C5CA984-18B2-FCEF-E184-21E63FFFD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805EA-B226-A155-595A-A7288C707CA9}"/>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191352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B6F39-A963-EC21-0934-B18BFDAD78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A269D0-7A6E-DD2C-E9E3-0FF822FFB4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AD6F1-1370-AF5C-8EFD-4BA2ED917076}"/>
              </a:ext>
            </a:extLst>
          </p:cNvPr>
          <p:cNvSpPr>
            <a:spLocks noGrp="1"/>
          </p:cNvSpPr>
          <p:nvPr>
            <p:ph type="dt" sz="half" idx="10"/>
          </p:nvPr>
        </p:nvSpPr>
        <p:spPr/>
        <p:txBody>
          <a:bodyPr/>
          <a:lstStyle/>
          <a:p>
            <a:fld id="{B823EFF4-B07D-4160-9401-E4423C7FC909}" type="datetimeFigureOut">
              <a:rPr lang="en-US" smtClean="0"/>
              <a:t>1/8/2023</a:t>
            </a:fld>
            <a:endParaRPr lang="en-US"/>
          </a:p>
        </p:txBody>
      </p:sp>
      <p:sp>
        <p:nvSpPr>
          <p:cNvPr id="5" name="Footer Placeholder 4">
            <a:extLst>
              <a:ext uri="{FF2B5EF4-FFF2-40B4-BE49-F238E27FC236}">
                <a16:creationId xmlns:a16="http://schemas.microsoft.com/office/drawing/2014/main" id="{02EE8DE0-A553-E877-4E68-D400F51C1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F48D0-0091-FE59-A2B5-DDB5D4F2F059}"/>
              </a:ext>
            </a:extLst>
          </p:cNvPr>
          <p:cNvSpPr>
            <a:spLocks noGrp="1"/>
          </p:cNvSpPr>
          <p:nvPr>
            <p:ph type="sldNum" sz="quarter" idx="12"/>
          </p:nvPr>
        </p:nvSpPr>
        <p:spPr/>
        <p:txBody>
          <a:bodyPr/>
          <a:lstStyle/>
          <a:p>
            <a:fld id="{8D69A09F-D6BC-455A-90AA-C27802517D94}" type="slidenum">
              <a:rPr lang="en-US" smtClean="0"/>
              <a:t>‹#›</a:t>
            </a:fld>
            <a:endParaRPr lang="en-US"/>
          </a:p>
        </p:txBody>
      </p:sp>
    </p:spTree>
    <p:extLst>
      <p:ext uri="{BB962C8B-B14F-4D97-AF65-F5344CB8AC3E}">
        <p14:creationId xmlns:p14="http://schemas.microsoft.com/office/powerpoint/2010/main" val="355902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C456-DF12-B2FD-6761-7DC34BFA4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CA1853-3119-171B-4588-2CF29619F6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2C8148-8281-FC68-697F-3B09ED0CB274}"/>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5" name="Footer Placeholder 4">
            <a:extLst>
              <a:ext uri="{FF2B5EF4-FFF2-40B4-BE49-F238E27FC236}">
                <a16:creationId xmlns:a16="http://schemas.microsoft.com/office/drawing/2014/main" id="{0BEF6820-3061-0400-B6EB-BD03DD26E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91F13-7172-9D53-FF04-301296748A2C}"/>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1220841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35CC-56AF-2350-14E3-155E542F2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45FC55-D3A8-E410-CF96-618BA30DE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BFBF8-2196-1878-A987-87A279598653}"/>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5" name="Footer Placeholder 4">
            <a:extLst>
              <a:ext uri="{FF2B5EF4-FFF2-40B4-BE49-F238E27FC236}">
                <a16:creationId xmlns:a16="http://schemas.microsoft.com/office/drawing/2014/main" id="{C8951FAB-4F97-160D-736B-05675F5EE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39C8C-BBA7-B7EF-17F0-41FFACAC4D21}"/>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2230491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8073-3865-DB1E-4F0D-399213A520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801934-430F-8245-3C0D-CA99E7BC5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48F08C-E8F5-E461-545D-B36C23CF14F1}"/>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5" name="Footer Placeholder 4">
            <a:extLst>
              <a:ext uri="{FF2B5EF4-FFF2-40B4-BE49-F238E27FC236}">
                <a16:creationId xmlns:a16="http://schemas.microsoft.com/office/drawing/2014/main" id="{B6FC3357-9243-C8CA-831B-4F06499E7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77CC2-7D34-6E7C-57B2-F063D9DF5413}"/>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272016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5E6F-2E25-D696-3150-DE9E4ED0B3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77DB1-FB16-33FB-3703-986F995D4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6A6A7B-B5AD-8F50-DC00-9A9624751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C706F8-7E8E-D2B8-198B-9C48A2E88B98}"/>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6" name="Footer Placeholder 5">
            <a:extLst>
              <a:ext uri="{FF2B5EF4-FFF2-40B4-BE49-F238E27FC236}">
                <a16:creationId xmlns:a16="http://schemas.microsoft.com/office/drawing/2014/main" id="{C8434601-B809-209C-8858-0DBE92AA6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7EA53-25BE-6985-56B2-94E9AC3A68AD}"/>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2911002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3E7B-63B7-0934-6590-71EF76679F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C11921-C147-C363-B4A8-1F8C79D0D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C03CD-79AA-6545-7088-4E1622A022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B47D4-73DC-914A-6FD0-FF54833F0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EE3BAA-EEEE-6570-7B31-C71EE7F835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B25EB8-726F-88B7-41EE-FEC5BADBF062}"/>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8" name="Footer Placeholder 7">
            <a:extLst>
              <a:ext uri="{FF2B5EF4-FFF2-40B4-BE49-F238E27FC236}">
                <a16:creationId xmlns:a16="http://schemas.microsoft.com/office/drawing/2014/main" id="{C679BC10-0683-1FE0-2BAC-A0C2667222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700EB-F4C4-F6DE-8CD6-950570E65678}"/>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4168250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4BA7-C124-A23B-ED4F-D069EDE7DF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A663FB-A25D-2416-9BE7-E6E17B526FB7}"/>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4" name="Footer Placeholder 3">
            <a:extLst>
              <a:ext uri="{FF2B5EF4-FFF2-40B4-BE49-F238E27FC236}">
                <a16:creationId xmlns:a16="http://schemas.microsoft.com/office/drawing/2014/main" id="{AFDBDE40-80A3-30FD-797B-3CAF0B5762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22BD10-089F-AB37-4154-A4D7120B35E8}"/>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2780096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80ED9-49EE-013A-6954-2F5A3682E829}"/>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3" name="Footer Placeholder 2">
            <a:extLst>
              <a:ext uri="{FF2B5EF4-FFF2-40B4-BE49-F238E27FC236}">
                <a16:creationId xmlns:a16="http://schemas.microsoft.com/office/drawing/2014/main" id="{332F7B86-B3E1-AF6A-4C85-C2AE8736A6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5486D4-4E42-2890-8847-E14577875F7E}"/>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3774369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3E0D-E11A-574F-FFB1-C00922235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861496-80DC-F6B4-0E28-7C2D8C886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58567-E4BC-5973-BFB9-FE054649B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E90BA-98E6-7BCA-1B98-ADE3A33EED06}"/>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6" name="Footer Placeholder 5">
            <a:extLst>
              <a:ext uri="{FF2B5EF4-FFF2-40B4-BE49-F238E27FC236}">
                <a16:creationId xmlns:a16="http://schemas.microsoft.com/office/drawing/2014/main" id="{12A561AF-26C8-1517-4116-B49917B8D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4D583-B2AA-6A56-B390-9046EAFDE616}"/>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2686875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600D-E900-7750-255F-EF2BCDA39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65F518-AF5A-5DE3-BEC4-521DA7065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21791E-8C65-B92F-421E-CFC6D8FDE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57D8A-03A5-E356-47AA-B8555D58A61E}"/>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6" name="Footer Placeholder 5">
            <a:extLst>
              <a:ext uri="{FF2B5EF4-FFF2-40B4-BE49-F238E27FC236}">
                <a16:creationId xmlns:a16="http://schemas.microsoft.com/office/drawing/2014/main" id="{76F401CA-982D-6A62-62A8-AB9DAF591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DCA641-650A-65DB-68BD-24253F6494C6}"/>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1380080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3AF5-7F42-0BDF-1FD7-3A7C417CED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C46E95-094F-3D8B-3D81-C1A1DCFF9D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6A660-B239-2572-0E99-72BD9315DC41}"/>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5" name="Footer Placeholder 4">
            <a:extLst>
              <a:ext uri="{FF2B5EF4-FFF2-40B4-BE49-F238E27FC236}">
                <a16:creationId xmlns:a16="http://schemas.microsoft.com/office/drawing/2014/main" id="{46D7E20A-ECA9-436C-E486-627E34ABF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07AB2-93F7-481F-A7C8-68C0B3D2F056}"/>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1519757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321FF8-901E-D598-F09C-EE9D6702D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A2A3C5-D1B6-79D0-F2D1-D442A81D9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D2CA0-9135-906A-CDE0-86760D8302EF}"/>
              </a:ext>
            </a:extLst>
          </p:cNvPr>
          <p:cNvSpPr>
            <a:spLocks noGrp="1"/>
          </p:cNvSpPr>
          <p:nvPr>
            <p:ph type="dt" sz="half" idx="10"/>
          </p:nvPr>
        </p:nvSpPr>
        <p:spPr/>
        <p:txBody>
          <a:bodyPr/>
          <a:lstStyle/>
          <a:p>
            <a:fld id="{EC18E690-6787-4360-B0B2-8FBDF77782DA}" type="datetimeFigureOut">
              <a:rPr lang="en-US" smtClean="0"/>
              <a:t>1/8/2023</a:t>
            </a:fld>
            <a:endParaRPr lang="en-US"/>
          </a:p>
        </p:txBody>
      </p:sp>
      <p:sp>
        <p:nvSpPr>
          <p:cNvPr id="5" name="Footer Placeholder 4">
            <a:extLst>
              <a:ext uri="{FF2B5EF4-FFF2-40B4-BE49-F238E27FC236}">
                <a16:creationId xmlns:a16="http://schemas.microsoft.com/office/drawing/2014/main" id="{ADDDA549-9942-6048-8E81-68E00F726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7A7CC-1746-0675-E6CC-EE43BCCC1892}"/>
              </a:ext>
            </a:extLst>
          </p:cNvPr>
          <p:cNvSpPr>
            <a:spLocks noGrp="1"/>
          </p:cNvSpPr>
          <p:nvPr>
            <p:ph type="sldNum" sz="quarter" idx="12"/>
          </p:nvPr>
        </p:nvSpPr>
        <p:spPr/>
        <p:txBody>
          <a:bodyPr/>
          <a:lstStyle/>
          <a:p>
            <a:fld id="{B171D22C-A9E8-4F7E-932A-C3DF04F968D1}" type="slidenum">
              <a:rPr lang="en-US" smtClean="0"/>
              <a:t>‹#›</a:t>
            </a:fld>
            <a:endParaRPr lang="en-US"/>
          </a:p>
        </p:txBody>
      </p:sp>
    </p:spTree>
    <p:extLst>
      <p:ext uri="{BB962C8B-B14F-4D97-AF65-F5344CB8AC3E}">
        <p14:creationId xmlns:p14="http://schemas.microsoft.com/office/powerpoint/2010/main" val="200517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r>
              <a:rPr lang="en-US"/>
              <a:t>Click to edit Master title style</a:t>
            </a:r>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r>
              <a:rPr lang="en-US"/>
              <a:t>Click to edit Master subtitle style</a:t>
            </a:r>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614CFE0-D105-B236-4842-3369C5C79598}"/>
              </a:ext>
            </a:extLst>
          </p:cNvPr>
          <p:cNvSpPr/>
          <p:nvPr userDrawn="1"/>
        </p:nvSpPr>
        <p:spPr>
          <a:xfrm>
            <a:off x="0" y="5965794"/>
            <a:ext cx="12192000" cy="980982"/>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331191" y="6327536"/>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pic>
        <p:nvPicPr>
          <p:cNvPr id="16" name="Picture 15" descr="A picture containing text, clipart&#10;&#10;Description automatically generated">
            <a:extLst>
              <a:ext uri="{FF2B5EF4-FFF2-40B4-BE49-F238E27FC236}">
                <a16:creationId xmlns:a16="http://schemas.microsoft.com/office/drawing/2014/main" id="{DE738BFD-8773-EA10-037D-9A6F2627CCE0}"/>
              </a:ext>
            </a:extLst>
          </p:cNvPr>
          <p:cNvPicPr>
            <a:picLocks noChangeAspect="1"/>
          </p:cNvPicPr>
          <p:nvPr userDrawn="1"/>
        </p:nvPicPr>
        <p:blipFill>
          <a:blip r:embed="rId17"/>
          <a:stretch>
            <a:fillRect/>
          </a:stretch>
        </p:blipFill>
        <p:spPr>
          <a:xfrm>
            <a:off x="6210696" y="6283959"/>
            <a:ext cx="1792101" cy="366128"/>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5AC2A5BD-408F-242A-9DDC-6A5EF386334F}"/>
              </a:ext>
            </a:extLst>
          </p:cNvPr>
          <p:cNvPicPr>
            <a:picLocks noChangeAspect="1"/>
          </p:cNvPicPr>
          <p:nvPr userDrawn="1"/>
        </p:nvPicPr>
        <p:blipFill>
          <a:blip r:embed="rId18"/>
          <a:stretch>
            <a:fillRect/>
          </a:stretch>
        </p:blipFill>
        <p:spPr>
          <a:xfrm>
            <a:off x="4054451" y="6327536"/>
            <a:ext cx="1647919" cy="348490"/>
          </a:xfrm>
          <a:prstGeom prst="rect">
            <a:avLst/>
          </a:prstGeom>
        </p:spPr>
      </p:pic>
      <p:pic>
        <p:nvPicPr>
          <p:cNvPr id="22" name="Picture 21" descr="Text&#10;&#10;Description automatically generated">
            <a:extLst>
              <a:ext uri="{FF2B5EF4-FFF2-40B4-BE49-F238E27FC236}">
                <a16:creationId xmlns:a16="http://schemas.microsoft.com/office/drawing/2014/main" id="{EB7B0687-EB9B-0E77-E7C5-FE0583B5FE5A}"/>
              </a:ext>
            </a:extLst>
          </p:cNvPr>
          <p:cNvPicPr>
            <a:picLocks noChangeAspect="1"/>
          </p:cNvPicPr>
          <p:nvPr userDrawn="1"/>
        </p:nvPicPr>
        <p:blipFill>
          <a:blip r:embed="rId19"/>
          <a:stretch>
            <a:fillRect/>
          </a:stretch>
        </p:blipFill>
        <p:spPr>
          <a:xfrm>
            <a:off x="1754024" y="6294379"/>
            <a:ext cx="1792101" cy="387310"/>
          </a:xfrm>
          <a:prstGeom prst="rect">
            <a:avLst/>
          </a:prstGeom>
        </p:spPr>
      </p:pic>
      <p:pic>
        <p:nvPicPr>
          <p:cNvPr id="26" name="Picture 25" descr="Text&#10;&#10;Description automatically generated with medium confidence">
            <a:extLst>
              <a:ext uri="{FF2B5EF4-FFF2-40B4-BE49-F238E27FC236}">
                <a16:creationId xmlns:a16="http://schemas.microsoft.com/office/drawing/2014/main" id="{6412C708-353D-59B6-98AA-35E933DB6B7C}"/>
              </a:ext>
            </a:extLst>
          </p:cNvPr>
          <p:cNvPicPr>
            <a:picLocks noChangeAspect="1"/>
          </p:cNvPicPr>
          <p:nvPr userDrawn="1"/>
        </p:nvPicPr>
        <p:blipFill>
          <a:blip r:embed="rId20"/>
          <a:stretch>
            <a:fillRect/>
          </a:stretch>
        </p:blipFill>
        <p:spPr>
          <a:xfrm>
            <a:off x="133267" y="6060786"/>
            <a:ext cx="1107901" cy="664741"/>
          </a:xfrm>
          <a:prstGeom prst="rect">
            <a:avLst/>
          </a:prstGeom>
        </p:spPr>
      </p:pic>
      <p:sp>
        <p:nvSpPr>
          <p:cNvPr id="28" name="Rectangle 27">
            <a:extLst>
              <a:ext uri="{FF2B5EF4-FFF2-40B4-BE49-F238E27FC236}">
                <a16:creationId xmlns:a16="http://schemas.microsoft.com/office/drawing/2014/main" id="{1D79041F-F20E-47C1-F7D3-C4E6FC202DD1}"/>
              </a:ext>
            </a:extLst>
          </p:cNvPr>
          <p:cNvSpPr/>
          <p:nvPr userDrawn="1"/>
        </p:nvSpPr>
        <p:spPr>
          <a:xfrm>
            <a:off x="0" y="0"/>
            <a:ext cx="12192000" cy="4572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176623C-2120-1B7F-D955-0A7321BAC421}"/>
              </a:ext>
            </a:extLst>
          </p:cNvPr>
          <p:cNvPicPr>
            <a:picLocks noChangeAspect="1"/>
          </p:cNvPicPr>
          <p:nvPr userDrawn="1"/>
        </p:nvPicPr>
        <p:blipFill rotWithShape="1">
          <a:blip r:embed="rId21">
            <a:alphaModFix amt="85000"/>
          </a:blip>
          <a:srcRect l="6096" t="10018" r="8238" b="4414"/>
          <a:stretch/>
        </p:blipFill>
        <p:spPr>
          <a:xfrm>
            <a:off x="10426397" y="86258"/>
            <a:ext cx="1595120" cy="1524000"/>
          </a:xfrm>
          <a:prstGeom prst="ellipse">
            <a:avLst/>
          </a:prstGeom>
          <a:ln w="63500" cap="rnd">
            <a:solidFill>
              <a:schemeClr val="bg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TextBox 28">
            <a:extLst>
              <a:ext uri="{FF2B5EF4-FFF2-40B4-BE49-F238E27FC236}">
                <a16:creationId xmlns:a16="http://schemas.microsoft.com/office/drawing/2014/main" id="{0D678AE3-8C23-E3E5-B587-86FC6A2FFDBC}"/>
              </a:ext>
            </a:extLst>
          </p:cNvPr>
          <p:cNvSpPr txBox="1"/>
          <p:nvPr userDrawn="1"/>
        </p:nvSpPr>
        <p:spPr>
          <a:xfrm>
            <a:off x="0" y="31531"/>
            <a:ext cx="4198317" cy="369332"/>
          </a:xfrm>
          <a:prstGeom prst="rect">
            <a:avLst/>
          </a:prstGeom>
          <a:noFill/>
        </p:spPr>
        <p:txBody>
          <a:bodyPr wrap="square" rtlCol="0">
            <a:spAutoFit/>
          </a:bodyPr>
          <a:lstStyle/>
          <a:p>
            <a:r>
              <a:rPr lang="en-US" b="1" dirty="0">
                <a:solidFill>
                  <a:schemeClr val="tx1">
                    <a:lumMod val="65000"/>
                    <a:lumOff val="35000"/>
                  </a:schemeClr>
                </a:solidFill>
              </a:rPr>
              <a:t>Executive Farm Management Program </a:t>
            </a:r>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7" r:id="rId14"/>
    <p:sldLayoutId id="2147483688" r:id="rId15"/>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38A3E8-6399-FEA2-A7AD-8756DFDCD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8AAC60-DA53-79AD-D041-81786C690E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9071E-AF8C-BBF3-0E1E-7C1DCE89C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3EFF4-B07D-4160-9401-E4423C7FC909}" type="datetimeFigureOut">
              <a:rPr lang="en-US" smtClean="0"/>
              <a:t>1/8/2023</a:t>
            </a:fld>
            <a:endParaRPr lang="en-US"/>
          </a:p>
        </p:txBody>
      </p:sp>
      <p:sp>
        <p:nvSpPr>
          <p:cNvPr id="5" name="Footer Placeholder 4">
            <a:extLst>
              <a:ext uri="{FF2B5EF4-FFF2-40B4-BE49-F238E27FC236}">
                <a16:creationId xmlns:a16="http://schemas.microsoft.com/office/drawing/2014/main" id="{3727D693-C1D0-151B-140F-B93242356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534E5E-078A-B962-8CDE-15DDD7BD4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9A09F-D6BC-455A-90AA-C27802517D94}" type="slidenum">
              <a:rPr lang="en-US" smtClean="0"/>
              <a:t>‹#›</a:t>
            </a:fld>
            <a:endParaRPr lang="en-US"/>
          </a:p>
        </p:txBody>
      </p:sp>
    </p:spTree>
    <p:extLst>
      <p:ext uri="{BB962C8B-B14F-4D97-AF65-F5344CB8AC3E}">
        <p14:creationId xmlns:p14="http://schemas.microsoft.com/office/powerpoint/2010/main" val="18368476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C5BF0-EC95-ACEA-BC02-F3575F1D8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EAA1E-9BD4-4E25-E0CC-4D1E38415C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367E9-C7BA-3943-45DE-60D436EDF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8E690-6787-4360-B0B2-8FBDF77782DA}" type="datetimeFigureOut">
              <a:rPr lang="en-US" smtClean="0"/>
              <a:t>1/8/2023</a:t>
            </a:fld>
            <a:endParaRPr lang="en-US"/>
          </a:p>
        </p:txBody>
      </p:sp>
      <p:sp>
        <p:nvSpPr>
          <p:cNvPr id="5" name="Footer Placeholder 4">
            <a:extLst>
              <a:ext uri="{FF2B5EF4-FFF2-40B4-BE49-F238E27FC236}">
                <a16:creationId xmlns:a16="http://schemas.microsoft.com/office/drawing/2014/main" id="{ECA0ABF8-DC46-2022-8789-0E4C9695E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3074B-55AD-95BD-949D-307E00173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1D22C-A9E8-4F7E-932A-C3DF04F968D1}" type="slidenum">
              <a:rPr lang="en-US" smtClean="0"/>
              <a:t>‹#›</a:t>
            </a:fld>
            <a:endParaRPr lang="en-US"/>
          </a:p>
        </p:txBody>
      </p:sp>
    </p:spTree>
    <p:extLst>
      <p:ext uri="{BB962C8B-B14F-4D97-AF65-F5344CB8AC3E}">
        <p14:creationId xmlns:p14="http://schemas.microsoft.com/office/powerpoint/2010/main" val="38792352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tton.org/news/releases/2021/prsac.cfm"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ustainableuspeanuts.org/"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7D9EB67-D7FE-0A22-19C9-F22DA8726878}"/>
              </a:ext>
            </a:extLst>
          </p:cNvPr>
          <p:cNvSpPr>
            <a:spLocks noGrp="1"/>
          </p:cNvSpPr>
          <p:nvPr>
            <p:ph type="title"/>
          </p:nvPr>
        </p:nvSpPr>
        <p:spPr>
          <a:xfrm>
            <a:off x="695325" y="888999"/>
            <a:ext cx="10105353" cy="1051914"/>
          </a:xfrm>
        </p:spPr>
        <p:txBody>
          <a:bodyPr/>
          <a:lstStyle/>
          <a:p>
            <a:r>
              <a:rPr lang="en-US" b="1" dirty="0"/>
              <a:t>Environmental </a:t>
            </a:r>
            <a:r>
              <a:rPr lang="en-US" b="1" dirty="0" err="1"/>
              <a:t>SCAn</a:t>
            </a:r>
            <a:r>
              <a:rPr lang="en-US" b="1" dirty="0"/>
              <a:t> and  Risk Assessment </a:t>
            </a:r>
          </a:p>
        </p:txBody>
      </p:sp>
      <p:sp>
        <p:nvSpPr>
          <p:cNvPr id="11" name="Content Placeholder 2">
            <a:extLst>
              <a:ext uri="{FF2B5EF4-FFF2-40B4-BE49-F238E27FC236}">
                <a16:creationId xmlns:a16="http://schemas.microsoft.com/office/drawing/2014/main" id="{746853A3-9097-3675-92B9-A4DFF15B81A5}"/>
              </a:ext>
            </a:extLst>
          </p:cNvPr>
          <p:cNvSpPr>
            <a:spLocks noGrp="1"/>
          </p:cNvSpPr>
          <p:nvPr>
            <p:ph sz="quarter" idx="13"/>
          </p:nvPr>
        </p:nvSpPr>
        <p:spPr>
          <a:xfrm>
            <a:off x="695326" y="4658061"/>
            <a:ext cx="10798176" cy="1304438"/>
          </a:xfrm>
        </p:spPr>
        <p:txBody>
          <a:bodyPr/>
          <a:lstStyle/>
          <a:p>
            <a:r>
              <a:rPr lang="en-US" sz="2400" dirty="0"/>
              <a:t>2023 Executive Farm Management Program</a:t>
            </a:r>
          </a:p>
          <a:p>
            <a:r>
              <a:rPr lang="en-US" sz="2400" dirty="0"/>
              <a:t>January 10, 2023</a:t>
            </a:r>
          </a:p>
          <a:p>
            <a:endParaRPr lang="en-US" dirty="0"/>
          </a:p>
        </p:txBody>
      </p:sp>
      <p:sp>
        <p:nvSpPr>
          <p:cNvPr id="17" name="Slide Number Placeholder 5">
            <a:extLst>
              <a:ext uri="{FF2B5EF4-FFF2-40B4-BE49-F238E27FC236}">
                <a16:creationId xmlns:a16="http://schemas.microsoft.com/office/drawing/2014/main" id="{1D944C64-88BD-9B20-2B78-C14F0566082B}"/>
              </a:ext>
            </a:extLst>
          </p:cNvPr>
          <p:cNvSpPr>
            <a:spLocks noGrp="1"/>
          </p:cNvSpPr>
          <p:nvPr>
            <p:ph type="sldNum" sz="quarter" idx="12"/>
          </p:nvPr>
        </p:nvSpPr>
        <p:spPr>
          <a:xfrm>
            <a:off x="10919012" y="6356350"/>
            <a:ext cx="672354" cy="365125"/>
          </a:xfrm>
        </p:spPr>
        <p:txBody>
          <a:bodyPr/>
          <a:lstStyle/>
          <a:p>
            <a:pPr>
              <a:spcAft>
                <a:spcPts val="600"/>
              </a:spcAft>
            </a:pPr>
            <a:fld id="{0303F77D-1BEF-481A-B8C1-15974ED46EB7}" type="slidenum">
              <a:rPr lang="en-US" smtClean="0"/>
              <a:pPr>
                <a:spcAft>
                  <a:spcPts val="600"/>
                </a:spcAft>
              </a:pPr>
              <a:t>1</a:t>
            </a:fld>
            <a:endParaRPr lang="en-US"/>
          </a:p>
        </p:txBody>
      </p:sp>
    </p:spTree>
    <p:extLst>
      <p:ext uri="{BB962C8B-B14F-4D97-AF65-F5344CB8AC3E}">
        <p14:creationId xmlns:p14="http://schemas.microsoft.com/office/powerpoint/2010/main" val="424257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8A4B-54B1-475B-B0CC-D20C4B52E616}"/>
              </a:ext>
            </a:extLst>
          </p:cNvPr>
          <p:cNvSpPr>
            <a:spLocks noGrp="1"/>
          </p:cNvSpPr>
          <p:nvPr>
            <p:ph type="title"/>
          </p:nvPr>
        </p:nvSpPr>
        <p:spPr/>
        <p:txBody>
          <a:bodyPr/>
          <a:lstStyle/>
          <a:p>
            <a:r>
              <a:rPr lang="en-US" dirty="0"/>
              <a:t>Legal Risks</a:t>
            </a:r>
          </a:p>
        </p:txBody>
      </p:sp>
      <p:sp>
        <p:nvSpPr>
          <p:cNvPr id="3" name="Content Placeholder 2">
            <a:extLst>
              <a:ext uri="{FF2B5EF4-FFF2-40B4-BE49-F238E27FC236}">
                <a16:creationId xmlns:a16="http://schemas.microsoft.com/office/drawing/2014/main" id="{51C3AB10-75C8-4882-BED4-A873A2EAB03A}"/>
              </a:ext>
            </a:extLst>
          </p:cNvPr>
          <p:cNvSpPr>
            <a:spLocks noGrp="1"/>
          </p:cNvSpPr>
          <p:nvPr>
            <p:ph idx="1"/>
          </p:nvPr>
        </p:nvSpPr>
        <p:spPr/>
        <p:txBody>
          <a:bodyPr/>
          <a:lstStyle/>
          <a:p>
            <a:pPr marL="0" indent="0">
              <a:buNone/>
            </a:pPr>
            <a:r>
              <a:rPr lang="en-US" dirty="0"/>
              <a:t>The legal issues most commonly associated with agriculture fall into five broad categories:</a:t>
            </a:r>
          </a:p>
          <a:p>
            <a:pPr marL="0" indent="0">
              <a:buNone/>
            </a:pPr>
            <a:endParaRPr lang="en-US" dirty="0"/>
          </a:p>
          <a:p>
            <a:pPr marL="0" indent="0">
              <a:buNone/>
            </a:pPr>
            <a:r>
              <a:rPr lang="en-US" b="1" i="1" dirty="0"/>
              <a:t>1) Contractual arrangements,</a:t>
            </a:r>
          </a:p>
          <a:p>
            <a:pPr marL="0" indent="0">
              <a:buNone/>
            </a:pPr>
            <a:r>
              <a:rPr lang="en-US" b="1" i="1" dirty="0"/>
              <a:t>2) Business organization,</a:t>
            </a:r>
          </a:p>
          <a:p>
            <a:pPr marL="0" indent="0">
              <a:buNone/>
            </a:pPr>
            <a:r>
              <a:rPr lang="en-US" b="1" i="1" dirty="0"/>
              <a:t>3) Laws and regulations,</a:t>
            </a:r>
          </a:p>
          <a:p>
            <a:pPr marL="0" indent="0">
              <a:buNone/>
            </a:pPr>
            <a:r>
              <a:rPr lang="en-US" b="1" i="1" dirty="0"/>
              <a:t>4) Tort liability, and</a:t>
            </a:r>
          </a:p>
          <a:p>
            <a:pPr marL="0" indent="0">
              <a:buNone/>
            </a:pPr>
            <a:r>
              <a:rPr lang="en-US" b="1" i="1" dirty="0"/>
              <a:t>5) Public policy and attitudes.</a:t>
            </a:r>
          </a:p>
          <a:p>
            <a:pPr marL="0" indent="0">
              <a:buNone/>
            </a:pPr>
            <a:endParaRPr lang="en-US" dirty="0"/>
          </a:p>
        </p:txBody>
      </p:sp>
    </p:spTree>
    <p:extLst>
      <p:ext uri="{BB962C8B-B14F-4D97-AF65-F5344CB8AC3E}">
        <p14:creationId xmlns:p14="http://schemas.microsoft.com/office/powerpoint/2010/main" val="44209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F68-45B7-4AE9-8139-482B8F8F7EAE}"/>
              </a:ext>
            </a:extLst>
          </p:cNvPr>
          <p:cNvSpPr>
            <a:spLocks noGrp="1"/>
          </p:cNvSpPr>
          <p:nvPr>
            <p:ph type="title"/>
          </p:nvPr>
        </p:nvSpPr>
        <p:spPr>
          <a:xfrm>
            <a:off x="304800" y="710002"/>
            <a:ext cx="11575627" cy="609600"/>
          </a:xfrm>
        </p:spPr>
        <p:txBody>
          <a:bodyPr/>
          <a:lstStyle/>
          <a:p>
            <a:r>
              <a:rPr lang="en-US" dirty="0"/>
              <a:t>People Risk</a:t>
            </a:r>
          </a:p>
        </p:txBody>
      </p:sp>
      <p:sp>
        <p:nvSpPr>
          <p:cNvPr id="3" name="Content Placeholder 2">
            <a:extLst>
              <a:ext uri="{FF2B5EF4-FFF2-40B4-BE49-F238E27FC236}">
                <a16:creationId xmlns:a16="http://schemas.microsoft.com/office/drawing/2014/main" id="{852719F4-BED1-4BC3-B8F9-537D1F72BF28}"/>
              </a:ext>
            </a:extLst>
          </p:cNvPr>
          <p:cNvSpPr>
            <a:spLocks noGrp="1"/>
          </p:cNvSpPr>
          <p:nvPr>
            <p:ph idx="1"/>
          </p:nvPr>
        </p:nvSpPr>
        <p:spPr>
          <a:xfrm>
            <a:off x="311573" y="1229961"/>
            <a:ext cx="11575627" cy="4876800"/>
          </a:xfrm>
        </p:spPr>
        <p:txBody>
          <a:bodyPr/>
          <a:lstStyle/>
          <a:p>
            <a:pPr marL="0" indent="0">
              <a:buNone/>
            </a:pPr>
            <a:r>
              <a:rPr lang="en-US" dirty="0"/>
              <a:t>People are both a source of business risk and an important part of the strategy for dealing with risk. </a:t>
            </a:r>
          </a:p>
          <a:p>
            <a:pPr marL="0" indent="0">
              <a:buNone/>
            </a:pPr>
            <a:r>
              <a:rPr lang="en-US" dirty="0"/>
              <a:t>At its core, human risk management is the ability to keep all people who are involved in the business safe, satisfied and productive. </a:t>
            </a:r>
          </a:p>
          <a:p>
            <a:pPr marL="0" indent="0">
              <a:buNone/>
            </a:pPr>
            <a:r>
              <a:rPr lang="en-US" dirty="0"/>
              <a:t>People risk can be summarized into four main categories:</a:t>
            </a:r>
          </a:p>
          <a:p>
            <a:pPr marL="0" indent="0">
              <a:buNone/>
            </a:pPr>
            <a:r>
              <a:rPr lang="en-US" b="1" i="1" dirty="0"/>
              <a:t>1) Human health and well-being;</a:t>
            </a:r>
          </a:p>
          <a:p>
            <a:pPr marL="0" indent="0">
              <a:buNone/>
            </a:pPr>
            <a:r>
              <a:rPr lang="en-US" b="1" i="1" dirty="0"/>
              <a:t>2) Family and business relationships;</a:t>
            </a:r>
          </a:p>
          <a:p>
            <a:pPr marL="0" indent="0">
              <a:buNone/>
            </a:pPr>
            <a:r>
              <a:rPr lang="en-US" b="1" i="1" dirty="0"/>
              <a:t>3) Employee management; and,</a:t>
            </a:r>
          </a:p>
          <a:p>
            <a:pPr marL="0" indent="0">
              <a:buNone/>
            </a:pPr>
            <a:r>
              <a:rPr lang="en-US" b="1" i="1" dirty="0"/>
              <a:t>4) Transition planning.</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5035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246F-2027-4506-AD8E-2DE50F26ADB1}"/>
              </a:ext>
            </a:extLst>
          </p:cNvPr>
          <p:cNvSpPr>
            <a:spLocks noGrp="1"/>
          </p:cNvSpPr>
          <p:nvPr>
            <p:ph type="title"/>
          </p:nvPr>
        </p:nvSpPr>
        <p:spPr/>
        <p:txBody>
          <a:bodyPr/>
          <a:lstStyle/>
          <a:p>
            <a:r>
              <a:rPr lang="en-US" dirty="0"/>
              <a:t>Environmental Scan</a:t>
            </a:r>
          </a:p>
        </p:txBody>
      </p:sp>
      <p:sp>
        <p:nvSpPr>
          <p:cNvPr id="3" name="Content Placeholder 2">
            <a:extLst>
              <a:ext uri="{FF2B5EF4-FFF2-40B4-BE49-F238E27FC236}">
                <a16:creationId xmlns:a16="http://schemas.microsoft.com/office/drawing/2014/main" id="{2D465BBA-0275-4060-A4D1-71587AF37EA1}"/>
              </a:ext>
            </a:extLst>
          </p:cNvPr>
          <p:cNvSpPr>
            <a:spLocks noGrp="1"/>
          </p:cNvSpPr>
          <p:nvPr>
            <p:ph idx="1"/>
          </p:nvPr>
        </p:nvSpPr>
        <p:spPr>
          <a:xfrm>
            <a:off x="348029" y="1644126"/>
            <a:ext cx="11489167" cy="4876800"/>
          </a:xfrm>
        </p:spPr>
        <p:txBody>
          <a:bodyPr/>
          <a:lstStyle/>
          <a:p>
            <a:pPr marL="0" indent="0">
              <a:buNone/>
            </a:pPr>
            <a:r>
              <a:rPr lang="en-US" sz="2800" dirty="0"/>
              <a:t>Do a scan of the risks and how uncertain those risks.</a:t>
            </a:r>
          </a:p>
          <a:p>
            <a:pPr lvl="1"/>
            <a:r>
              <a:rPr lang="en-US" b="1" dirty="0"/>
              <a:t>Market Forces: </a:t>
            </a:r>
            <a:r>
              <a:rPr lang="en-US" dirty="0"/>
              <a:t>Key customer issues in your arena, such as growing or shrinking segments; customer switching costs; changing jobs, pains, and gains; and more.</a:t>
            </a:r>
          </a:p>
          <a:p>
            <a:pPr lvl="1"/>
            <a:r>
              <a:rPr lang="en-US" b="1" dirty="0"/>
              <a:t>Key Trends</a:t>
            </a:r>
            <a:r>
              <a:rPr lang="en-US" dirty="0"/>
              <a:t> : Key trends shaping your arena, such as technology innovations; regulatory constraints; social trends; and more.</a:t>
            </a:r>
          </a:p>
          <a:p>
            <a:pPr lvl="1"/>
            <a:r>
              <a:rPr lang="en-US" b="1" dirty="0"/>
              <a:t>Industry Forces:</a:t>
            </a:r>
            <a:r>
              <a:rPr lang="en-US" dirty="0"/>
              <a:t> Key actors in your space, such as competitors; rising value chain actors; new or fading technology providers; and more.</a:t>
            </a:r>
          </a:p>
          <a:p>
            <a:pPr lvl="1"/>
            <a:r>
              <a:rPr lang="en-US" b="1" dirty="0"/>
              <a:t>Macroeconomic Forces:</a:t>
            </a:r>
            <a:r>
              <a:rPr lang="en-US" dirty="0"/>
              <a:t> Macro trends, such as global market conditions; access to resources; high or low commodities prices; and more</a:t>
            </a:r>
          </a:p>
          <a:p>
            <a:pPr marL="0" indent="0">
              <a:buNone/>
            </a:pPr>
            <a:r>
              <a:rPr lang="en-US" sz="2800" dirty="0"/>
              <a:t>What can you do to manage those risks?</a:t>
            </a:r>
          </a:p>
          <a:p>
            <a:endParaRPr lang="en-US" sz="2800" dirty="0"/>
          </a:p>
          <a:p>
            <a:endParaRPr lang="en-US" sz="2800" dirty="0"/>
          </a:p>
        </p:txBody>
      </p:sp>
    </p:spTree>
    <p:extLst>
      <p:ext uri="{BB962C8B-B14F-4D97-AF65-F5344CB8AC3E}">
        <p14:creationId xmlns:p14="http://schemas.microsoft.com/office/powerpoint/2010/main" val="219369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297E-9384-B642-0CBA-D1BB6146DB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1AB9B9-1B7E-09D1-AE84-24066F7335CE}"/>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375B5C12-FDAA-880D-2AE1-19DB08AA3072}"/>
              </a:ext>
            </a:extLst>
          </p:cNvPr>
          <p:cNvPicPr>
            <a:picLocks noChangeAspect="1"/>
          </p:cNvPicPr>
          <p:nvPr/>
        </p:nvPicPr>
        <p:blipFill>
          <a:blip r:embed="rId2"/>
          <a:stretch>
            <a:fillRect/>
          </a:stretch>
        </p:blipFill>
        <p:spPr>
          <a:xfrm>
            <a:off x="311573" y="0"/>
            <a:ext cx="10015768" cy="6376842"/>
          </a:xfrm>
          <a:prstGeom prst="rect">
            <a:avLst/>
          </a:prstGeom>
        </p:spPr>
      </p:pic>
      <p:sp>
        <p:nvSpPr>
          <p:cNvPr id="6" name="TextBox 5">
            <a:extLst>
              <a:ext uri="{FF2B5EF4-FFF2-40B4-BE49-F238E27FC236}">
                <a16:creationId xmlns:a16="http://schemas.microsoft.com/office/drawing/2014/main" id="{513D244F-56DF-8715-2BD1-9734802605B1}"/>
              </a:ext>
            </a:extLst>
          </p:cNvPr>
          <p:cNvSpPr txBox="1"/>
          <p:nvPr/>
        </p:nvSpPr>
        <p:spPr>
          <a:xfrm>
            <a:off x="0" y="6357420"/>
            <a:ext cx="11697241" cy="584775"/>
          </a:xfrm>
          <a:prstGeom prst="rect">
            <a:avLst/>
          </a:prstGeom>
          <a:solidFill>
            <a:schemeClr val="bg1"/>
          </a:solidFill>
        </p:spPr>
        <p:txBody>
          <a:bodyPr wrap="none" rtlCol="0">
            <a:spAutoFit/>
          </a:bodyPr>
          <a:lstStyle/>
          <a:p>
            <a:r>
              <a:rPr lang="en-US" sz="1600" dirty="0"/>
              <a:t>Source: </a:t>
            </a:r>
            <a:r>
              <a:rPr lang="en-US" sz="1600" dirty="0" err="1"/>
              <a:t>Strategyzer</a:t>
            </a:r>
            <a:r>
              <a:rPr lang="en-US" sz="1600" dirty="0"/>
              <a:t> blog post by Nabila </a:t>
            </a:r>
            <a:r>
              <a:rPr lang="en-US" sz="1600" dirty="0" err="1"/>
              <a:t>Amarsy</a:t>
            </a:r>
            <a:r>
              <a:rPr lang="en-US" sz="1600" dirty="0"/>
              <a:t>, October 15, 2015</a:t>
            </a:r>
          </a:p>
          <a:p>
            <a:r>
              <a:rPr lang="en-US" sz="1600" dirty="0"/>
              <a:t>https://www.strategyzer.com/blog/posts/2015/10/14/how-to-scan-through-your-environments-disruptive-threats-and-opportunities</a:t>
            </a:r>
          </a:p>
        </p:txBody>
      </p:sp>
    </p:spTree>
    <p:extLst>
      <p:ext uri="{BB962C8B-B14F-4D97-AF65-F5344CB8AC3E}">
        <p14:creationId xmlns:p14="http://schemas.microsoft.com/office/powerpoint/2010/main" val="53708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771C-7754-4DD9-4558-09DA14AC72BB}"/>
              </a:ext>
            </a:extLst>
          </p:cNvPr>
          <p:cNvSpPr>
            <a:spLocks noGrp="1"/>
          </p:cNvSpPr>
          <p:nvPr>
            <p:ph type="title"/>
          </p:nvPr>
        </p:nvSpPr>
        <p:spPr/>
        <p:txBody>
          <a:bodyPr/>
          <a:lstStyle/>
          <a:p>
            <a:r>
              <a:rPr lang="en-US" dirty="0"/>
              <a:t>Agricultural Disruptors</a:t>
            </a:r>
          </a:p>
        </p:txBody>
      </p:sp>
      <p:sp>
        <p:nvSpPr>
          <p:cNvPr id="3" name="Content Placeholder 2">
            <a:extLst>
              <a:ext uri="{FF2B5EF4-FFF2-40B4-BE49-F238E27FC236}">
                <a16:creationId xmlns:a16="http://schemas.microsoft.com/office/drawing/2014/main" id="{5494B314-0EFC-7514-5763-104840648A54}"/>
              </a:ext>
            </a:extLst>
          </p:cNvPr>
          <p:cNvSpPr>
            <a:spLocks noGrp="1"/>
          </p:cNvSpPr>
          <p:nvPr>
            <p:ph idx="1"/>
          </p:nvPr>
        </p:nvSpPr>
        <p:spPr/>
        <p:txBody>
          <a:bodyPr/>
          <a:lstStyle/>
          <a:p>
            <a:r>
              <a:rPr lang="en-US" dirty="0"/>
              <a:t>What are some potential disruptors for your farm operation and/or industry?</a:t>
            </a:r>
          </a:p>
          <a:p>
            <a:r>
              <a:rPr lang="en-US" dirty="0"/>
              <a:t>What is the probability of happening?</a:t>
            </a:r>
          </a:p>
          <a:p>
            <a:r>
              <a:rPr lang="en-US" dirty="0"/>
              <a:t>What is the potential impact on the operation? </a:t>
            </a:r>
          </a:p>
        </p:txBody>
      </p:sp>
    </p:spTree>
    <p:extLst>
      <p:ext uri="{BB962C8B-B14F-4D97-AF65-F5344CB8AC3E}">
        <p14:creationId xmlns:p14="http://schemas.microsoft.com/office/powerpoint/2010/main" val="234744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ED03-250F-D89E-F850-A920151E05DD}"/>
              </a:ext>
            </a:extLst>
          </p:cNvPr>
          <p:cNvSpPr>
            <a:spLocks noGrp="1"/>
          </p:cNvSpPr>
          <p:nvPr>
            <p:ph type="title"/>
          </p:nvPr>
        </p:nvSpPr>
        <p:spPr/>
        <p:txBody>
          <a:bodyPr/>
          <a:lstStyle/>
          <a:p>
            <a:r>
              <a:rPr lang="en-US" dirty="0"/>
              <a:t>Environmental, Social &amp; Governance</a:t>
            </a:r>
          </a:p>
        </p:txBody>
      </p:sp>
      <p:sp>
        <p:nvSpPr>
          <p:cNvPr id="3" name="Content Placeholder 2">
            <a:extLst>
              <a:ext uri="{FF2B5EF4-FFF2-40B4-BE49-F238E27FC236}">
                <a16:creationId xmlns:a16="http://schemas.microsoft.com/office/drawing/2014/main" id="{0E769799-BF10-637F-834F-2AE9CA9EF975}"/>
              </a:ext>
            </a:extLst>
          </p:cNvPr>
          <p:cNvSpPr>
            <a:spLocks noGrp="1"/>
          </p:cNvSpPr>
          <p:nvPr>
            <p:ph idx="1"/>
          </p:nvPr>
        </p:nvSpPr>
        <p:spPr/>
        <p:txBody>
          <a:bodyPr/>
          <a:lstStyle/>
          <a:p>
            <a:r>
              <a:rPr lang="en-US" sz="2400" dirty="0"/>
              <a:t>ESG Concept </a:t>
            </a:r>
          </a:p>
          <a:p>
            <a:pPr lvl="1"/>
            <a:r>
              <a:rPr lang="en-US" dirty="0"/>
              <a:t>Investing</a:t>
            </a:r>
          </a:p>
          <a:p>
            <a:pPr lvl="1"/>
            <a:r>
              <a:rPr lang="en-US" dirty="0"/>
              <a:t>Consumer Preferences</a:t>
            </a:r>
          </a:p>
          <a:p>
            <a:pPr lvl="1"/>
            <a:r>
              <a:rPr lang="en-US" dirty="0"/>
              <a:t>Value Proposition</a:t>
            </a:r>
          </a:p>
          <a:p>
            <a:pPr lvl="1"/>
            <a:endParaRPr lang="en-US" dirty="0"/>
          </a:p>
          <a:p>
            <a:pPr lvl="1"/>
            <a:endParaRPr lang="en-US" dirty="0"/>
          </a:p>
          <a:p>
            <a:r>
              <a:rPr lang="en-US" sz="2400" dirty="0"/>
              <a:t>What are some ESG issues that can influence or disrupt risk management plans? </a:t>
            </a:r>
          </a:p>
          <a:p>
            <a:endParaRPr lang="en-US" dirty="0"/>
          </a:p>
        </p:txBody>
      </p:sp>
    </p:spTree>
    <p:extLst>
      <p:ext uri="{BB962C8B-B14F-4D97-AF65-F5344CB8AC3E}">
        <p14:creationId xmlns:p14="http://schemas.microsoft.com/office/powerpoint/2010/main" val="247965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C889-FAD8-4411-A66C-17DEE3E11A98}"/>
              </a:ext>
            </a:extLst>
          </p:cNvPr>
          <p:cNvSpPr>
            <a:spLocks noGrp="1"/>
          </p:cNvSpPr>
          <p:nvPr>
            <p:ph type="title"/>
          </p:nvPr>
        </p:nvSpPr>
        <p:spPr>
          <a:xfrm>
            <a:off x="304800" y="914400"/>
            <a:ext cx="10356028" cy="609600"/>
          </a:xfrm>
        </p:spPr>
        <p:txBody>
          <a:bodyPr/>
          <a:lstStyle/>
          <a:p>
            <a:r>
              <a:rPr lang="en-US" dirty="0"/>
              <a:t>U.S. Cotton Trust Protocol Joins Sustainable Apparel Coalition</a:t>
            </a:r>
          </a:p>
        </p:txBody>
      </p:sp>
      <p:sp>
        <p:nvSpPr>
          <p:cNvPr id="3" name="Content Placeholder 2">
            <a:extLst>
              <a:ext uri="{FF2B5EF4-FFF2-40B4-BE49-F238E27FC236}">
                <a16:creationId xmlns:a16="http://schemas.microsoft.com/office/drawing/2014/main" id="{7AB7525B-E305-42C1-B47B-2C11192E79FC}"/>
              </a:ext>
            </a:extLst>
          </p:cNvPr>
          <p:cNvSpPr>
            <a:spLocks noGrp="1"/>
          </p:cNvSpPr>
          <p:nvPr>
            <p:ph idx="1"/>
          </p:nvPr>
        </p:nvSpPr>
        <p:spPr>
          <a:xfrm>
            <a:off x="311573" y="2194560"/>
            <a:ext cx="11575627" cy="4358640"/>
          </a:xfrm>
        </p:spPr>
        <p:txBody>
          <a:bodyPr/>
          <a:lstStyle/>
          <a:p>
            <a:r>
              <a:rPr lang="en-US" sz="2200" dirty="0"/>
              <a:t>MEMPHIS, TENN (April 7, 2021) – The U.S. Cotton Trust Protocol announces membership in the Sustainable Apparel Coalition (SAC), a global, industry-wide nonprofit of over 250 members working to reduce environmental impact and promote social justice throughout the global value chain. The Trust Protocol joins leading apparel, footwear, and textile brands, retailers, manufacturers, sourcing agents, service providers, trade associations, nonprofits/NGOs, and academic institutions in a shared vision of an industry that gives more than it takes – to the planet and its people.</a:t>
            </a:r>
          </a:p>
          <a:p>
            <a:r>
              <a:rPr lang="en-US" sz="2200" dirty="0"/>
              <a:t>Source: National Cotton Council, </a:t>
            </a:r>
            <a:r>
              <a:rPr lang="en-US" sz="2200" dirty="0">
                <a:solidFill>
                  <a:srgbClr val="778BA2"/>
                </a:solidFill>
                <a:hlinkClick r:id="rId2">
                  <a:extLst>
                    <a:ext uri="{A12FA001-AC4F-418D-AE19-62706E023703}">
                      <ahyp:hlinkClr xmlns:ahyp="http://schemas.microsoft.com/office/drawing/2018/hyperlinkcolor" val="tx"/>
                    </a:ext>
                  </a:extLst>
                </a:hlinkClick>
              </a:rPr>
              <a:t>https</a:t>
            </a:r>
            <a:r>
              <a:rPr lang="en-US" sz="2200" dirty="0">
                <a:solidFill>
                  <a:srgbClr val="0070C0"/>
                </a:solidFill>
                <a:hlinkClick r:id="rId2">
                  <a:extLst>
                    <a:ext uri="{A12FA001-AC4F-418D-AE19-62706E023703}">
                      <ahyp:hlinkClr xmlns:ahyp="http://schemas.microsoft.com/office/drawing/2018/hyperlinkcolor" val="tx"/>
                    </a:ext>
                  </a:extLst>
                </a:hlinkClick>
              </a:rPr>
              <a:t>://www.cotton.org/news/releases/2021/prsac.cfm</a:t>
            </a:r>
            <a:r>
              <a:rPr lang="en-US" sz="2200" dirty="0">
                <a:solidFill>
                  <a:srgbClr val="0070C0"/>
                </a:solidFill>
              </a:rPr>
              <a:t> </a:t>
            </a:r>
          </a:p>
        </p:txBody>
      </p:sp>
    </p:spTree>
    <p:extLst>
      <p:ext uri="{BB962C8B-B14F-4D97-AF65-F5344CB8AC3E}">
        <p14:creationId xmlns:p14="http://schemas.microsoft.com/office/powerpoint/2010/main" val="2150472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EAE0-7634-3C5E-D7D0-914379C6E689}"/>
              </a:ext>
            </a:extLst>
          </p:cNvPr>
          <p:cNvSpPr>
            <a:spLocks noGrp="1"/>
          </p:cNvSpPr>
          <p:nvPr>
            <p:ph type="title"/>
          </p:nvPr>
        </p:nvSpPr>
        <p:spPr/>
        <p:txBody>
          <a:bodyPr/>
          <a:lstStyle/>
          <a:p>
            <a:endParaRPr lang="en-US"/>
          </a:p>
        </p:txBody>
      </p:sp>
      <p:pic>
        <p:nvPicPr>
          <p:cNvPr id="5" name="Content Placeholder 4" descr="Timeline&#10;&#10;Description automatically generated">
            <a:extLst>
              <a:ext uri="{FF2B5EF4-FFF2-40B4-BE49-F238E27FC236}">
                <a16:creationId xmlns:a16="http://schemas.microsoft.com/office/drawing/2014/main" id="{5C170997-7B32-9609-4D62-CB03D9455E8C}"/>
              </a:ext>
            </a:extLst>
          </p:cNvPr>
          <p:cNvPicPr>
            <a:picLocks noGrp="1" noChangeAspect="1"/>
          </p:cNvPicPr>
          <p:nvPr>
            <p:ph idx="1"/>
          </p:nvPr>
        </p:nvPicPr>
        <p:blipFill>
          <a:blip r:embed="rId2"/>
          <a:stretch>
            <a:fillRect/>
          </a:stretch>
        </p:blipFill>
        <p:spPr>
          <a:xfrm>
            <a:off x="2221861" y="1676400"/>
            <a:ext cx="7754628" cy="4876800"/>
          </a:xfrm>
        </p:spPr>
      </p:pic>
      <p:pic>
        <p:nvPicPr>
          <p:cNvPr id="7" name="Picture 6" descr="Timeline&#10;&#10;Description automatically generated">
            <a:extLst>
              <a:ext uri="{FF2B5EF4-FFF2-40B4-BE49-F238E27FC236}">
                <a16:creationId xmlns:a16="http://schemas.microsoft.com/office/drawing/2014/main" id="{46B34B72-169B-BB1E-E07C-069429AD3949}"/>
              </a:ext>
            </a:extLst>
          </p:cNvPr>
          <p:cNvPicPr>
            <a:picLocks noChangeAspect="1"/>
          </p:cNvPicPr>
          <p:nvPr/>
        </p:nvPicPr>
        <p:blipFill>
          <a:blip r:embed="rId2"/>
          <a:stretch>
            <a:fillRect/>
          </a:stretch>
        </p:blipFill>
        <p:spPr>
          <a:xfrm>
            <a:off x="643526" y="0"/>
            <a:ext cx="10904947" cy="6858000"/>
          </a:xfrm>
          <a:prstGeom prst="rect">
            <a:avLst/>
          </a:prstGeom>
        </p:spPr>
      </p:pic>
    </p:spTree>
    <p:extLst>
      <p:ext uri="{BB962C8B-B14F-4D97-AF65-F5344CB8AC3E}">
        <p14:creationId xmlns:p14="http://schemas.microsoft.com/office/powerpoint/2010/main" val="46930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8990-8976-BD08-D4CB-CFB7144495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87322B-5426-25BF-26FF-4AA37720C59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5B426F1-3BD6-B133-8D29-591CA20D801E}"/>
              </a:ext>
            </a:extLst>
          </p:cNvPr>
          <p:cNvPicPr>
            <a:picLocks noChangeAspect="1"/>
          </p:cNvPicPr>
          <p:nvPr/>
        </p:nvPicPr>
        <p:blipFill>
          <a:blip r:embed="rId2"/>
          <a:stretch>
            <a:fillRect/>
          </a:stretch>
        </p:blipFill>
        <p:spPr>
          <a:xfrm>
            <a:off x="353227" y="59168"/>
            <a:ext cx="9097347" cy="6858000"/>
          </a:xfrm>
          <a:prstGeom prst="rect">
            <a:avLst/>
          </a:prstGeom>
        </p:spPr>
      </p:pic>
    </p:spTree>
    <p:extLst>
      <p:ext uri="{BB962C8B-B14F-4D97-AF65-F5344CB8AC3E}">
        <p14:creationId xmlns:p14="http://schemas.microsoft.com/office/powerpoint/2010/main" val="294429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DA20-F4F4-CFCF-3166-4B914963110D}"/>
              </a:ext>
            </a:extLst>
          </p:cNvPr>
          <p:cNvSpPr>
            <a:spLocks noGrp="1"/>
          </p:cNvSpPr>
          <p:nvPr>
            <p:ph type="title"/>
          </p:nvPr>
        </p:nvSpPr>
        <p:spPr/>
        <p:txBody>
          <a:bodyPr/>
          <a:lstStyle/>
          <a:p>
            <a:r>
              <a:rPr lang="en-US" dirty="0"/>
              <a:t>SUSTAINABLE U.S. PEANUTS</a:t>
            </a:r>
          </a:p>
        </p:txBody>
      </p:sp>
      <p:sp>
        <p:nvSpPr>
          <p:cNvPr id="3" name="Content Placeholder 2">
            <a:extLst>
              <a:ext uri="{FF2B5EF4-FFF2-40B4-BE49-F238E27FC236}">
                <a16:creationId xmlns:a16="http://schemas.microsoft.com/office/drawing/2014/main" id="{21CD7570-1DCD-6B53-A075-D132CE91B9EA}"/>
              </a:ext>
            </a:extLst>
          </p:cNvPr>
          <p:cNvSpPr>
            <a:spLocks noGrp="1"/>
          </p:cNvSpPr>
          <p:nvPr>
            <p:ph idx="1"/>
          </p:nvPr>
        </p:nvSpPr>
        <p:spPr/>
        <p:txBody>
          <a:bodyPr/>
          <a:lstStyle/>
          <a:p>
            <a:r>
              <a:rPr lang="en-US" dirty="0"/>
              <a:t>“U.S. Peanuts should – and must – be part of a sustainable future”</a:t>
            </a:r>
          </a:p>
          <a:p>
            <a:endParaRPr lang="en-US" dirty="0"/>
          </a:p>
          <a:p>
            <a:endParaRPr lang="en-US" dirty="0"/>
          </a:p>
          <a:p>
            <a:endParaRPr lang="en-US" dirty="0"/>
          </a:p>
          <a:p>
            <a:endParaRPr lang="en-US" dirty="0"/>
          </a:p>
          <a:p>
            <a:endParaRPr lang="en-US" dirty="0"/>
          </a:p>
          <a:p>
            <a:pPr>
              <a:lnSpc>
                <a:spcPct val="100000"/>
              </a:lnSpc>
              <a:spcBef>
                <a:spcPts val="600"/>
              </a:spcBef>
            </a:pPr>
            <a:endParaRPr lang="en-US" dirty="0"/>
          </a:p>
          <a:p>
            <a:r>
              <a:rPr lang="en-US" dirty="0">
                <a:solidFill>
                  <a:srgbClr val="0070C0"/>
                </a:solidFill>
                <a:hlinkClick r:id="rId2">
                  <a:extLst>
                    <a:ext uri="{A12FA001-AC4F-418D-AE19-62706E023703}">
                      <ahyp:hlinkClr xmlns:ahyp="http://schemas.microsoft.com/office/drawing/2018/hyperlinkcolor" val="tx"/>
                    </a:ext>
                  </a:extLst>
                </a:hlinkClick>
              </a:rPr>
              <a:t>https://sustainableuspeanuts.org/</a:t>
            </a:r>
            <a:endParaRPr lang="en-US" dirty="0">
              <a:solidFill>
                <a:srgbClr val="0070C0"/>
              </a:solidFill>
            </a:endParaRPr>
          </a:p>
          <a:p>
            <a:pPr marL="0" indent="0">
              <a:buNone/>
            </a:pPr>
            <a:endParaRPr lang="en-US" dirty="0"/>
          </a:p>
        </p:txBody>
      </p:sp>
      <p:pic>
        <p:nvPicPr>
          <p:cNvPr id="9" name="Picture 8">
            <a:extLst>
              <a:ext uri="{FF2B5EF4-FFF2-40B4-BE49-F238E27FC236}">
                <a16:creationId xmlns:a16="http://schemas.microsoft.com/office/drawing/2014/main" id="{00639200-978E-4347-0244-FA1062879973}"/>
              </a:ext>
            </a:extLst>
          </p:cNvPr>
          <p:cNvPicPr>
            <a:picLocks noChangeAspect="1"/>
          </p:cNvPicPr>
          <p:nvPr/>
        </p:nvPicPr>
        <p:blipFill>
          <a:blip r:embed="rId3"/>
          <a:stretch>
            <a:fillRect/>
          </a:stretch>
        </p:blipFill>
        <p:spPr>
          <a:xfrm>
            <a:off x="479982" y="2206764"/>
            <a:ext cx="8615394" cy="3344182"/>
          </a:xfrm>
          <a:prstGeom prst="rect">
            <a:avLst/>
          </a:prstGeom>
        </p:spPr>
      </p:pic>
    </p:spTree>
    <p:extLst>
      <p:ext uri="{BB962C8B-B14F-4D97-AF65-F5344CB8AC3E}">
        <p14:creationId xmlns:p14="http://schemas.microsoft.com/office/powerpoint/2010/main" val="32462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3B8A-2256-4F57-ABB8-7DC4FBAB8F07}"/>
              </a:ext>
            </a:extLst>
          </p:cNvPr>
          <p:cNvSpPr>
            <a:spLocks noGrp="1"/>
          </p:cNvSpPr>
          <p:nvPr>
            <p:ph type="title"/>
          </p:nvPr>
        </p:nvSpPr>
        <p:spPr/>
        <p:txBody>
          <a:bodyPr/>
          <a:lstStyle/>
          <a:p>
            <a:r>
              <a:rPr lang="en-US" dirty="0"/>
              <a:t>Risk Assessment?</a:t>
            </a:r>
          </a:p>
        </p:txBody>
      </p:sp>
      <p:sp>
        <p:nvSpPr>
          <p:cNvPr id="3" name="Content Placeholder 2">
            <a:extLst>
              <a:ext uri="{FF2B5EF4-FFF2-40B4-BE49-F238E27FC236}">
                <a16:creationId xmlns:a16="http://schemas.microsoft.com/office/drawing/2014/main" id="{D7A83CD6-A273-473A-899B-E206326A4A5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2762505-455D-4D86-9FF1-473495F643F8}"/>
              </a:ext>
            </a:extLst>
          </p:cNvPr>
          <p:cNvPicPr>
            <a:picLocks noChangeAspect="1"/>
          </p:cNvPicPr>
          <p:nvPr/>
        </p:nvPicPr>
        <p:blipFill>
          <a:blip r:embed="rId2"/>
          <a:stretch>
            <a:fillRect/>
          </a:stretch>
        </p:blipFill>
        <p:spPr>
          <a:xfrm>
            <a:off x="3173506" y="1450983"/>
            <a:ext cx="6015084" cy="4501459"/>
          </a:xfrm>
          <a:prstGeom prst="rect">
            <a:avLst/>
          </a:prstGeom>
        </p:spPr>
      </p:pic>
    </p:spTree>
    <p:extLst>
      <p:ext uri="{BB962C8B-B14F-4D97-AF65-F5344CB8AC3E}">
        <p14:creationId xmlns:p14="http://schemas.microsoft.com/office/powerpoint/2010/main" val="311658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DBFD-1BA2-B383-9857-918600BFFB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1D0FD4-AC93-3541-62DB-2287791C2157}"/>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BF34C938-D9F5-C8A6-E8AD-E20BEB739838}"/>
              </a:ext>
            </a:extLst>
          </p:cNvPr>
          <p:cNvPicPr>
            <a:picLocks noChangeAspect="1"/>
          </p:cNvPicPr>
          <p:nvPr/>
        </p:nvPicPr>
        <p:blipFill>
          <a:blip r:embed="rId2"/>
          <a:stretch>
            <a:fillRect/>
          </a:stretch>
        </p:blipFill>
        <p:spPr>
          <a:xfrm>
            <a:off x="1662359" y="323802"/>
            <a:ext cx="8705914" cy="6534198"/>
          </a:xfrm>
          <a:prstGeom prst="rect">
            <a:avLst/>
          </a:prstGeom>
        </p:spPr>
      </p:pic>
    </p:spTree>
    <p:extLst>
      <p:ext uri="{BB962C8B-B14F-4D97-AF65-F5344CB8AC3E}">
        <p14:creationId xmlns:p14="http://schemas.microsoft.com/office/powerpoint/2010/main" val="355526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0070CE-AA33-907E-B8BC-228371EFEF0F}"/>
              </a:ext>
            </a:extLst>
          </p:cNvPr>
          <p:cNvPicPr>
            <a:picLocks noChangeAspect="1"/>
          </p:cNvPicPr>
          <p:nvPr/>
        </p:nvPicPr>
        <p:blipFill rotWithShape="1">
          <a:blip r:embed="rId2"/>
          <a:srcRect l="14795"/>
          <a:stretch/>
        </p:blipFill>
        <p:spPr>
          <a:xfrm>
            <a:off x="6303981" y="1810052"/>
            <a:ext cx="4126252" cy="3237895"/>
          </a:xfrm>
          <a:prstGeom prst="rect">
            <a:avLst/>
          </a:prstGeom>
        </p:spPr>
      </p:pic>
      <p:pic>
        <p:nvPicPr>
          <p:cNvPr id="12" name="Picture 11">
            <a:extLst>
              <a:ext uri="{FF2B5EF4-FFF2-40B4-BE49-F238E27FC236}">
                <a16:creationId xmlns:a16="http://schemas.microsoft.com/office/drawing/2014/main" id="{082DE49E-5D9C-558E-0DAC-4E88FE602847}"/>
              </a:ext>
            </a:extLst>
          </p:cNvPr>
          <p:cNvPicPr>
            <a:picLocks noChangeAspect="1"/>
          </p:cNvPicPr>
          <p:nvPr/>
        </p:nvPicPr>
        <p:blipFill>
          <a:blip r:embed="rId3"/>
          <a:stretch>
            <a:fillRect/>
          </a:stretch>
        </p:blipFill>
        <p:spPr>
          <a:xfrm>
            <a:off x="7712807" y="3490856"/>
            <a:ext cx="1050279" cy="747657"/>
          </a:xfrm>
          <a:prstGeom prst="rect">
            <a:avLst/>
          </a:prstGeom>
        </p:spPr>
      </p:pic>
      <p:sp>
        <p:nvSpPr>
          <p:cNvPr id="2" name="Title 1">
            <a:extLst>
              <a:ext uri="{FF2B5EF4-FFF2-40B4-BE49-F238E27FC236}">
                <a16:creationId xmlns:a16="http://schemas.microsoft.com/office/drawing/2014/main" id="{08DA5DB3-CA16-267F-FE79-684DF96E41EC}"/>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8A66024F-D69B-BA28-E7D4-8DB744CF46F0}"/>
              </a:ext>
            </a:extLst>
          </p:cNvPr>
          <p:cNvPicPr>
            <a:picLocks noGrp="1" noChangeAspect="1"/>
          </p:cNvPicPr>
          <p:nvPr>
            <p:ph idx="1"/>
          </p:nvPr>
        </p:nvPicPr>
        <p:blipFill>
          <a:blip r:embed="rId2"/>
          <a:stretch>
            <a:fillRect/>
          </a:stretch>
        </p:blipFill>
        <p:spPr>
          <a:xfrm>
            <a:off x="3641707" y="2471725"/>
            <a:ext cx="4914936" cy="3286149"/>
          </a:xfrm>
        </p:spPr>
      </p:pic>
      <p:pic>
        <p:nvPicPr>
          <p:cNvPr id="5" name="Picture 4">
            <a:extLst>
              <a:ext uri="{FF2B5EF4-FFF2-40B4-BE49-F238E27FC236}">
                <a16:creationId xmlns:a16="http://schemas.microsoft.com/office/drawing/2014/main" id="{BFB41874-1312-DE80-CAAF-CD1E3AC86C6A}"/>
              </a:ext>
            </a:extLst>
          </p:cNvPr>
          <p:cNvPicPr>
            <a:picLocks noChangeAspect="1"/>
          </p:cNvPicPr>
          <p:nvPr/>
        </p:nvPicPr>
        <p:blipFill rotWithShape="1">
          <a:blip r:embed="rId4"/>
          <a:srcRect r="4611"/>
          <a:stretch/>
        </p:blipFill>
        <p:spPr>
          <a:xfrm>
            <a:off x="-85635" y="1355464"/>
            <a:ext cx="6249767" cy="4346089"/>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444124C-3C18-5035-1DB9-D03C9BBC58BE}"/>
              </a:ext>
            </a:extLst>
          </p:cNvPr>
          <p:cNvPicPr>
            <a:picLocks noChangeAspect="1"/>
          </p:cNvPicPr>
          <p:nvPr/>
        </p:nvPicPr>
        <p:blipFill>
          <a:blip r:embed="rId5"/>
          <a:stretch>
            <a:fillRect/>
          </a:stretch>
        </p:blipFill>
        <p:spPr>
          <a:xfrm>
            <a:off x="3420035" y="605783"/>
            <a:ext cx="2835537" cy="796619"/>
          </a:xfrm>
          <a:prstGeom prst="rect">
            <a:avLst/>
          </a:prstGeom>
        </p:spPr>
      </p:pic>
    </p:spTree>
    <p:extLst>
      <p:ext uri="{BB962C8B-B14F-4D97-AF65-F5344CB8AC3E}">
        <p14:creationId xmlns:p14="http://schemas.microsoft.com/office/powerpoint/2010/main" val="296016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3FD4-2E18-477C-9808-A40521E8ACE3}"/>
              </a:ext>
            </a:extLst>
          </p:cNvPr>
          <p:cNvSpPr>
            <a:spLocks noGrp="1"/>
          </p:cNvSpPr>
          <p:nvPr>
            <p:ph type="title"/>
          </p:nvPr>
        </p:nvSpPr>
        <p:spPr/>
        <p:txBody>
          <a:bodyPr/>
          <a:lstStyle/>
          <a:p>
            <a:r>
              <a:rPr lang="en-US" dirty="0"/>
              <a:t>What is Risk?</a:t>
            </a:r>
          </a:p>
        </p:txBody>
      </p:sp>
      <p:sp>
        <p:nvSpPr>
          <p:cNvPr id="3" name="Content Placeholder 2">
            <a:extLst>
              <a:ext uri="{FF2B5EF4-FFF2-40B4-BE49-F238E27FC236}">
                <a16:creationId xmlns:a16="http://schemas.microsoft.com/office/drawing/2014/main" id="{1541701D-9E48-4136-B249-93151B3753C8}"/>
              </a:ext>
            </a:extLst>
          </p:cNvPr>
          <p:cNvSpPr>
            <a:spLocks noGrp="1"/>
          </p:cNvSpPr>
          <p:nvPr>
            <p:ph idx="1"/>
          </p:nvPr>
        </p:nvSpPr>
        <p:spPr/>
        <p:txBody>
          <a:bodyPr/>
          <a:lstStyle/>
          <a:p>
            <a:pPr marL="342900" indent="-342900">
              <a:buFont typeface="Arial" panose="020B0604020202020204" pitchFamily="34" charset="0"/>
              <a:buChar char="•"/>
            </a:pPr>
            <a:r>
              <a:rPr lang="en-US" sz="2800" dirty="0"/>
              <a:t>The chance of loss or an unfavorable outcome associated with an action. </a:t>
            </a:r>
          </a:p>
          <a:p>
            <a:pPr marL="342900" indent="-342900">
              <a:buFont typeface="Arial" panose="020B0604020202020204" pitchFamily="34" charset="0"/>
              <a:buChar char="•"/>
            </a:pPr>
            <a:r>
              <a:rPr lang="en-US" sz="2800" dirty="0"/>
              <a:t>The possibility of something bad happening.</a:t>
            </a:r>
          </a:p>
          <a:p>
            <a:pPr marL="342900" indent="-342900">
              <a:buFont typeface="Arial" panose="020B0604020202020204" pitchFamily="34" charset="0"/>
              <a:buChar char="•"/>
            </a:pPr>
            <a:r>
              <a:rPr lang="en-US" sz="2800" dirty="0"/>
              <a:t>Uncertainty is not knowing what will happen in the future. </a:t>
            </a:r>
          </a:p>
          <a:p>
            <a:pPr marL="342900" indent="-342900">
              <a:buFont typeface="Arial" panose="020B0604020202020204" pitchFamily="34" charset="0"/>
              <a:buChar char="•"/>
            </a:pPr>
            <a:r>
              <a:rPr lang="en-US" sz="2800" dirty="0"/>
              <a:t>The greater the uncertainty, the greater the risk. </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89029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C70F99-5E06-3C3B-8977-75104D511987}"/>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2F60C6D1-9DE8-CCA4-9E79-5361BB0155CE}"/>
              </a:ext>
            </a:extLst>
          </p:cNvPr>
          <p:cNvSpPr>
            <a:spLocks noGrp="1"/>
          </p:cNvSpPr>
          <p:nvPr>
            <p:ph type="body" sz="quarter" idx="15"/>
          </p:nvPr>
        </p:nvSpPr>
        <p:spPr/>
        <p:txBody>
          <a:bodyPr/>
          <a:lstStyle/>
          <a:p>
            <a:endParaRPr lang="en-US"/>
          </a:p>
        </p:txBody>
      </p:sp>
      <p:sp>
        <p:nvSpPr>
          <p:cNvPr id="3" name="Content Placeholder 2">
            <a:extLst>
              <a:ext uri="{FF2B5EF4-FFF2-40B4-BE49-F238E27FC236}">
                <a16:creationId xmlns:a16="http://schemas.microsoft.com/office/drawing/2014/main" id="{BA8CCCFA-5EBB-4D66-BBE7-B2A15C679324}"/>
              </a:ext>
            </a:extLst>
          </p:cNvPr>
          <p:cNvSpPr>
            <a:spLocks noGrp="1"/>
          </p:cNvSpPr>
          <p:nvPr>
            <p:ph idx="1"/>
          </p:nvPr>
        </p:nvSpPr>
        <p:spPr/>
        <p:txBody>
          <a:bodyPr>
            <a:normAutofit/>
          </a:bodyPr>
          <a:lstStyle/>
          <a:p>
            <a:pPr marL="0" indent="0">
              <a:buNone/>
            </a:pPr>
            <a:endParaRPr lang="en-US" b="1" dirty="0">
              <a:solidFill>
                <a:srgbClr val="0070C0"/>
              </a:solidFill>
            </a:endParaRPr>
          </a:p>
        </p:txBody>
      </p:sp>
      <p:sp>
        <p:nvSpPr>
          <p:cNvPr id="8" name="Text Placeholder 7">
            <a:extLst>
              <a:ext uri="{FF2B5EF4-FFF2-40B4-BE49-F238E27FC236}">
                <a16:creationId xmlns:a16="http://schemas.microsoft.com/office/drawing/2014/main" id="{F82F569A-CDB8-DF49-5131-5E435D0385AD}"/>
              </a:ext>
            </a:extLst>
          </p:cNvPr>
          <p:cNvSpPr>
            <a:spLocks noGrp="1"/>
          </p:cNvSpPr>
          <p:nvPr>
            <p:ph type="body" sz="quarter" idx="16"/>
          </p:nvPr>
        </p:nvSpPr>
        <p:spPr/>
        <p:txBody>
          <a:bodyPr/>
          <a:lstStyle/>
          <a:p>
            <a:endParaRPr lang="en-US"/>
          </a:p>
        </p:txBody>
      </p:sp>
      <p:sp>
        <p:nvSpPr>
          <p:cNvPr id="6" name="Content Placeholder 5">
            <a:extLst>
              <a:ext uri="{FF2B5EF4-FFF2-40B4-BE49-F238E27FC236}">
                <a16:creationId xmlns:a16="http://schemas.microsoft.com/office/drawing/2014/main" id="{6EED95EC-D509-EA2D-7000-E46017D01BCE}"/>
              </a:ext>
            </a:extLst>
          </p:cNvPr>
          <p:cNvSpPr>
            <a:spLocks noGrp="1"/>
          </p:cNvSpPr>
          <p:nvPr>
            <p:ph idx="13"/>
          </p:nvPr>
        </p:nvSpPr>
        <p:spPr/>
        <p:txBody>
          <a:bodyPr>
            <a:normAutofit/>
          </a:bodyPr>
          <a:lstStyle/>
          <a:p>
            <a:pPr marL="0" indent="0">
              <a:buNone/>
            </a:pPr>
            <a:r>
              <a:rPr lang="en-US" sz="2800" b="1" dirty="0">
                <a:solidFill>
                  <a:srgbClr val="0070C0"/>
                </a:solidFill>
              </a:rPr>
              <a:t>http://extensionrme.org/pubs/IntroductionToRiskManagement.pdf</a:t>
            </a:r>
          </a:p>
          <a:p>
            <a:pPr marL="0" indent="0">
              <a:buNone/>
            </a:pPr>
            <a:endParaRPr lang="en-US" sz="2800" dirty="0"/>
          </a:p>
        </p:txBody>
      </p:sp>
      <p:pic>
        <p:nvPicPr>
          <p:cNvPr id="5" name="Picture 4">
            <a:extLst>
              <a:ext uri="{FF2B5EF4-FFF2-40B4-BE49-F238E27FC236}">
                <a16:creationId xmlns:a16="http://schemas.microsoft.com/office/drawing/2014/main" id="{E3104D8F-DA69-4BD4-91FF-9D2A465859F2}"/>
              </a:ext>
            </a:extLst>
          </p:cNvPr>
          <p:cNvPicPr>
            <a:picLocks noChangeAspect="1"/>
          </p:cNvPicPr>
          <p:nvPr/>
        </p:nvPicPr>
        <p:blipFill>
          <a:blip r:embed="rId2"/>
          <a:stretch>
            <a:fillRect/>
          </a:stretch>
        </p:blipFill>
        <p:spPr>
          <a:xfrm>
            <a:off x="1178926" y="758493"/>
            <a:ext cx="3960118" cy="5125402"/>
          </a:xfrm>
          <a:prstGeom prst="rect">
            <a:avLst/>
          </a:prstGeom>
        </p:spPr>
      </p:pic>
    </p:spTree>
    <p:extLst>
      <p:ext uri="{BB962C8B-B14F-4D97-AF65-F5344CB8AC3E}">
        <p14:creationId xmlns:p14="http://schemas.microsoft.com/office/powerpoint/2010/main" val="102516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1B96-C40B-418C-B597-C0BBBB09C4E9}"/>
              </a:ext>
            </a:extLst>
          </p:cNvPr>
          <p:cNvSpPr>
            <a:spLocks noGrp="1"/>
          </p:cNvSpPr>
          <p:nvPr>
            <p:ph type="title"/>
          </p:nvPr>
        </p:nvSpPr>
        <p:spPr/>
        <p:txBody>
          <a:bodyPr/>
          <a:lstStyle/>
          <a:p>
            <a:r>
              <a:rPr lang="en-US" dirty="0"/>
              <a:t>Five Primary Sources of Risk</a:t>
            </a:r>
          </a:p>
        </p:txBody>
      </p:sp>
      <p:sp>
        <p:nvSpPr>
          <p:cNvPr id="3" name="Content Placeholder 2">
            <a:extLst>
              <a:ext uri="{FF2B5EF4-FFF2-40B4-BE49-F238E27FC236}">
                <a16:creationId xmlns:a16="http://schemas.microsoft.com/office/drawing/2014/main" id="{ACB87D69-FF21-4897-A37F-46E5FB7DD0A9}"/>
              </a:ext>
            </a:extLst>
          </p:cNvPr>
          <p:cNvSpPr>
            <a:spLocks noGrp="1"/>
          </p:cNvSpPr>
          <p:nvPr>
            <p:ph idx="1"/>
          </p:nvPr>
        </p:nvSpPr>
        <p:spPr>
          <a:xfrm>
            <a:off x="813423" y="1926991"/>
            <a:ext cx="10585723" cy="4384986"/>
          </a:xfrm>
        </p:spPr>
        <p:txBody>
          <a:bodyPr/>
          <a:lstStyle/>
          <a:p>
            <a:pPr>
              <a:lnSpc>
                <a:spcPct val="150000"/>
              </a:lnSpc>
            </a:pPr>
            <a:r>
              <a:rPr lang="en-US" sz="2800" dirty="0"/>
              <a:t>Production risk </a:t>
            </a:r>
          </a:p>
          <a:p>
            <a:pPr>
              <a:lnSpc>
                <a:spcPct val="150000"/>
              </a:lnSpc>
            </a:pPr>
            <a:r>
              <a:rPr lang="en-US" sz="2800" dirty="0"/>
              <a:t>Market risk </a:t>
            </a:r>
          </a:p>
          <a:p>
            <a:pPr>
              <a:lnSpc>
                <a:spcPct val="150000"/>
              </a:lnSpc>
            </a:pPr>
            <a:r>
              <a:rPr lang="en-US" sz="2800" dirty="0"/>
              <a:t>Financial risk </a:t>
            </a:r>
          </a:p>
          <a:p>
            <a:pPr>
              <a:lnSpc>
                <a:spcPct val="150000"/>
              </a:lnSpc>
            </a:pPr>
            <a:r>
              <a:rPr lang="en-US" sz="2800" dirty="0"/>
              <a:t>Legal or institutional risk, and </a:t>
            </a:r>
          </a:p>
          <a:p>
            <a:pPr>
              <a:lnSpc>
                <a:spcPct val="150000"/>
              </a:lnSpc>
            </a:pPr>
            <a:r>
              <a:rPr lang="en-US" sz="2800" dirty="0"/>
              <a:t>People or personal risk.</a:t>
            </a:r>
          </a:p>
          <a:p>
            <a:pPr>
              <a:lnSpc>
                <a:spcPct val="150000"/>
              </a:lnSpc>
            </a:pPr>
            <a:endParaRPr lang="en-US" sz="2800" dirty="0"/>
          </a:p>
        </p:txBody>
      </p:sp>
    </p:spTree>
    <p:extLst>
      <p:ext uri="{BB962C8B-B14F-4D97-AF65-F5344CB8AC3E}">
        <p14:creationId xmlns:p14="http://schemas.microsoft.com/office/powerpoint/2010/main" val="21739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1D98-C088-4FD9-A862-59BF65D187C7}"/>
              </a:ext>
            </a:extLst>
          </p:cNvPr>
          <p:cNvSpPr>
            <a:spLocks noGrp="1"/>
          </p:cNvSpPr>
          <p:nvPr>
            <p:ph type="title"/>
          </p:nvPr>
        </p:nvSpPr>
        <p:spPr/>
        <p:txBody>
          <a:bodyPr/>
          <a:lstStyle/>
          <a:p>
            <a:r>
              <a:rPr lang="en-US" dirty="0"/>
              <a:t>Production Risk</a:t>
            </a:r>
          </a:p>
        </p:txBody>
      </p:sp>
      <p:sp>
        <p:nvSpPr>
          <p:cNvPr id="3" name="Content Placeholder 2">
            <a:extLst>
              <a:ext uri="{FF2B5EF4-FFF2-40B4-BE49-F238E27FC236}">
                <a16:creationId xmlns:a16="http://schemas.microsoft.com/office/drawing/2014/main" id="{439F2A26-8D3B-44A7-82A0-ACAE3349FE10}"/>
              </a:ext>
            </a:extLst>
          </p:cNvPr>
          <p:cNvSpPr>
            <a:spLocks noGrp="1"/>
          </p:cNvSpPr>
          <p:nvPr>
            <p:ph idx="1"/>
          </p:nvPr>
        </p:nvSpPr>
        <p:spPr>
          <a:xfrm>
            <a:off x="706837" y="1600200"/>
            <a:ext cx="10955970" cy="4876800"/>
          </a:xfrm>
        </p:spPr>
        <p:txBody>
          <a:bodyPr/>
          <a:lstStyle/>
          <a:p>
            <a:pPr marL="0" indent="0">
              <a:buNone/>
            </a:pPr>
            <a:r>
              <a:rPr lang="en-US" dirty="0"/>
              <a:t>Any production related activity or event that has a range of possible outcomes is a production risk. </a:t>
            </a:r>
          </a:p>
          <a:p>
            <a:pPr marL="0" indent="0">
              <a:buNone/>
            </a:pPr>
            <a:r>
              <a:rPr lang="en-US" dirty="0"/>
              <a:t>The major sources of production risks:</a:t>
            </a:r>
          </a:p>
          <a:p>
            <a:pPr marL="800100" lvl="1" indent="-342900">
              <a:lnSpc>
                <a:spcPct val="100000"/>
              </a:lnSpc>
            </a:pPr>
            <a:r>
              <a:rPr lang="en-US" b="1" i="1" dirty="0"/>
              <a:t>Weather &amp; climate changes,</a:t>
            </a:r>
          </a:p>
          <a:p>
            <a:pPr marL="800100" lvl="1" indent="-342900">
              <a:lnSpc>
                <a:spcPct val="100000"/>
              </a:lnSpc>
            </a:pPr>
            <a:r>
              <a:rPr lang="en-US" b="1" i="1" dirty="0"/>
              <a:t>Pests &amp; diseases, </a:t>
            </a:r>
          </a:p>
          <a:p>
            <a:pPr marL="800100" lvl="1" indent="-342900">
              <a:lnSpc>
                <a:spcPct val="100000"/>
              </a:lnSpc>
            </a:pPr>
            <a:r>
              <a:rPr lang="en-US" b="1" i="1" dirty="0"/>
              <a:t>Technology,  </a:t>
            </a:r>
          </a:p>
          <a:p>
            <a:pPr marL="800100" lvl="1" indent="-342900">
              <a:lnSpc>
                <a:spcPct val="100000"/>
              </a:lnSpc>
            </a:pPr>
            <a:r>
              <a:rPr lang="en-US" b="1" i="1" dirty="0"/>
              <a:t>Genetics, </a:t>
            </a:r>
          </a:p>
          <a:p>
            <a:pPr marL="800100" lvl="1" indent="-342900">
              <a:lnSpc>
                <a:spcPct val="100000"/>
              </a:lnSpc>
            </a:pPr>
            <a:r>
              <a:rPr lang="en-US" b="1" i="1" dirty="0"/>
              <a:t>Machinery efficiency, </a:t>
            </a:r>
          </a:p>
          <a:p>
            <a:pPr marL="800100" lvl="1" indent="-342900">
              <a:lnSpc>
                <a:spcPct val="100000"/>
              </a:lnSpc>
            </a:pPr>
            <a:r>
              <a:rPr lang="en-US" b="1" i="1" dirty="0"/>
              <a:t>Quality of inputs. </a:t>
            </a:r>
          </a:p>
          <a:p>
            <a:pPr marL="800100" lvl="1" indent="-342900">
              <a:lnSpc>
                <a:spcPct val="100000"/>
              </a:lnSpc>
            </a:pPr>
            <a:r>
              <a:rPr lang="en-US" b="1" i="1" dirty="0"/>
              <a:t>Fire, wind, theft, and other casualties are also sources of production risk.</a:t>
            </a:r>
          </a:p>
        </p:txBody>
      </p:sp>
    </p:spTree>
    <p:extLst>
      <p:ext uri="{BB962C8B-B14F-4D97-AF65-F5344CB8AC3E}">
        <p14:creationId xmlns:p14="http://schemas.microsoft.com/office/powerpoint/2010/main" val="143323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DECFC3-7A62-4B1C-B25E-5920AF8C00E9}"/>
              </a:ext>
            </a:extLst>
          </p:cNvPr>
          <p:cNvGrpSpPr/>
          <p:nvPr/>
        </p:nvGrpSpPr>
        <p:grpSpPr>
          <a:xfrm>
            <a:off x="3505201" y="692429"/>
            <a:ext cx="4887699" cy="4923065"/>
            <a:chOff x="4648200" y="1905000"/>
            <a:chExt cx="3933825" cy="4419600"/>
          </a:xfrm>
        </p:grpSpPr>
        <p:pic>
          <p:nvPicPr>
            <p:cNvPr id="5" name="Picture 4">
              <a:extLst>
                <a:ext uri="{FF2B5EF4-FFF2-40B4-BE49-F238E27FC236}">
                  <a16:creationId xmlns:a16="http://schemas.microsoft.com/office/drawing/2014/main" id="{2CB7A910-143C-4867-9F6F-AC00075A996B}"/>
                </a:ext>
              </a:extLst>
            </p:cNvPr>
            <p:cNvPicPr>
              <a:picLocks noChangeAspect="1"/>
            </p:cNvPicPr>
            <p:nvPr/>
          </p:nvPicPr>
          <p:blipFill rotWithShape="1">
            <a:blip r:embed="rId2">
              <a:extLst>
                <a:ext uri="{28A0092B-C50C-407E-A947-70E740481C1C}">
                  <a14:useLocalDpi xmlns:a14="http://schemas.microsoft.com/office/drawing/2010/main" val="0"/>
                </a:ext>
              </a:extLst>
            </a:blip>
            <a:srcRect t="12222" b="40001"/>
            <a:stretch/>
          </p:blipFill>
          <p:spPr>
            <a:xfrm>
              <a:off x="4648200" y="3048000"/>
              <a:ext cx="3857625" cy="3276600"/>
            </a:xfrm>
            <a:prstGeom prst="rect">
              <a:avLst/>
            </a:prstGeom>
          </p:spPr>
        </p:pic>
        <p:pic>
          <p:nvPicPr>
            <p:cNvPr id="6" name="Picture 5">
              <a:extLst>
                <a:ext uri="{FF2B5EF4-FFF2-40B4-BE49-F238E27FC236}">
                  <a16:creationId xmlns:a16="http://schemas.microsoft.com/office/drawing/2014/main" id="{98E98FB5-651F-4597-B653-B3B4F2A83D05}"/>
                </a:ext>
              </a:extLst>
            </p:cNvPr>
            <p:cNvPicPr>
              <a:picLocks noChangeAspect="1"/>
            </p:cNvPicPr>
            <p:nvPr/>
          </p:nvPicPr>
          <p:blipFill rotWithShape="1">
            <a:blip r:embed="rId3">
              <a:extLst>
                <a:ext uri="{28A0092B-C50C-407E-A947-70E740481C1C}">
                  <a14:useLocalDpi xmlns:a14="http://schemas.microsoft.com/office/drawing/2010/main" val="0"/>
                </a:ext>
              </a:extLst>
            </a:blip>
            <a:srcRect t="10000" b="73333"/>
            <a:stretch/>
          </p:blipFill>
          <p:spPr>
            <a:xfrm>
              <a:off x="4724400" y="1905000"/>
              <a:ext cx="3857625" cy="1143000"/>
            </a:xfrm>
            <a:prstGeom prst="rect">
              <a:avLst/>
            </a:prstGeom>
          </p:spPr>
        </p:pic>
      </p:grpSp>
    </p:spTree>
    <p:extLst>
      <p:ext uri="{BB962C8B-B14F-4D97-AF65-F5344CB8AC3E}">
        <p14:creationId xmlns:p14="http://schemas.microsoft.com/office/powerpoint/2010/main" val="234516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6998-9B8B-4A8C-A362-BF4B5687ED8E}"/>
              </a:ext>
            </a:extLst>
          </p:cNvPr>
          <p:cNvSpPr>
            <a:spLocks noGrp="1"/>
          </p:cNvSpPr>
          <p:nvPr>
            <p:ph type="title"/>
          </p:nvPr>
        </p:nvSpPr>
        <p:spPr/>
        <p:txBody>
          <a:bodyPr/>
          <a:lstStyle/>
          <a:p>
            <a:r>
              <a:rPr lang="en-US" dirty="0"/>
              <a:t>Marketing Risks</a:t>
            </a:r>
          </a:p>
        </p:txBody>
      </p:sp>
      <p:sp>
        <p:nvSpPr>
          <p:cNvPr id="3" name="Content Placeholder 2">
            <a:extLst>
              <a:ext uri="{FF2B5EF4-FFF2-40B4-BE49-F238E27FC236}">
                <a16:creationId xmlns:a16="http://schemas.microsoft.com/office/drawing/2014/main" id="{0CD595B7-E8D1-473A-A66F-F4DA3A601D39}"/>
              </a:ext>
            </a:extLst>
          </p:cNvPr>
          <p:cNvSpPr>
            <a:spLocks noGrp="1"/>
          </p:cNvSpPr>
          <p:nvPr>
            <p:ph idx="1"/>
          </p:nvPr>
        </p:nvSpPr>
        <p:spPr>
          <a:xfrm>
            <a:off x="1082693" y="1546698"/>
            <a:ext cx="10041571" cy="4876800"/>
          </a:xfrm>
        </p:spPr>
        <p:txBody>
          <a:bodyPr/>
          <a:lstStyle/>
          <a:p>
            <a:endParaRPr lang="en-US" sz="2800" dirty="0"/>
          </a:p>
          <a:p>
            <a:r>
              <a:rPr lang="en-US" sz="2800" dirty="0"/>
              <a:t>Marketing risk is any market related activity or event that leads to the variability of prices farmers receive for their products or pay for production inputs. </a:t>
            </a:r>
          </a:p>
          <a:p>
            <a:endParaRPr lang="en-US" sz="2800" dirty="0"/>
          </a:p>
          <a:p>
            <a:r>
              <a:rPr lang="en-US" sz="2800" dirty="0"/>
              <a:t>Access to markets is also a marketing risk.</a:t>
            </a:r>
          </a:p>
          <a:p>
            <a:endParaRPr lang="en-US" sz="2800" dirty="0"/>
          </a:p>
          <a:p>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78313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4720-07B0-4903-AD58-B35AA182805A}"/>
              </a:ext>
            </a:extLst>
          </p:cNvPr>
          <p:cNvSpPr>
            <a:spLocks noGrp="1"/>
          </p:cNvSpPr>
          <p:nvPr>
            <p:ph type="title"/>
          </p:nvPr>
        </p:nvSpPr>
        <p:spPr/>
        <p:txBody>
          <a:bodyPr/>
          <a:lstStyle/>
          <a:p>
            <a:r>
              <a:rPr lang="en-US" dirty="0"/>
              <a:t>Financial Risks</a:t>
            </a:r>
          </a:p>
        </p:txBody>
      </p:sp>
      <p:sp>
        <p:nvSpPr>
          <p:cNvPr id="3" name="Content Placeholder 2">
            <a:extLst>
              <a:ext uri="{FF2B5EF4-FFF2-40B4-BE49-F238E27FC236}">
                <a16:creationId xmlns:a16="http://schemas.microsoft.com/office/drawing/2014/main" id="{B88C1EB2-A032-4E52-82B0-56230D1CE179}"/>
              </a:ext>
            </a:extLst>
          </p:cNvPr>
          <p:cNvSpPr>
            <a:spLocks noGrp="1"/>
          </p:cNvSpPr>
          <p:nvPr>
            <p:ph idx="1"/>
          </p:nvPr>
        </p:nvSpPr>
        <p:spPr/>
        <p:txBody>
          <a:bodyPr/>
          <a:lstStyle/>
          <a:p>
            <a:pPr marL="0" indent="0">
              <a:buNone/>
            </a:pPr>
            <a:r>
              <a:rPr lang="en-US" sz="2800" dirty="0"/>
              <a:t>Financial risk encompasses those risks that threaten the financial health of the business and has four basic components:</a:t>
            </a:r>
          </a:p>
          <a:p>
            <a:pPr marL="0" indent="0">
              <a:buNone/>
            </a:pPr>
            <a:r>
              <a:rPr lang="en-US" sz="2800" dirty="0"/>
              <a:t>1) </a:t>
            </a:r>
            <a:r>
              <a:rPr lang="en-US" sz="2800" b="1" i="1" dirty="0"/>
              <a:t>The cost and availability of capital;</a:t>
            </a:r>
          </a:p>
          <a:p>
            <a:pPr marL="0" indent="0">
              <a:buNone/>
            </a:pPr>
            <a:r>
              <a:rPr lang="en-US" sz="2800" dirty="0"/>
              <a:t>2) </a:t>
            </a:r>
            <a:r>
              <a:rPr lang="en-US" sz="2800" b="1" i="1" dirty="0"/>
              <a:t>The ability to meet cash flow needs in a timely manner;</a:t>
            </a:r>
          </a:p>
          <a:p>
            <a:pPr marL="0" indent="0">
              <a:buNone/>
            </a:pPr>
            <a:r>
              <a:rPr lang="en-US" sz="2800" dirty="0"/>
              <a:t>3) </a:t>
            </a:r>
            <a:r>
              <a:rPr lang="en-US" sz="2800" b="1" i="1" dirty="0"/>
              <a:t>The ability to maintain and grow equity;</a:t>
            </a:r>
          </a:p>
          <a:p>
            <a:pPr marL="0" indent="0">
              <a:buNone/>
            </a:pPr>
            <a:r>
              <a:rPr lang="en-US" sz="2800" dirty="0"/>
              <a:t>4) </a:t>
            </a:r>
            <a:r>
              <a:rPr lang="en-US" sz="2800" b="1" i="1" dirty="0"/>
              <a:t>The ability to absorb short-term financial shocks.</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32587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1E11907-0AE2-427E-908D-441D379ADD22}" vid="{0A0F579D-8AEC-4F0C-89F2-B03E0A5475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Theme1</Template>
  <TotalTime>149</TotalTime>
  <Words>982</Words>
  <Application>Microsoft Office PowerPoint</Application>
  <PresentationFormat>Widescreen</PresentationFormat>
  <Paragraphs>124</Paragraphs>
  <Slides>21</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Calisto MT</vt:lpstr>
      <vt:lpstr>Univers Condensed</vt:lpstr>
      <vt:lpstr>Theme1</vt:lpstr>
      <vt:lpstr>1_Custom Design</vt:lpstr>
      <vt:lpstr>Custom Design</vt:lpstr>
      <vt:lpstr>Environmental SCAn and  Risk Assessment </vt:lpstr>
      <vt:lpstr>Risk Assessment?</vt:lpstr>
      <vt:lpstr>What is Risk?</vt:lpstr>
      <vt:lpstr>PowerPoint Presentation</vt:lpstr>
      <vt:lpstr>Five Primary Sources of Risk</vt:lpstr>
      <vt:lpstr>Production Risk</vt:lpstr>
      <vt:lpstr>PowerPoint Presentation</vt:lpstr>
      <vt:lpstr>Marketing Risks</vt:lpstr>
      <vt:lpstr>Financial Risks</vt:lpstr>
      <vt:lpstr>Legal Risks</vt:lpstr>
      <vt:lpstr>People Risk</vt:lpstr>
      <vt:lpstr>Environmental Scan</vt:lpstr>
      <vt:lpstr>PowerPoint Presentation</vt:lpstr>
      <vt:lpstr>Agricultural Disruptors</vt:lpstr>
      <vt:lpstr>Environmental, Social &amp; Governance</vt:lpstr>
      <vt:lpstr>U.S. Cotton Trust Protocol Joins Sustainable Apparel Coalition</vt:lpstr>
      <vt:lpstr>PowerPoint Presentation</vt:lpstr>
      <vt:lpstr>PowerPoint Presentation</vt:lpstr>
      <vt:lpstr>SUSTAINABLE U.S. PEANUTS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winslow</dc:creator>
  <cp:lastModifiedBy>Nathan B Smith - Agribusiness</cp:lastModifiedBy>
  <cp:revision>18</cp:revision>
  <cp:lastPrinted>2023-01-08T17:47:57Z</cp:lastPrinted>
  <dcterms:created xsi:type="dcterms:W3CDTF">2022-06-18T16:14:57Z</dcterms:created>
  <dcterms:modified xsi:type="dcterms:W3CDTF">2023-01-08T17:50:26Z</dcterms:modified>
</cp:coreProperties>
</file>