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27"/>
  </p:notesMasterIdLst>
  <p:sldIdLst>
    <p:sldId id="256" r:id="rId2"/>
    <p:sldId id="261" r:id="rId3"/>
    <p:sldId id="263" r:id="rId4"/>
    <p:sldId id="262" r:id="rId5"/>
    <p:sldId id="268" r:id="rId6"/>
    <p:sldId id="257" r:id="rId7"/>
    <p:sldId id="258" r:id="rId8"/>
    <p:sldId id="264" r:id="rId9"/>
    <p:sldId id="265" r:id="rId10"/>
    <p:sldId id="266" r:id="rId11"/>
    <p:sldId id="267" r:id="rId12"/>
    <p:sldId id="269" r:id="rId13"/>
    <p:sldId id="270" r:id="rId14"/>
    <p:sldId id="272" r:id="rId15"/>
    <p:sldId id="271" r:id="rId16"/>
    <p:sldId id="275" r:id="rId17"/>
    <p:sldId id="259" r:id="rId18"/>
    <p:sldId id="273" r:id="rId19"/>
    <p:sldId id="276" r:id="rId20"/>
    <p:sldId id="277" r:id="rId21"/>
    <p:sldId id="278" r:id="rId22"/>
    <p:sldId id="274" r:id="rId23"/>
    <p:sldId id="279" r:id="rId24"/>
    <p:sldId id="260"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4643"/>
  </p:normalViewPr>
  <p:slideViewPr>
    <p:cSldViewPr snapToGrid="0">
      <p:cViewPr varScale="1">
        <p:scale>
          <a:sx n="100" d="100"/>
          <a:sy n="100"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13A14-F905-485B-99B2-A2560A892D2B}"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975E9F52-C18A-481C-80FA-15B9FFE7A2EA}">
      <dgm:prSet custT="1"/>
      <dgm:spPr/>
      <dgm:t>
        <a:bodyPr/>
        <a:lstStyle/>
        <a:p>
          <a:pPr algn="ctr"/>
          <a:r>
            <a:rPr lang="en-US" sz="2400" b="0" i="0" dirty="0"/>
            <a:t>Individually, review the prompts and fill in the worksheet for Brown Family Farm – 3 min</a:t>
          </a:r>
          <a:endParaRPr lang="en-US" sz="2400" dirty="0"/>
        </a:p>
      </dgm:t>
    </dgm:pt>
    <dgm:pt modelId="{AFD21AA7-B223-442C-B1D1-DD347ECA9C88}" type="parTrans" cxnId="{6D488A39-5BD5-4D26-80C7-0DBBDDECAC92}">
      <dgm:prSet/>
      <dgm:spPr/>
      <dgm:t>
        <a:bodyPr/>
        <a:lstStyle/>
        <a:p>
          <a:endParaRPr lang="en-US"/>
        </a:p>
      </dgm:t>
    </dgm:pt>
    <dgm:pt modelId="{AB686FC7-73A2-4647-8589-3EDCADFE02CA}" type="sibTrans" cxnId="{6D488A39-5BD5-4D26-80C7-0DBBDDECAC92}">
      <dgm:prSet phldrT="1" phldr="0"/>
      <dgm:spPr/>
      <dgm:t>
        <a:bodyPr/>
        <a:lstStyle/>
        <a:p>
          <a:r>
            <a:rPr lang="en-US"/>
            <a:t>1</a:t>
          </a:r>
        </a:p>
      </dgm:t>
    </dgm:pt>
    <dgm:pt modelId="{69C77F31-479F-40E0-8F2D-B9A0B55AEE0A}">
      <dgm:prSet custT="1"/>
      <dgm:spPr/>
      <dgm:t>
        <a:bodyPr/>
        <a:lstStyle/>
        <a:p>
          <a:pPr algn="ctr"/>
          <a:r>
            <a:rPr lang="en-US" sz="2400" b="0" i="0" dirty="0"/>
            <a:t>In groups, use the information you read from the case and use </a:t>
          </a:r>
          <a:r>
            <a:rPr lang="en-US" sz="2400" b="0" i="0" dirty="0" err="1"/>
            <a:t>post-its</a:t>
          </a:r>
          <a:r>
            <a:rPr lang="en-US" sz="2400" b="0" i="0" dirty="0"/>
            <a:t> to capture your ideas – 8 min</a:t>
          </a:r>
          <a:endParaRPr lang="en-US" sz="2400" dirty="0"/>
        </a:p>
      </dgm:t>
    </dgm:pt>
    <dgm:pt modelId="{35EF8F88-3223-47C9-8002-7B84AD7B7F00}" type="parTrans" cxnId="{C361F526-29EA-4C68-B8D3-BF575606C705}">
      <dgm:prSet/>
      <dgm:spPr/>
      <dgm:t>
        <a:bodyPr/>
        <a:lstStyle/>
        <a:p>
          <a:endParaRPr lang="en-US"/>
        </a:p>
      </dgm:t>
    </dgm:pt>
    <dgm:pt modelId="{A40314CD-E053-4318-A7EC-87CE36D45C95}" type="sibTrans" cxnId="{C361F526-29EA-4C68-B8D3-BF575606C705}">
      <dgm:prSet phldrT="2" phldr="0"/>
      <dgm:spPr/>
      <dgm:t>
        <a:bodyPr/>
        <a:lstStyle/>
        <a:p>
          <a:r>
            <a:rPr lang="en-US"/>
            <a:t>2</a:t>
          </a:r>
        </a:p>
      </dgm:t>
    </dgm:pt>
    <dgm:pt modelId="{8688104E-5309-41E3-A9B4-C96F712A2C43}">
      <dgm:prSet custT="1"/>
      <dgm:spPr/>
      <dgm:t>
        <a:bodyPr/>
        <a:lstStyle/>
        <a:p>
          <a:pPr algn="ctr"/>
          <a:r>
            <a:rPr lang="en-US" sz="2400" b="0" i="0" dirty="0"/>
            <a:t>Outline a basic Brown Family Farm Vision, Mission, Objectives, and Strategy – 4 min</a:t>
          </a:r>
          <a:endParaRPr lang="en-US" sz="2400" dirty="0"/>
        </a:p>
      </dgm:t>
    </dgm:pt>
    <dgm:pt modelId="{BDF2BAF9-DF97-4180-B027-06EC7DAD6A35}" type="parTrans" cxnId="{3500E01C-83C0-4115-9E52-C4D35A598A05}">
      <dgm:prSet/>
      <dgm:spPr/>
      <dgm:t>
        <a:bodyPr/>
        <a:lstStyle/>
        <a:p>
          <a:endParaRPr lang="en-US"/>
        </a:p>
      </dgm:t>
    </dgm:pt>
    <dgm:pt modelId="{25DB7A2C-DC52-4E2F-B0F9-360E6DDC6418}" type="sibTrans" cxnId="{3500E01C-83C0-4115-9E52-C4D35A598A05}">
      <dgm:prSet phldrT="3" phldr="0"/>
      <dgm:spPr/>
      <dgm:t>
        <a:bodyPr/>
        <a:lstStyle/>
        <a:p>
          <a:r>
            <a:rPr lang="en-US"/>
            <a:t>3</a:t>
          </a:r>
        </a:p>
      </dgm:t>
    </dgm:pt>
    <dgm:pt modelId="{09F239A2-10A3-E945-AF8D-587FC4BABD3E}" type="pres">
      <dgm:prSet presAssocID="{EA113A14-F905-485B-99B2-A2560A892D2B}" presName="Name0" presStyleCnt="0">
        <dgm:presLayoutVars>
          <dgm:animLvl val="lvl"/>
          <dgm:resizeHandles val="exact"/>
        </dgm:presLayoutVars>
      </dgm:prSet>
      <dgm:spPr/>
    </dgm:pt>
    <dgm:pt modelId="{701E6B08-0A3F-654B-A750-36C2E0D46657}" type="pres">
      <dgm:prSet presAssocID="{975E9F52-C18A-481C-80FA-15B9FFE7A2EA}" presName="compositeNode" presStyleCnt="0">
        <dgm:presLayoutVars>
          <dgm:bulletEnabled val="1"/>
        </dgm:presLayoutVars>
      </dgm:prSet>
      <dgm:spPr/>
    </dgm:pt>
    <dgm:pt modelId="{7D168F97-19B3-1D46-BBBB-37CA252DAAE0}" type="pres">
      <dgm:prSet presAssocID="{975E9F52-C18A-481C-80FA-15B9FFE7A2EA}" presName="bgRect" presStyleLbl="bgAccFollowNode1" presStyleIdx="0" presStyleCnt="3"/>
      <dgm:spPr/>
    </dgm:pt>
    <dgm:pt modelId="{AE6B4ECB-8183-F346-85F6-CAFCDD9311F8}" type="pres">
      <dgm:prSet presAssocID="{AB686FC7-73A2-4647-8589-3EDCADFE02CA}" presName="sibTransNodeCircle" presStyleLbl="alignNode1" presStyleIdx="0" presStyleCnt="6">
        <dgm:presLayoutVars>
          <dgm:chMax val="0"/>
          <dgm:bulletEnabled/>
        </dgm:presLayoutVars>
      </dgm:prSet>
      <dgm:spPr/>
    </dgm:pt>
    <dgm:pt modelId="{2F954C38-C70F-AA4E-BD6A-29859C68C4C5}" type="pres">
      <dgm:prSet presAssocID="{975E9F52-C18A-481C-80FA-15B9FFE7A2EA}" presName="bottomLine" presStyleLbl="alignNode1" presStyleIdx="1" presStyleCnt="6">
        <dgm:presLayoutVars/>
      </dgm:prSet>
      <dgm:spPr/>
    </dgm:pt>
    <dgm:pt modelId="{E9C58F51-6DCA-EE47-BF63-5A97772FBDD2}" type="pres">
      <dgm:prSet presAssocID="{975E9F52-C18A-481C-80FA-15B9FFE7A2EA}" presName="nodeText" presStyleLbl="bgAccFollowNode1" presStyleIdx="0" presStyleCnt="3">
        <dgm:presLayoutVars>
          <dgm:bulletEnabled val="1"/>
        </dgm:presLayoutVars>
      </dgm:prSet>
      <dgm:spPr/>
    </dgm:pt>
    <dgm:pt modelId="{CD99B357-EFE5-EF42-A09C-910F74972195}" type="pres">
      <dgm:prSet presAssocID="{AB686FC7-73A2-4647-8589-3EDCADFE02CA}" presName="sibTrans" presStyleCnt="0"/>
      <dgm:spPr/>
    </dgm:pt>
    <dgm:pt modelId="{5AFB10AF-8C46-9E41-86B7-075FD8403B14}" type="pres">
      <dgm:prSet presAssocID="{69C77F31-479F-40E0-8F2D-B9A0B55AEE0A}" presName="compositeNode" presStyleCnt="0">
        <dgm:presLayoutVars>
          <dgm:bulletEnabled val="1"/>
        </dgm:presLayoutVars>
      </dgm:prSet>
      <dgm:spPr/>
    </dgm:pt>
    <dgm:pt modelId="{A0B8A14D-2A3C-274F-9EDD-BCE1E0A0A3D0}" type="pres">
      <dgm:prSet presAssocID="{69C77F31-479F-40E0-8F2D-B9A0B55AEE0A}" presName="bgRect" presStyleLbl="bgAccFollowNode1" presStyleIdx="1" presStyleCnt="3"/>
      <dgm:spPr/>
    </dgm:pt>
    <dgm:pt modelId="{C20D2462-5CF0-084C-B7C0-BD113562EE61}" type="pres">
      <dgm:prSet presAssocID="{A40314CD-E053-4318-A7EC-87CE36D45C95}" presName="sibTransNodeCircle" presStyleLbl="alignNode1" presStyleIdx="2" presStyleCnt="6">
        <dgm:presLayoutVars>
          <dgm:chMax val="0"/>
          <dgm:bulletEnabled/>
        </dgm:presLayoutVars>
      </dgm:prSet>
      <dgm:spPr/>
    </dgm:pt>
    <dgm:pt modelId="{169A27B8-C6EF-234A-B721-3911FBA8B08B}" type="pres">
      <dgm:prSet presAssocID="{69C77F31-479F-40E0-8F2D-B9A0B55AEE0A}" presName="bottomLine" presStyleLbl="alignNode1" presStyleIdx="3" presStyleCnt="6">
        <dgm:presLayoutVars/>
      </dgm:prSet>
      <dgm:spPr/>
    </dgm:pt>
    <dgm:pt modelId="{D0D178C2-FFA5-B844-AE4A-1C33A6DCFA75}" type="pres">
      <dgm:prSet presAssocID="{69C77F31-479F-40E0-8F2D-B9A0B55AEE0A}" presName="nodeText" presStyleLbl="bgAccFollowNode1" presStyleIdx="1" presStyleCnt="3">
        <dgm:presLayoutVars>
          <dgm:bulletEnabled val="1"/>
        </dgm:presLayoutVars>
      </dgm:prSet>
      <dgm:spPr/>
    </dgm:pt>
    <dgm:pt modelId="{9F8541D2-0467-5840-854F-ACE94F4C2042}" type="pres">
      <dgm:prSet presAssocID="{A40314CD-E053-4318-A7EC-87CE36D45C95}" presName="sibTrans" presStyleCnt="0"/>
      <dgm:spPr/>
    </dgm:pt>
    <dgm:pt modelId="{20746E08-932C-0349-A27C-6408E266EEA5}" type="pres">
      <dgm:prSet presAssocID="{8688104E-5309-41E3-A9B4-C96F712A2C43}" presName="compositeNode" presStyleCnt="0">
        <dgm:presLayoutVars>
          <dgm:bulletEnabled val="1"/>
        </dgm:presLayoutVars>
      </dgm:prSet>
      <dgm:spPr/>
    </dgm:pt>
    <dgm:pt modelId="{156385E8-72BE-DB4F-90ED-2E2105E2990C}" type="pres">
      <dgm:prSet presAssocID="{8688104E-5309-41E3-A9B4-C96F712A2C43}" presName="bgRect" presStyleLbl="bgAccFollowNode1" presStyleIdx="2" presStyleCnt="3"/>
      <dgm:spPr/>
    </dgm:pt>
    <dgm:pt modelId="{46BA6E16-BC2B-1C43-8644-B12BAE421E28}" type="pres">
      <dgm:prSet presAssocID="{25DB7A2C-DC52-4E2F-B0F9-360E6DDC6418}" presName="sibTransNodeCircle" presStyleLbl="alignNode1" presStyleIdx="4" presStyleCnt="6">
        <dgm:presLayoutVars>
          <dgm:chMax val="0"/>
          <dgm:bulletEnabled/>
        </dgm:presLayoutVars>
      </dgm:prSet>
      <dgm:spPr/>
    </dgm:pt>
    <dgm:pt modelId="{06D8DF7A-769B-9446-9E07-C00BE572022C}" type="pres">
      <dgm:prSet presAssocID="{8688104E-5309-41E3-A9B4-C96F712A2C43}" presName="bottomLine" presStyleLbl="alignNode1" presStyleIdx="5" presStyleCnt="6">
        <dgm:presLayoutVars/>
      </dgm:prSet>
      <dgm:spPr/>
    </dgm:pt>
    <dgm:pt modelId="{8CACE131-6185-694B-A0D3-0CFABBD67069}" type="pres">
      <dgm:prSet presAssocID="{8688104E-5309-41E3-A9B4-C96F712A2C43}" presName="nodeText" presStyleLbl="bgAccFollowNode1" presStyleIdx="2" presStyleCnt="3">
        <dgm:presLayoutVars>
          <dgm:bulletEnabled val="1"/>
        </dgm:presLayoutVars>
      </dgm:prSet>
      <dgm:spPr/>
    </dgm:pt>
  </dgm:ptLst>
  <dgm:cxnLst>
    <dgm:cxn modelId="{8BEDF70A-DB92-4C48-8DE9-6CD7D01F09D2}" type="presOf" srcId="{8688104E-5309-41E3-A9B4-C96F712A2C43}" destId="{156385E8-72BE-DB4F-90ED-2E2105E2990C}" srcOrd="0" destOrd="0" presId="urn:microsoft.com/office/officeart/2016/7/layout/BasicLinearProcessNumbered"/>
    <dgm:cxn modelId="{3500E01C-83C0-4115-9E52-C4D35A598A05}" srcId="{EA113A14-F905-485B-99B2-A2560A892D2B}" destId="{8688104E-5309-41E3-A9B4-C96F712A2C43}" srcOrd="2" destOrd="0" parTransId="{BDF2BAF9-DF97-4180-B027-06EC7DAD6A35}" sibTransId="{25DB7A2C-DC52-4E2F-B0F9-360E6DDC6418}"/>
    <dgm:cxn modelId="{EA866923-AC60-F644-923A-FE281E1395EE}" type="presOf" srcId="{25DB7A2C-DC52-4E2F-B0F9-360E6DDC6418}" destId="{46BA6E16-BC2B-1C43-8644-B12BAE421E28}" srcOrd="0" destOrd="0" presId="urn:microsoft.com/office/officeart/2016/7/layout/BasicLinearProcessNumbered"/>
    <dgm:cxn modelId="{C361F526-29EA-4C68-B8D3-BF575606C705}" srcId="{EA113A14-F905-485B-99B2-A2560A892D2B}" destId="{69C77F31-479F-40E0-8F2D-B9A0B55AEE0A}" srcOrd="1" destOrd="0" parTransId="{35EF8F88-3223-47C9-8002-7B84AD7B7F00}" sibTransId="{A40314CD-E053-4318-A7EC-87CE36D45C95}"/>
    <dgm:cxn modelId="{6D488A39-5BD5-4D26-80C7-0DBBDDECAC92}" srcId="{EA113A14-F905-485B-99B2-A2560A892D2B}" destId="{975E9F52-C18A-481C-80FA-15B9FFE7A2EA}" srcOrd="0" destOrd="0" parTransId="{AFD21AA7-B223-442C-B1D1-DD347ECA9C88}" sibTransId="{AB686FC7-73A2-4647-8589-3EDCADFE02CA}"/>
    <dgm:cxn modelId="{E2F81B50-2B49-4B42-9EAD-F80D575C7B84}" type="presOf" srcId="{975E9F52-C18A-481C-80FA-15B9FFE7A2EA}" destId="{7D168F97-19B3-1D46-BBBB-37CA252DAAE0}" srcOrd="0" destOrd="0" presId="urn:microsoft.com/office/officeart/2016/7/layout/BasicLinearProcessNumbered"/>
    <dgm:cxn modelId="{24B09458-5DD5-6043-844B-110C2C2673AF}" type="presOf" srcId="{A40314CD-E053-4318-A7EC-87CE36D45C95}" destId="{C20D2462-5CF0-084C-B7C0-BD113562EE61}" srcOrd="0" destOrd="0" presId="urn:microsoft.com/office/officeart/2016/7/layout/BasicLinearProcessNumbered"/>
    <dgm:cxn modelId="{AB19CA6F-5DFC-9C4E-A237-FA688CCE7235}" type="presOf" srcId="{EA113A14-F905-485B-99B2-A2560A892D2B}" destId="{09F239A2-10A3-E945-AF8D-587FC4BABD3E}" srcOrd="0" destOrd="0" presId="urn:microsoft.com/office/officeart/2016/7/layout/BasicLinearProcessNumbered"/>
    <dgm:cxn modelId="{1F9E417C-3069-9149-9E82-6D3D6E0606CD}" type="presOf" srcId="{AB686FC7-73A2-4647-8589-3EDCADFE02CA}" destId="{AE6B4ECB-8183-F346-85F6-CAFCDD9311F8}" srcOrd="0" destOrd="0" presId="urn:microsoft.com/office/officeart/2016/7/layout/BasicLinearProcessNumbered"/>
    <dgm:cxn modelId="{DCB26182-B383-7C4B-AEBE-09BC1AB9B99E}" type="presOf" srcId="{69C77F31-479F-40E0-8F2D-B9A0B55AEE0A}" destId="{A0B8A14D-2A3C-274F-9EDD-BCE1E0A0A3D0}" srcOrd="0" destOrd="0" presId="urn:microsoft.com/office/officeart/2016/7/layout/BasicLinearProcessNumbered"/>
    <dgm:cxn modelId="{818F29AF-AC4A-894C-BCAE-B955D0974670}" type="presOf" srcId="{975E9F52-C18A-481C-80FA-15B9FFE7A2EA}" destId="{E9C58F51-6DCA-EE47-BF63-5A97772FBDD2}" srcOrd="1" destOrd="0" presId="urn:microsoft.com/office/officeart/2016/7/layout/BasicLinearProcessNumbered"/>
    <dgm:cxn modelId="{B5DE89EF-1B49-AA44-9B21-4EC50B40D0E1}" type="presOf" srcId="{69C77F31-479F-40E0-8F2D-B9A0B55AEE0A}" destId="{D0D178C2-FFA5-B844-AE4A-1C33A6DCFA75}" srcOrd="1" destOrd="0" presId="urn:microsoft.com/office/officeart/2016/7/layout/BasicLinearProcessNumbered"/>
    <dgm:cxn modelId="{BC4D62F8-95BF-DE43-A723-1B7D3D0A571B}" type="presOf" srcId="{8688104E-5309-41E3-A9B4-C96F712A2C43}" destId="{8CACE131-6185-694B-A0D3-0CFABBD67069}" srcOrd="1" destOrd="0" presId="urn:microsoft.com/office/officeart/2016/7/layout/BasicLinearProcessNumbered"/>
    <dgm:cxn modelId="{F9272115-C265-2342-B986-BD21B618C529}" type="presParOf" srcId="{09F239A2-10A3-E945-AF8D-587FC4BABD3E}" destId="{701E6B08-0A3F-654B-A750-36C2E0D46657}" srcOrd="0" destOrd="0" presId="urn:microsoft.com/office/officeart/2016/7/layout/BasicLinearProcessNumbered"/>
    <dgm:cxn modelId="{37E3475F-191D-A84D-B576-5C582D0E1A07}" type="presParOf" srcId="{701E6B08-0A3F-654B-A750-36C2E0D46657}" destId="{7D168F97-19B3-1D46-BBBB-37CA252DAAE0}" srcOrd="0" destOrd="0" presId="urn:microsoft.com/office/officeart/2016/7/layout/BasicLinearProcessNumbered"/>
    <dgm:cxn modelId="{7B06CFAF-BAB0-3842-B771-08A5A467D774}" type="presParOf" srcId="{701E6B08-0A3F-654B-A750-36C2E0D46657}" destId="{AE6B4ECB-8183-F346-85F6-CAFCDD9311F8}" srcOrd="1" destOrd="0" presId="urn:microsoft.com/office/officeart/2016/7/layout/BasicLinearProcessNumbered"/>
    <dgm:cxn modelId="{EA9DC01B-B52D-694C-B32D-9684396D1E10}" type="presParOf" srcId="{701E6B08-0A3F-654B-A750-36C2E0D46657}" destId="{2F954C38-C70F-AA4E-BD6A-29859C68C4C5}" srcOrd="2" destOrd="0" presId="urn:microsoft.com/office/officeart/2016/7/layout/BasicLinearProcessNumbered"/>
    <dgm:cxn modelId="{26F0B74F-7884-6F4F-AB67-046C45BF402D}" type="presParOf" srcId="{701E6B08-0A3F-654B-A750-36C2E0D46657}" destId="{E9C58F51-6DCA-EE47-BF63-5A97772FBDD2}" srcOrd="3" destOrd="0" presId="urn:microsoft.com/office/officeart/2016/7/layout/BasicLinearProcessNumbered"/>
    <dgm:cxn modelId="{C7F2AEAE-2A9A-8544-8968-22924D450762}" type="presParOf" srcId="{09F239A2-10A3-E945-AF8D-587FC4BABD3E}" destId="{CD99B357-EFE5-EF42-A09C-910F74972195}" srcOrd="1" destOrd="0" presId="urn:microsoft.com/office/officeart/2016/7/layout/BasicLinearProcessNumbered"/>
    <dgm:cxn modelId="{1064749A-0165-C540-BE22-AC5296BD7444}" type="presParOf" srcId="{09F239A2-10A3-E945-AF8D-587FC4BABD3E}" destId="{5AFB10AF-8C46-9E41-86B7-075FD8403B14}" srcOrd="2" destOrd="0" presId="urn:microsoft.com/office/officeart/2016/7/layout/BasicLinearProcessNumbered"/>
    <dgm:cxn modelId="{C1742A05-7095-6145-AF4A-4D7A5D5466F7}" type="presParOf" srcId="{5AFB10AF-8C46-9E41-86B7-075FD8403B14}" destId="{A0B8A14D-2A3C-274F-9EDD-BCE1E0A0A3D0}" srcOrd="0" destOrd="0" presId="urn:microsoft.com/office/officeart/2016/7/layout/BasicLinearProcessNumbered"/>
    <dgm:cxn modelId="{B6EBD675-52AB-3344-99AF-BCF93C29A53A}" type="presParOf" srcId="{5AFB10AF-8C46-9E41-86B7-075FD8403B14}" destId="{C20D2462-5CF0-084C-B7C0-BD113562EE61}" srcOrd="1" destOrd="0" presId="urn:microsoft.com/office/officeart/2016/7/layout/BasicLinearProcessNumbered"/>
    <dgm:cxn modelId="{325819F9-59AE-474D-8CD9-53FDB24CFF4A}" type="presParOf" srcId="{5AFB10AF-8C46-9E41-86B7-075FD8403B14}" destId="{169A27B8-C6EF-234A-B721-3911FBA8B08B}" srcOrd="2" destOrd="0" presId="urn:microsoft.com/office/officeart/2016/7/layout/BasicLinearProcessNumbered"/>
    <dgm:cxn modelId="{3D520D43-EC25-9E47-AA45-424A7C4A0B1F}" type="presParOf" srcId="{5AFB10AF-8C46-9E41-86B7-075FD8403B14}" destId="{D0D178C2-FFA5-B844-AE4A-1C33A6DCFA75}" srcOrd="3" destOrd="0" presId="urn:microsoft.com/office/officeart/2016/7/layout/BasicLinearProcessNumbered"/>
    <dgm:cxn modelId="{F1B0D82C-11B7-D14A-9D76-9A4BFD87242B}" type="presParOf" srcId="{09F239A2-10A3-E945-AF8D-587FC4BABD3E}" destId="{9F8541D2-0467-5840-854F-ACE94F4C2042}" srcOrd="3" destOrd="0" presId="urn:microsoft.com/office/officeart/2016/7/layout/BasicLinearProcessNumbered"/>
    <dgm:cxn modelId="{6A1341DD-D4E0-2344-BBD4-EE9FDA4C9562}" type="presParOf" srcId="{09F239A2-10A3-E945-AF8D-587FC4BABD3E}" destId="{20746E08-932C-0349-A27C-6408E266EEA5}" srcOrd="4" destOrd="0" presId="urn:microsoft.com/office/officeart/2016/7/layout/BasicLinearProcessNumbered"/>
    <dgm:cxn modelId="{17410102-E1AF-F14B-99C0-4DFCE2C0C57F}" type="presParOf" srcId="{20746E08-932C-0349-A27C-6408E266EEA5}" destId="{156385E8-72BE-DB4F-90ED-2E2105E2990C}" srcOrd="0" destOrd="0" presId="urn:microsoft.com/office/officeart/2016/7/layout/BasicLinearProcessNumbered"/>
    <dgm:cxn modelId="{26724352-581B-2E48-A5D5-5A4CB19103E6}" type="presParOf" srcId="{20746E08-932C-0349-A27C-6408E266EEA5}" destId="{46BA6E16-BC2B-1C43-8644-B12BAE421E28}" srcOrd="1" destOrd="0" presId="urn:microsoft.com/office/officeart/2016/7/layout/BasicLinearProcessNumbered"/>
    <dgm:cxn modelId="{CB643141-9EB8-554A-8316-07B95580B57D}" type="presParOf" srcId="{20746E08-932C-0349-A27C-6408E266EEA5}" destId="{06D8DF7A-769B-9446-9E07-C00BE572022C}" srcOrd="2" destOrd="0" presId="urn:microsoft.com/office/officeart/2016/7/layout/BasicLinearProcessNumbered"/>
    <dgm:cxn modelId="{79FFDFAC-DF1F-334B-BFC4-4A31311A3915}" type="presParOf" srcId="{20746E08-932C-0349-A27C-6408E266EEA5}" destId="{8CACE131-6185-694B-A0D3-0CFABBD6706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68F97-19B3-1D46-BBBB-37CA252DAAE0}">
      <dsp:nvSpPr>
        <dsp:cNvPr id="0" name=""/>
        <dsp:cNvSpPr/>
      </dsp:nvSpPr>
      <dsp:spPr>
        <a:xfrm>
          <a:off x="0" y="0"/>
          <a:ext cx="3447635" cy="407504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8791" tIns="330200" rIns="268791"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Individually, review the prompts and fill in the worksheet for Brown Family Farm – 3 min</a:t>
          </a:r>
          <a:endParaRPr lang="en-US" sz="2400" kern="1200" dirty="0"/>
        </a:p>
      </dsp:txBody>
      <dsp:txXfrm>
        <a:off x="0" y="1548516"/>
        <a:ext cx="3447635" cy="2445026"/>
      </dsp:txXfrm>
    </dsp:sp>
    <dsp:sp modelId="{AE6B4ECB-8183-F346-85F6-CAFCDD9311F8}">
      <dsp:nvSpPr>
        <dsp:cNvPr id="0" name=""/>
        <dsp:cNvSpPr/>
      </dsp:nvSpPr>
      <dsp:spPr>
        <a:xfrm>
          <a:off x="1112561" y="407504"/>
          <a:ext cx="1222513" cy="122251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312" tIns="12700" rIns="9531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1594" y="586537"/>
        <a:ext cx="864447" cy="864447"/>
      </dsp:txXfrm>
    </dsp:sp>
    <dsp:sp modelId="{2F954C38-C70F-AA4E-BD6A-29859C68C4C5}">
      <dsp:nvSpPr>
        <dsp:cNvPr id="0" name=""/>
        <dsp:cNvSpPr/>
      </dsp:nvSpPr>
      <dsp:spPr>
        <a:xfrm>
          <a:off x="0" y="4074972"/>
          <a:ext cx="3447635"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8A14D-2A3C-274F-9EDD-BCE1E0A0A3D0}">
      <dsp:nvSpPr>
        <dsp:cNvPr id="0" name=""/>
        <dsp:cNvSpPr/>
      </dsp:nvSpPr>
      <dsp:spPr>
        <a:xfrm>
          <a:off x="3792399" y="0"/>
          <a:ext cx="3447635" cy="407504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8791" tIns="330200" rIns="268791"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In groups, use the information you read from the case and use </a:t>
          </a:r>
          <a:r>
            <a:rPr lang="en-US" sz="2400" b="0" i="0" kern="1200" dirty="0" err="1"/>
            <a:t>post-its</a:t>
          </a:r>
          <a:r>
            <a:rPr lang="en-US" sz="2400" b="0" i="0" kern="1200" dirty="0"/>
            <a:t> to capture your ideas – 8 min</a:t>
          </a:r>
          <a:endParaRPr lang="en-US" sz="2400" kern="1200" dirty="0"/>
        </a:p>
      </dsp:txBody>
      <dsp:txXfrm>
        <a:off x="3792399" y="1548516"/>
        <a:ext cx="3447635" cy="2445026"/>
      </dsp:txXfrm>
    </dsp:sp>
    <dsp:sp modelId="{C20D2462-5CF0-084C-B7C0-BD113562EE61}">
      <dsp:nvSpPr>
        <dsp:cNvPr id="0" name=""/>
        <dsp:cNvSpPr/>
      </dsp:nvSpPr>
      <dsp:spPr>
        <a:xfrm>
          <a:off x="4904960" y="407504"/>
          <a:ext cx="1222513" cy="1222513"/>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312" tIns="12700" rIns="9531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83993" y="586537"/>
        <a:ext cx="864447" cy="864447"/>
      </dsp:txXfrm>
    </dsp:sp>
    <dsp:sp modelId="{169A27B8-C6EF-234A-B721-3911FBA8B08B}">
      <dsp:nvSpPr>
        <dsp:cNvPr id="0" name=""/>
        <dsp:cNvSpPr/>
      </dsp:nvSpPr>
      <dsp:spPr>
        <a:xfrm>
          <a:off x="3792399" y="4074972"/>
          <a:ext cx="3447635"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385E8-72BE-DB4F-90ED-2E2105E2990C}">
      <dsp:nvSpPr>
        <dsp:cNvPr id="0" name=""/>
        <dsp:cNvSpPr/>
      </dsp:nvSpPr>
      <dsp:spPr>
        <a:xfrm>
          <a:off x="7584798" y="0"/>
          <a:ext cx="3447635" cy="407504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8791" tIns="330200" rIns="268791"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Outline a basic Brown Family Farm Vision, Mission, Objectives, and Strategy – 4 min</a:t>
          </a:r>
          <a:endParaRPr lang="en-US" sz="2400" kern="1200" dirty="0"/>
        </a:p>
      </dsp:txBody>
      <dsp:txXfrm>
        <a:off x="7584798" y="1548516"/>
        <a:ext cx="3447635" cy="2445026"/>
      </dsp:txXfrm>
    </dsp:sp>
    <dsp:sp modelId="{46BA6E16-BC2B-1C43-8644-B12BAE421E28}">
      <dsp:nvSpPr>
        <dsp:cNvPr id="0" name=""/>
        <dsp:cNvSpPr/>
      </dsp:nvSpPr>
      <dsp:spPr>
        <a:xfrm>
          <a:off x="8697359" y="407504"/>
          <a:ext cx="1222513" cy="1222513"/>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312" tIns="12700" rIns="9531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76392" y="586537"/>
        <a:ext cx="864447" cy="864447"/>
      </dsp:txXfrm>
    </dsp:sp>
    <dsp:sp modelId="{06D8DF7A-769B-9446-9E07-C00BE572022C}">
      <dsp:nvSpPr>
        <dsp:cNvPr id="0" name=""/>
        <dsp:cNvSpPr/>
      </dsp:nvSpPr>
      <dsp:spPr>
        <a:xfrm>
          <a:off x="7584798" y="4074972"/>
          <a:ext cx="3447635"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CF7D-9C19-E748-AAB2-AF242D32CF49}" type="datetimeFigureOut">
              <a:rPr lang="en-US" smtClean="0"/>
              <a:t>1/19/26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648E7-8195-6645-B1AF-3FCBB358AFFD}" type="slidenum">
              <a:rPr lang="en-US" smtClean="0"/>
              <a:t>‹#›</a:t>
            </a:fld>
            <a:endParaRPr lang="en-US"/>
          </a:p>
        </p:txBody>
      </p:sp>
    </p:spTree>
    <p:extLst>
      <p:ext uri="{BB962C8B-B14F-4D97-AF65-F5344CB8AC3E}">
        <p14:creationId xmlns:p14="http://schemas.microsoft.com/office/powerpoint/2010/main" val="252131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Your strategic planning strategy is a long-term plan that enables you to achieve your organization’s objectives.</a:t>
            </a:r>
          </a:p>
          <a:p>
            <a:r>
              <a:rPr lang="en-US" sz="1200" b="0" i="0" kern="1200" dirty="0">
                <a:solidFill>
                  <a:schemeClr val="tx1"/>
                </a:solidFill>
                <a:effectLst/>
                <a:latin typeface="+mn-lt"/>
                <a:ea typeface="+mn-ea"/>
                <a:cs typeface="+mn-cs"/>
              </a:rPr>
              <a:t>An effective strategy brings together vision and execution. Strategies are much more specific than an organization’s vision, mission, and objectives. They are typically only shared within an organization and ideally built around an organization’s needs and market context. Strategies should map long-term plans to objectives and actionable steps, foster innovative thinking, as well as anticipate and mitigate potential pitfalls.</a:t>
            </a:r>
          </a:p>
          <a:p>
            <a:r>
              <a:rPr lang="en-US" sz="1200" b="0" i="0" kern="1200" dirty="0">
                <a:solidFill>
                  <a:schemeClr val="tx1"/>
                </a:solidFill>
                <a:effectLst/>
                <a:latin typeface="+mn-lt"/>
                <a:ea typeface="+mn-ea"/>
                <a:cs typeface="+mn-cs"/>
              </a:rPr>
              <a:t>Strategic plans often look out 3-5 years, and there may be a separate plan for each objective within the organization.</a:t>
            </a:r>
            <a:endParaRPr lang="en-US" dirty="0"/>
          </a:p>
        </p:txBody>
      </p:sp>
      <p:sp>
        <p:nvSpPr>
          <p:cNvPr id="4" name="Slide Number Placeholder 3"/>
          <p:cNvSpPr>
            <a:spLocks noGrp="1"/>
          </p:cNvSpPr>
          <p:nvPr>
            <p:ph type="sldNum" sz="quarter" idx="5"/>
          </p:nvPr>
        </p:nvSpPr>
        <p:spPr/>
        <p:txBody>
          <a:bodyPr/>
          <a:lstStyle/>
          <a:p>
            <a:fld id="{CF3648E7-8195-6645-B1AF-3FCBB358AFFD}" type="slidenum">
              <a:rPr lang="en-US" smtClean="0"/>
              <a:t>15</a:t>
            </a:fld>
            <a:endParaRPr lang="en-US"/>
          </a:p>
        </p:txBody>
      </p:sp>
    </p:spTree>
    <p:extLst>
      <p:ext uri="{BB962C8B-B14F-4D97-AF65-F5344CB8AC3E}">
        <p14:creationId xmlns:p14="http://schemas.microsoft.com/office/powerpoint/2010/main" val="150327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648E7-8195-6645-B1AF-3FCBB358AFFD}" type="slidenum">
              <a:rPr lang="en-US" smtClean="0"/>
              <a:t>17</a:t>
            </a:fld>
            <a:endParaRPr lang="en-US"/>
          </a:p>
        </p:txBody>
      </p:sp>
    </p:spTree>
    <p:extLst>
      <p:ext uri="{BB962C8B-B14F-4D97-AF65-F5344CB8AC3E}">
        <p14:creationId xmlns:p14="http://schemas.microsoft.com/office/powerpoint/2010/main" val="448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guides your organization on how to execute the strategic planning framework effectively.</a:t>
            </a:r>
          </a:p>
        </p:txBody>
      </p:sp>
      <p:sp>
        <p:nvSpPr>
          <p:cNvPr id="4" name="Slide Number Placeholder 3"/>
          <p:cNvSpPr>
            <a:spLocks noGrp="1"/>
          </p:cNvSpPr>
          <p:nvPr>
            <p:ph type="sldNum" sz="quarter" idx="5"/>
          </p:nvPr>
        </p:nvSpPr>
        <p:spPr/>
        <p:txBody>
          <a:bodyPr/>
          <a:lstStyle/>
          <a:p>
            <a:fld id="{CF3648E7-8195-6645-B1AF-3FCBB358AFFD}" type="slidenum">
              <a:rPr lang="en-US" smtClean="0"/>
              <a:t>18</a:t>
            </a:fld>
            <a:endParaRPr lang="en-US"/>
          </a:p>
        </p:txBody>
      </p:sp>
    </p:spTree>
    <p:extLst>
      <p:ext uri="{BB962C8B-B14F-4D97-AF65-F5344CB8AC3E}">
        <p14:creationId xmlns:p14="http://schemas.microsoft.com/office/powerpoint/2010/main" val="362184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7906C-1B2B-F562-DD1D-FA157F572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BC15D-F490-667E-080B-8CB475D73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0633-E7F2-AE37-A7DD-A975B5FD0584}"/>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Successful strategic planning incorporates tactics, including clear resource allocation and progress monitoring. Allocating resources strategically, including financial, employee, and technological resources, is essential for effectively carrying out a strategic plan. Establishing robust systems and processes for evaluation allows organizations to track progress, quickly identify deviations, and make timely adjustments as needed. This iterative approach ensures that the strategic plan remains relevant and responsive to changing circumstances.</a:t>
            </a:r>
            <a:endParaRPr lang="en-US" dirty="0"/>
          </a:p>
        </p:txBody>
      </p:sp>
      <p:sp>
        <p:nvSpPr>
          <p:cNvPr id="4" name="Slide Number Placeholder 3">
            <a:extLst>
              <a:ext uri="{FF2B5EF4-FFF2-40B4-BE49-F238E27FC236}">
                <a16:creationId xmlns:a16="http://schemas.microsoft.com/office/drawing/2014/main" id="{A47A02FD-5722-EA54-6420-E638D9826393}"/>
              </a:ext>
            </a:extLst>
          </p:cNvPr>
          <p:cNvSpPr>
            <a:spLocks noGrp="1"/>
          </p:cNvSpPr>
          <p:nvPr>
            <p:ph type="sldNum" sz="quarter" idx="5"/>
          </p:nvPr>
        </p:nvSpPr>
        <p:spPr/>
        <p:txBody>
          <a:bodyPr/>
          <a:lstStyle/>
          <a:p>
            <a:fld id="{CF3648E7-8195-6645-B1AF-3FCBB358AFFD}" type="slidenum">
              <a:rPr lang="en-US" smtClean="0"/>
              <a:t>22</a:t>
            </a:fld>
            <a:endParaRPr lang="en-US"/>
          </a:p>
        </p:txBody>
      </p:sp>
    </p:spTree>
    <p:extLst>
      <p:ext uri="{BB962C8B-B14F-4D97-AF65-F5344CB8AC3E}">
        <p14:creationId xmlns:p14="http://schemas.microsoft.com/office/powerpoint/2010/main" val="372680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1/19/26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53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1/19/26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541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lang="en-US"/>
            </a:p>
          </p:txBody>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1103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976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3505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1/19/26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904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1/19/26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86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590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92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551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474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797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1/19/26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55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1/19/26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290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1/19/26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741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1/19/26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395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1/19/26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483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1/19/26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226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9"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1" name="Rectangle 20">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228148-7388-2AF4-6AD3-14CBAC3C17B4}"/>
              </a:ext>
            </a:extLst>
          </p:cNvPr>
          <p:cNvSpPr>
            <a:spLocks noGrp="1"/>
          </p:cNvSpPr>
          <p:nvPr>
            <p:ph type="ctrTitle"/>
          </p:nvPr>
        </p:nvSpPr>
        <p:spPr>
          <a:xfrm>
            <a:off x="1683171" y="1143000"/>
            <a:ext cx="8825658" cy="3389217"/>
          </a:xfrm>
        </p:spPr>
        <p:txBody>
          <a:bodyPr anchor="ctr">
            <a:normAutofit/>
          </a:bodyPr>
          <a:lstStyle/>
          <a:p>
            <a:pPr algn="ctr"/>
            <a:r>
              <a:rPr lang="en-US" sz="6600">
                <a:solidFill>
                  <a:srgbClr val="FFFFFF"/>
                </a:solidFill>
              </a:rPr>
              <a:t>Strategic Planning</a:t>
            </a:r>
          </a:p>
        </p:txBody>
      </p:sp>
      <p:sp>
        <p:nvSpPr>
          <p:cNvPr id="3" name="Subtitle 2">
            <a:extLst>
              <a:ext uri="{FF2B5EF4-FFF2-40B4-BE49-F238E27FC236}">
                <a16:creationId xmlns:a16="http://schemas.microsoft.com/office/drawing/2014/main" id="{94167892-9386-15D9-CD52-E76B25B56C8A}"/>
              </a:ext>
            </a:extLst>
          </p:cNvPr>
          <p:cNvSpPr>
            <a:spLocks noGrp="1"/>
          </p:cNvSpPr>
          <p:nvPr>
            <p:ph type="subTitle" idx="1"/>
          </p:nvPr>
        </p:nvSpPr>
        <p:spPr>
          <a:xfrm>
            <a:off x="1683171" y="5240851"/>
            <a:ext cx="8825658" cy="828932"/>
          </a:xfrm>
        </p:spPr>
        <p:txBody>
          <a:bodyPr>
            <a:normAutofit/>
          </a:bodyPr>
          <a:lstStyle/>
          <a:p>
            <a:pPr algn="ctr"/>
            <a:r>
              <a:rPr lang="en-US" sz="3200" b="1" dirty="0">
                <a:solidFill>
                  <a:schemeClr val="tx2"/>
                </a:solidFill>
              </a:rPr>
              <a:t>Introduction and Overview</a:t>
            </a:r>
          </a:p>
        </p:txBody>
      </p:sp>
    </p:spTree>
    <p:extLst>
      <p:ext uri="{BB962C8B-B14F-4D97-AF65-F5344CB8AC3E}">
        <p14:creationId xmlns:p14="http://schemas.microsoft.com/office/powerpoint/2010/main" val="95923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Our Company &amp; Purpose">
            <a:extLst>
              <a:ext uri="{FF2B5EF4-FFF2-40B4-BE49-F238E27FC236}">
                <a16:creationId xmlns:a16="http://schemas.microsoft.com/office/drawing/2014/main" id="{4F12977E-C529-371B-B14B-D994EDBECEA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3358" y="2051734"/>
            <a:ext cx="2415005" cy="1811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C3FE089-19CC-74C6-8BA8-AF7324C363F5}"/>
              </a:ext>
            </a:extLst>
          </p:cNvPr>
          <p:cNvPicPr>
            <a:picLocks noChangeAspect="1"/>
          </p:cNvPicPr>
          <p:nvPr/>
        </p:nvPicPr>
        <p:blipFill>
          <a:blip r:embed="rId3" cstate="screen">
            <a:extLst>
              <a:ext uri="{28A0092B-C50C-407E-A947-70E740481C1C}">
                <a14:useLocalDpi xmlns:a14="http://schemas.microsoft.com/office/drawing/2010/main"/>
              </a:ext>
            </a:extLst>
          </a:blip>
          <a:srcRect b="-2902"/>
          <a:stretch>
            <a:fillRect/>
          </a:stretch>
        </p:blipFill>
        <p:spPr>
          <a:xfrm>
            <a:off x="4706477" y="5255269"/>
            <a:ext cx="1421739" cy="1360628"/>
          </a:xfrm>
          <a:prstGeom prst="rect">
            <a:avLst/>
          </a:prstGeom>
        </p:spPr>
      </p:pic>
      <p:sp>
        <p:nvSpPr>
          <p:cNvPr id="33" name="Rectangle 32">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sign&#10;&#10;AI-generated content may be incorrect.">
            <a:extLst>
              <a:ext uri="{FF2B5EF4-FFF2-40B4-BE49-F238E27FC236}">
                <a16:creationId xmlns:a16="http://schemas.microsoft.com/office/drawing/2014/main" id="{1D9F935C-79A1-874D-D422-06C20BA7273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252576" y="4174684"/>
            <a:ext cx="4322039" cy="962682"/>
          </a:xfrm>
          <a:prstGeom prst="rect">
            <a:avLst/>
          </a:prstGeom>
        </p:spPr>
      </p:pic>
      <p:sp>
        <p:nvSpPr>
          <p:cNvPr id="39" name="Rectangle 38">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J.M. Smucker Company - Wikipedia">
            <a:extLst>
              <a:ext uri="{FF2B5EF4-FFF2-40B4-BE49-F238E27FC236}">
                <a16:creationId xmlns:a16="http://schemas.microsoft.com/office/drawing/2014/main" id="{CBF980E1-33FB-1516-51A3-D783901FA71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2026" y="5432835"/>
            <a:ext cx="2642564" cy="12895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8A99E0-4502-7847-AD3F-C34773A32208}"/>
              </a:ext>
            </a:extLst>
          </p:cNvPr>
          <p:cNvSpPr txBox="1"/>
          <p:nvPr/>
        </p:nvSpPr>
        <p:spPr>
          <a:xfrm>
            <a:off x="92989" y="2844275"/>
            <a:ext cx="2928537" cy="2585323"/>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“Engage, delight and inspire consumers by building brands they love and leading in growing categories. Our Vision is our long-term direction that guides business priorities and aligns our organization.”</a:t>
            </a:r>
          </a:p>
        </p:txBody>
      </p:sp>
      <p:pic>
        <p:nvPicPr>
          <p:cNvPr id="1030" name="Picture 6" descr="Full Color Logo - New">
            <a:extLst>
              <a:ext uri="{FF2B5EF4-FFF2-40B4-BE49-F238E27FC236}">
                <a16:creationId xmlns:a16="http://schemas.microsoft.com/office/drawing/2014/main" id="{1EA3706A-D48C-DB4B-D853-ABA3BD06F02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0283" y="1371180"/>
            <a:ext cx="2476500" cy="116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8B5D1D-ECD7-9E89-1026-A6A67831796D}"/>
              </a:ext>
            </a:extLst>
          </p:cNvPr>
          <p:cNvSpPr txBox="1"/>
          <p:nvPr/>
        </p:nvSpPr>
        <p:spPr>
          <a:xfrm>
            <a:off x="4438194" y="1159572"/>
            <a:ext cx="3207619" cy="1569660"/>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“The premier purveyor of the finest coffee in the world, inspiring, and nurturing the human spirit </a:t>
            </a:r>
          </a:p>
          <a:p>
            <a:pPr algn="ctr"/>
            <a:r>
              <a:rPr lang="en-US" sz="1600" b="1" dirty="0">
                <a:latin typeface="Times New Roman" panose="02020603050405020304" pitchFamily="18" charset="0"/>
                <a:cs typeface="Times New Roman" panose="02020603050405020304" pitchFamily="18" charset="0"/>
              </a:rPr>
              <a:t>– one person, one cup and one neighborhood at a time.”</a:t>
            </a:r>
          </a:p>
        </p:txBody>
      </p:sp>
      <p:pic>
        <p:nvPicPr>
          <p:cNvPr id="1034" name="Picture 10" descr="Starbucks - Wikipedia">
            <a:extLst>
              <a:ext uri="{FF2B5EF4-FFF2-40B4-BE49-F238E27FC236}">
                <a16:creationId xmlns:a16="http://schemas.microsoft.com/office/drawing/2014/main" id="{E926F326-C5EA-65BF-1CC3-60FFC04715B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87316" y="85492"/>
            <a:ext cx="1116646" cy="11345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1FF132-A59A-7CF0-5B0E-FA2CF3C78BD5}"/>
              </a:ext>
            </a:extLst>
          </p:cNvPr>
          <p:cNvSpPr txBox="1"/>
          <p:nvPr/>
        </p:nvSpPr>
        <p:spPr>
          <a:xfrm>
            <a:off x="7931461" y="185884"/>
            <a:ext cx="3876437" cy="1938992"/>
          </a:xfrm>
          <a:prstGeom prst="rect">
            <a:avLst/>
          </a:prstGeom>
          <a:solidFill>
            <a:schemeClr val="bg1"/>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We conduct business essential to life. Running for the people who trust us and the planet that sustains us, we create intelligent connected machines that enable lives to leap forward.</a:t>
            </a:r>
          </a:p>
        </p:txBody>
      </p:sp>
      <p:sp>
        <p:nvSpPr>
          <p:cNvPr id="17" name="TextBox 16">
            <a:extLst>
              <a:ext uri="{FF2B5EF4-FFF2-40B4-BE49-F238E27FC236}">
                <a16:creationId xmlns:a16="http://schemas.microsoft.com/office/drawing/2014/main" id="{638FDE3F-0B2E-A508-9F1D-916F13A8E9A9}"/>
              </a:ext>
            </a:extLst>
          </p:cNvPr>
          <p:cNvSpPr txBox="1"/>
          <p:nvPr/>
        </p:nvSpPr>
        <p:spPr>
          <a:xfrm>
            <a:off x="8009900" y="5112839"/>
            <a:ext cx="3876437" cy="1569660"/>
          </a:xfrm>
          <a:prstGeom prst="rect">
            <a:avLst/>
          </a:prstGeom>
          <a:solidFill>
            <a:schemeClr val="bg1"/>
          </a:solid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To enrich the lives of those who produce and those who consume, ensuring progress for generations to come.</a:t>
            </a:r>
          </a:p>
        </p:txBody>
      </p:sp>
      <p:pic>
        <p:nvPicPr>
          <p:cNvPr id="1038" name="Picture 14" descr="Corteva Agriscience™ logo">
            <a:extLst>
              <a:ext uri="{FF2B5EF4-FFF2-40B4-BE49-F238E27FC236}">
                <a16:creationId xmlns:a16="http://schemas.microsoft.com/office/drawing/2014/main" id="{5A31F62E-F63B-19C3-E288-7107EFE01FA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30386" y="4193749"/>
            <a:ext cx="3895484" cy="7693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FA0E052-D041-76D3-CC99-5A4D0A754904}"/>
              </a:ext>
            </a:extLst>
          </p:cNvPr>
          <p:cNvSpPr txBox="1"/>
          <p:nvPr/>
        </p:nvSpPr>
        <p:spPr>
          <a:xfrm>
            <a:off x="3903416" y="2840354"/>
            <a:ext cx="3657600" cy="1188720"/>
          </a:xfrm>
          <a:prstGeom prst="rect">
            <a:avLst/>
          </a:prstGeom>
          <a:solidFill>
            <a:schemeClr val="accent1"/>
          </a:solidFill>
        </p:spPr>
        <p:txBody>
          <a:bodyPr wrap="square" rtlCol="0" anchor="ctr" anchorCtr="0">
            <a:spAutoFit/>
          </a:bodyPr>
          <a:lstStyle/>
          <a:p>
            <a:pPr algn="ctr"/>
            <a:r>
              <a:rPr lang="en-US" sz="3600" b="1" dirty="0">
                <a:solidFill>
                  <a:schemeClr val="bg1"/>
                </a:solidFill>
              </a:rPr>
              <a:t>Example Vision Statements</a:t>
            </a:r>
          </a:p>
        </p:txBody>
      </p:sp>
      <p:sp>
        <p:nvSpPr>
          <p:cNvPr id="19" name="TextBox 18">
            <a:extLst>
              <a:ext uri="{FF2B5EF4-FFF2-40B4-BE49-F238E27FC236}">
                <a16:creationId xmlns:a16="http://schemas.microsoft.com/office/drawing/2014/main" id="{B2319D56-8437-FCF2-EA67-11BF1F389E43}"/>
              </a:ext>
            </a:extLst>
          </p:cNvPr>
          <p:cNvSpPr txBox="1"/>
          <p:nvPr/>
        </p:nvSpPr>
        <p:spPr>
          <a:xfrm>
            <a:off x="-46553" y="149206"/>
            <a:ext cx="4371018"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“We feed the world like family.”</a:t>
            </a:r>
          </a:p>
        </p:txBody>
      </p:sp>
    </p:spTree>
    <p:extLst>
      <p:ext uri="{BB962C8B-B14F-4D97-AF65-F5344CB8AC3E}">
        <p14:creationId xmlns:p14="http://schemas.microsoft.com/office/powerpoint/2010/main" val="337498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03EB3-3B6C-2E00-9BC1-6A38730AAA3B}"/>
            </a:ext>
          </a:extLst>
        </p:cNvPr>
        <p:cNvGrpSpPr/>
        <p:nvPr/>
      </p:nvGrpSpPr>
      <p:grpSpPr>
        <a:xfrm>
          <a:off x="0" y="0"/>
          <a:ext cx="0" cy="0"/>
          <a:chOff x="0" y="0"/>
          <a:chExt cx="0" cy="0"/>
        </a:xfrm>
      </p:grpSpPr>
      <p:pic>
        <p:nvPicPr>
          <p:cNvPr id="1036" name="Picture 12" descr="Our Company &amp; Purpose">
            <a:extLst>
              <a:ext uri="{FF2B5EF4-FFF2-40B4-BE49-F238E27FC236}">
                <a16:creationId xmlns:a16="http://schemas.microsoft.com/office/drawing/2014/main" id="{22DBDA38-2F59-6019-02BF-016E396747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3358" y="2051734"/>
            <a:ext cx="2415005" cy="1811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C2B1AB3-BFDA-C2D5-B457-82FD5B8A2ABC}"/>
              </a:ext>
            </a:extLst>
          </p:cNvPr>
          <p:cNvPicPr>
            <a:picLocks noChangeAspect="1"/>
          </p:cNvPicPr>
          <p:nvPr/>
        </p:nvPicPr>
        <p:blipFill>
          <a:blip r:embed="rId3" cstate="screen">
            <a:extLst>
              <a:ext uri="{28A0092B-C50C-407E-A947-70E740481C1C}">
                <a14:useLocalDpi xmlns:a14="http://schemas.microsoft.com/office/drawing/2010/main"/>
              </a:ext>
            </a:extLst>
          </a:blip>
          <a:srcRect b="-2902"/>
          <a:stretch>
            <a:fillRect/>
          </a:stretch>
        </p:blipFill>
        <p:spPr>
          <a:xfrm>
            <a:off x="4706477" y="5255269"/>
            <a:ext cx="1421739" cy="1360628"/>
          </a:xfrm>
          <a:prstGeom prst="rect">
            <a:avLst/>
          </a:prstGeom>
        </p:spPr>
      </p:pic>
      <p:pic>
        <p:nvPicPr>
          <p:cNvPr id="15" name="Picture 14" descr="A close up of a sign&#10;&#10;AI-generated content may be incorrect.">
            <a:extLst>
              <a:ext uri="{FF2B5EF4-FFF2-40B4-BE49-F238E27FC236}">
                <a16:creationId xmlns:a16="http://schemas.microsoft.com/office/drawing/2014/main" id="{EF1E2791-5B6E-B5AA-7484-4DE33146CE3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252576" y="4174684"/>
            <a:ext cx="4322039" cy="962682"/>
          </a:xfrm>
          <a:prstGeom prst="rect">
            <a:avLst/>
          </a:prstGeom>
        </p:spPr>
      </p:pic>
      <p:pic>
        <p:nvPicPr>
          <p:cNvPr id="1028" name="Picture 4" descr="The J.M. Smucker Company - Wikipedia">
            <a:extLst>
              <a:ext uri="{FF2B5EF4-FFF2-40B4-BE49-F238E27FC236}">
                <a16:creationId xmlns:a16="http://schemas.microsoft.com/office/drawing/2014/main" id="{13BC9EC9-99CC-7CE1-77BD-0BC09DD7D50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2026" y="5432835"/>
            <a:ext cx="2642564" cy="12895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8D2E49-53B0-D1F7-9FBB-62B55F269A33}"/>
              </a:ext>
            </a:extLst>
          </p:cNvPr>
          <p:cNvSpPr txBox="1"/>
          <p:nvPr/>
        </p:nvSpPr>
        <p:spPr>
          <a:xfrm>
            <a:off x="92989" y="2844275"/>
            <a:ext cx="2928537" cy="2585323"/>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“Engage, delight and inspire consumers by building brands they love and leading in growing categories. Our Vision is our long-term direction that guides business priorities and aligns our organization.”</a:t>
            </a:r>
          </a:p>
        </p:txBody>
      </p:sp>
      <p:sp>
        <p:nvSpPr>
          <p:cNvPr id="3" name="TextBox 2">
            <a:extLst>
              <a:ext uri="{FF2B5EF4-FFF2-40B4-BE49-F238E27FC236}">
                <a16:creationId xmlns:a16="http://schemas.microsoft.com/office/drawing/2014/main" id="{91AA3F4B-59BC-DA96-CC97-77CE55B5E384}"/>
              </a:ext>
            </a:extLst>
          </p:cNvPr>
          <p:cNvSpPr txBox="1"/>
          <p:nvPr/>
        </p:nvSpPr>
        <p:spPr>
          <a:xfrm>
            <a:off x="4438194" y="1159572"/>
            <a:ext cx="3207619" cy="1569660"/>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“The premier purveyor of the finest coffee in the world, inspiring, and nurturing the human spirit </a:t>
            </a:r>
          </a:p>
          <a:p>
            <a:pPr algn="ctr"/>
            <a:r>
              <a:rPr lang="en-US" sz="1600" b="1" dirty="0">
                <a:latin typeface="Times New Roman" panose="02020603050405020304" pitchFamily="18" charset="0"/>
                <a:cs typeface="Times New Roman" panose="02020603050405020304" pitchFamily="18" charset="0"/>
              </a:rPr>
              <a:t>– one person, one cup and one neighborhood at a time.”</a:t>
            </a:r>
          </a:p>
        </p:txBody>
      </p:sp>
      <p:pic>
        <p:nvPicPr>
          <p:cNvPr id="1034" name="Picture 10" descr="Starbucks - Wikipedia">
            <a:extLst>
              <a:ext uri="{FF2B5EF4-FFF2-40B4-BE49-F238E27FC236}">
                <a16:creationId xmlns:a16="http://schemas.microsoft.com/office/drawing/2014/main" id="{1BB4379E-2049-9B71-9998-9AF45DA5ABF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87316" y="85492"/>
            <a:ext cx="1116646" cy="11345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B4F01A-6000-4478-0D78-B141C0A2AEB2}"/>
              </a:ext>
            </a:extLst>
          </p:cNvPr>
          <p:cNvSpPr txBox="1"/>
          <p:nvPr/>
        </p:nvSpPr>
        <p:spPr>
          <a:xfrm>
            <a:off x="7931461" y="185884"/>
            <a:ext cx="3876437" cy="1938992"/>
          </a:xfrm>
          <a:prstGeom prst="rect">
            <a:avLst/>
          </a:prstGeom>
          <a:solidFill>
            <a:schemeClr val="bg1"/>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We conduct business essential to life. Running for the people who trust us and the planet that sustains us, we create intelligent connected machines that enable lives to leap forward.</a:t>
            </a:r>
          </a:p>
        </p:txBody>
      </p:sp>
      <p:sp>
        <p:nvSpPr>
          <p:cNvPr id="17" name="TextBox 16">
            <a:extLst>
              <a:ext uri="{FF2B5EF4-FFF2-40B4-BE49-F238E27FC236}">
                <a16:creationId xmlns:a16="http://schemas.microsoft.com/office/drawing/2014/main" id="{1B3B5CCD-63AD-9C86-FCB8-33A7F9092F4B}"/>
              </a:ext>
            </a:extLst>
          </p:cNvPr>
          <p:cNvSpPr txBox="1"/>
          <p:nvPr/>
        </p:nvSpPr>
        <p:spPr>
          <a:xfrm>
            <a:off x="8009900" y="5112839"/>
            <a:ext cx="3876437" cy="1569660"/>
          </a:xfrm>
          <a:prstGeom prst="rect">
            <a:avLst/>
          </a:prstGeom>
          <a:solidFill>
            <a:schemeClr val="bg1"/>
          </a:solid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To enrich the lives of those who produce and those who consume, ensuring progress for generations to come.</a:t>
            </a:r>
          </a:p>
        </p:txBody>
      </p:sp>
      <p:pic>
        <p:nvPicPr>
          <p:cNvPr id="1038" name="Picture 14" descr="Corteva Agriscience™ logo">
            <a:extLst>
              <a:ext uri="{FF2B5EF4-FFF2-40B4-BE49-F238E27FC236}">
                <a16:creationId xmlns:a16="http://schemas.microsoft.com/office/drawing/2014/main" id="{FE9F1970-E621-F3FE-C173-9255AF2466E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930386" y="4193749"/>
            <a:ext cx="3895484" cy="7693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B839E6C-A7C3-C8E7-CACE-B3064E0DF4CF}"/>
              </a:ext>
            </a:extLst>
          </p:cNvPr>
          <p:cNvSpPr txBox="1"/>
          <p:nvPr/>
        </p:nvSpPr>
        <p:spPr>
          <a:xfrm>
            <a:off x="3139984" y="2896104"/>
            <a:ext cx="5705844" cy="1077218"/>
          </a:xfrm>
          <a:prstGeom prst="rect">
            <a:avLst/>
          </a:prstGeom>
          <a:solidFill>
            <a:schemeClr val="accent1"/>
          </a:solidFill>
        </p:spPr>
        <p:txBody>
          <a:bodyPr wrap="square" rtlCol="0" anchor="ctr" anchorCtr="0">
            <a:spAutoFit/>
          </a:bodyPr>
          <a:lstStyle/>
          <a:p>
            <a:pPr algn="ctr"/>
            <a:r>
              <a:rPr lang="en-US" sz="3200" b="1" dirty="0">
                <a:solidFill>
                  <a:schemeClr val="bg1"/>
                </a:solidFill>
              </a:rPr>
              <a:t>What mission statements would go along with these?</a:t>
            </a:r>
          </a:p>
        </p:txBody>
      </p:sp>
      <p:pic>
        <p:nvPicPr>
          <p:cNvPr id="4" name="Picture 6" descr="Full Color Logo - New">
            <a:extLst>
              <a:ext uri="{FF2B5EF4-FFF2-40B4-BE49-F238E27FC236}">
                <a16:creationId xmlns:a16="http://schemas.microsoft.com/office/drawing/2014/main" id="{D1E9D6E0-3EAB-1EF1-CDBB-DDE640CA214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0283" y="1371180"/>
            <a:ext cx="2476500" cy="116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A91116C-B6BA-6862-3623-987336760885}"/>
              </a:ext>
            </a:extLst>
          </p:cNvPr>
          <p:cNvSpPr txBox="1"/>
          <p:nvPr/>
        </p:nvSpPr>
        <p:spPr>
          <a:xfrm>
            <a:off x="-46553" y="149206"/>
            <a:ext cx="4371018"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“We feed the world like family.”</a:t>
            </a:r>
          </a:p>
        </p:txBody>
      </p:sp>
    </p:spTree>
    <p:extLst>
      <p:ext uri="{BB962C8B-B14F-4D97-AF65-F5344CB8AC3E}">
        <p14:creationId xmlns:p14="http://schemas.microsoft.com/office/powerpoint/2010/main" val="406159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0F4D1-F9AA-0474-5884-DF5F8511BFA9}"/>
            </a:ext>
          </a:extLst>
        </p:cNvPr>
        <p:cNvGrpSpPr/>
        <p:nvPr/>
      </p:nvGrpSpPr>
      <p:grpSpPr>
        <a:xfrm>
          <a:off x="0" y="0"/>
          <a:ext cx="0" cy="0"/>
          <a:chOff x="0" y="0"/>
          <a:chExt cx="0" cy="0"/>
        </a:xfrm>
      </p:grpSpPr>
      <p:pic>
        <p:nvPicPr>
          <p:cNvPr id="3074" name="Picture 2" descr="Rainbow Strategic Planning Pyramid with elements representing vision, objectives, strategy, approach, and tactics">
            <a:extLst>
              <a:ext uri="{FF2B5EF4-FFF2-40B4-BE49-F238E27FC236}">
                <a16:creationId xmlns:a16="http://schemas.microsoft.com/office/drawing/2014/main" id="{2BBA79CD-D674-9239-A20A-71A03AD690F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916" r="6579" b="2"/>
          <a:stretch>
            <a:fillRect/>
          </a:stretch>
        </p:blipFill>
        <p:spPr bwMode="auto">
          <a:xfrm>
            <a:off x="44194" y="322363"/>
            <a:ext cx="9783809" cy="613490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a:extLst>
              <a:ext uri="{FF2B5EF4-FFF2-40B4-BE49-F238E27FC236}">
                <a16:creationId xmlns:a16="http://schemas.microsoft.com/office/drawing/2014/main" id="{8F01D35C-9007-EE24-F095-F32EF7A3C074}"/>
              </a:ext>
            </a:extLst>
          </p:cNvPr>
          <p:cNvSpPr/>
          <p:nvPr/>
        </p:nvSpPr>
        <p:spPr>
          <a:xfrm rot="20063432">
            <a:off x="3949217" y="-370989"/>
            <a:ext cx="3803569" cy="1949516"/>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BD06FA5-DCE3-C67B-AED5-043CE58B60FB}"/>
              </a:ext>
            </a:extLst>
          </p:cNvPr>
          <p:cNvSpPr/>
          <p:nvPr/>
        </p:nvSpPr>
        <p:spPr>
          <a:xfrm>
            <a:off x="4847452" y="322363"/>
            <a:ext cx="5847052" cy="1949516"/>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5853A81-FB00-E344-CA93-65E6D3441398}"/>
              </a:ext>
            </a:extLst>
          </p:cNvPr>
          <p:cNvSpPr/>
          <p:nvPr/>
        </p:nvSpPr>
        <p:spPr>
          <a:xfrm rot="20121987">
            <a:off x="5161658" y="2393661"/>
            <a:ext cx="3803569" cy="2322790"/>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3C0B947F-EB56-76E3-5D2F-B6017E11C91C}"/>
              </a:ext>
            </a:extLst>
          </p:cNvPr>
          <p:cNvSpPr/>
          <p:nvPr/>
        </p:nvSpPr>
        <p:spPr>
          <a:xfrm rot="20121987">
            <a:off x="5774777" y="3086481"/>
            <a:ext cx="6041220" cy="3153475"/>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E900CB97-D456-E369-32E0-69D1E195EE15}"/>
              </a:ext>
            </a:extLst>
          </p:cNvPr>
          <p:cNvSpPr/>
          <p:nvPr/>
        </p:nvSpPr>
        <p:spPr>
          <a:xfrm rot="20121987">
            <a:off x="5821022" y="3103141"/>
            <a:ext cx="3803569" cy="1949516"/>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CF3722-159F-4EBA-59B8-A337B352F4A7}"/>
              </a:ext>
            </a:extLst>
          </p:cNvPr>
          <p:cNvSpPr txBox="1">
            <a:spLocks/>
          </p:cNvSpPr>
          <p:nvPr/>
        </p:nvSpPr>
        <p:spPr>
          <a:xfrm>
            <a:off x="6963553" y="3429000"/>
            <a:ext cx="4269999" cy="2532527"/>
          </a:xfrm>
          <a:prstGeom prst="rect">
            <a:avLst/>
          </a:prstGeom>
          <a:solidFill>
            <a:schemeClr val="bg2"/>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3600" b="1" dirty="0"/>
              <a:t>Objectives also fall under the goals &amp; priorities of GPS</a:t>
            </a:r>
          </a:p>
        </p:txBody>
      </p:sp>
      <p:sp>
        <p:nvSpPr>
          <p:cNvPr id="12" name="Content Placeholder 5">
            <a:extLst>
              <a:ext uri="{FF2B5EF4-FFF2-40B4-BE49-F238E27FC236}">
                <a16:creationId xmlns:a16="http://schemas.microsoft.com/office/drawing/2014/main" id="{080A4564-FC18-B1DC-2705-86A5FC722429}"/>
              </a:ext>
            </a:extLst>
          </p:cNvPr>
          <p:cNvSpPr txBox="1">
            <a:spLocks/>
          </p:cNvSpPr>
          <p:nvPr/>
        </p:nvSpPr>
        <p:spPr>
          <a:xfrm>
            <a:off x="5115093" y="6457266"/>
            <a:ext cx="6997393" cy="31725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Font typeface="Wingdings 3" charset="2"/>
              <a:buNone/>
            </a:pPr>
            <a:r>
              <a:rPr lang="en-US" sz="1200" dirty="0">
                <a:solidFill>
                  <a:schemeClr val="accent1"/>
                </a:solidFill>
              </a:rPr>
              <a:t>Source: The 6 Elements of Effective Strategic Design, Dan Overgaag, Spur Reply Consulting</a:t>
            </a:r>
            <a:endParaRPr lang="en-US" sz="1200" cap="all" dirty="0">
              <a:solidFill>
                <a:schemeClr val="accent1"/>
              </a:solidFill>
            </a:endParaRPr>
          </a:p>
        </p:txBody>
      </p:sp>
    </p:spTree>
    <p:extLst>
      <p:ext uri="{BB962C8B-B14F-4D97-AF65-F5344CB8AC3E}">
        <p14:creationId xmlns:p14="http://schemas.microsoft.com/office/powerpoint/2010/main" val="316440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1" name="Rectangle 10">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0E191425-1605-13B9-DE85-8A3B8F610ECD}"/>
              </a:ext>
            </a:extLst>
          </p:cNvPr>
          <p:cNvSpPr>
            <a:spLocks noGrp="1"/>
          </p:cNvSpPr>
          <p:nvPr>
            <p:ph type="title"/>
          </p:nvPr>
        </p:nvSpPr>
        <p:spPr>
          <a:xfrm>
            <a:off x="1154955" y="973668"/>
            <a:ext cx="3133726" cy="1020232"/>
          </a:xfrm>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FCC2B760-18FE-21FE-E088-444C1C3E3E27}"/>
              </a:ext>
            </a:extLst>
          </p:cNvPr>
          <p:cNvSpPr>
            <a:spLocks noGrp="1"/>
          </p:cNvSpPr>
          <p:nvPr>
            <p:ph idx="1"/>
          </p:nvPr>
        </p:nvSpPr>
        <p:spPr>
          <a:xfrm>
            <a:off x="1154955" y="2120900"/>
            <a:ext cx="3133726" cy="3898900"/>
          </a:xfrm>
        </p:spPr>
        <p:txBody>
          <a:bodyPr>
            <a:normAutofit/>
          </a:bodyPr>
          <a:lstStyle/>
          <a:p>
            <a:pPr marL="0" indent="0">
              <a:buNone/>
            </a:pPr>
            <a:r>
              <a:rPr lang="en-US" dirty="0">
                <a:solidFill>
                  <a:schemeClr val="bg1"/>
                </a:solidFill>
              </a:rPr>
              <a:t>Specific results you plan to achieve within a specific time frame</a:t>
            </a:r>
          </a:p>
          <a:p>
            <a:r>
              <a:rPr lang="en-US" dirty="0">
                <a:solidFill>
                  <a:schemeClr val="bg1"/>
                </a:solidFill>
              </a:rPr>
              <a:t>Clear</a:t>
            </a:r>
          </a:p>
          <a:p>
            <a:r>
              <a:rPr lang="en-US" dirty="0">
                <a:solidFill>
                  <a:schemeClr val="bg1"/>
                </a:solidFill>
              </a:rPr>
              <a:t>Measurable </a:t>
            </a:r>
          </a:p>
          <a:p>
            <a:r>
              <a:rPr lang="en-US" dirty="0">
                <a:solidFill>
                  <a:schemeClr val="bg1"/>
                </a:solidFill>
              </a:rPr>
              <a:t>Supported by strategic initiatives throughout the business</a:t>
            </a:r>
          </a:p>
        </p:txBody>
      </p:sp>
      <p:pic>
        <p:nvPicPr>
          <p:cNvPr id="5" name="Picture 4" descr="Arrows piercing notes">
            <a:extLst>
              <a:ext uri="{FF2B5EF4-FFF2-40B4-BE49-F238E27FC236}">
                <a16:creationId xmlns:a16="http://schemas.microsoft.com/office/drawing/2014/main" id="{9B43D780-BF1F-CF81-0F06-9FE3907CEED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194607" y="803751"/>
            <a:ext cx="6391533" cy="5250498"/>
          </a:xfrm>
          <a:prstGeom prst="rect">
            <a:avLst/>
          </a:prstGeom>
        </p:spPr>
      </p:pic>
      <p:sp>
        <p:nvSpPr>
          <p:cNvPr id="22" name="Rectangle 21">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A072B5AA-91D0-8448-9DA1-26FAD77587FF}"/>
              </a:ext>
            </a:extLst>
          </p:cNvPr>
          <p:cNvSpPr txBox="1">
            <a:spLocks/>
          </p:cNvSpPr>
          <p:nvPr/>
        </p:nvSpPr>
        <p:spPr>
          <a:xfrm>
            <a:off x="5115093" y="6457266"/>
            <a:ext cx="6997393" cy="31725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Font typeface="Wingdings 3" charset="2"/>
              <a:buNone/>
            </a:pPr>
            <a:r>
              <a:rPr lang="en-US" sz="1200">
                <a:solidFill>
                  <a:schemeClr val="accent1"/>
                </a:solidFill>
              </a:rPr>
              <a:t>Source: The 6 Elements of Effective Strategic Design, Dan Overgaag, Spur Reply Consulting</a:t>
            </a:r>
            <a:endParaRPr lang="en-US" sz="1200" cap="all" dirty="0">
              <a:solidFill>
                <a:schemeClr val="accent1"/>
              </a:solidFill>
            </a:endParaRPr>
          </a:p>
        </p:txBody>
      </p:sp>
    </p:spTree>
    <p:extLst>
      <p:ext uri="{BB962C8B-B14F-4D97-AF65-F5344CB8AC3E}">
        <p14:creationId xmlns:p14="http://schemas.microsoft.com/office/powerpoint/2010/main" val="69935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ainbow Strategic Planning Pyramid with elements representing vision, objectives, strategy, approach, and tactics">
            <a:extLst>
              <a:ext uri="{FF2B5EF4-FFF2-40B4-BE49-F238E27FC236}">
                <a16:creationId xmlns:a16="http://schemas.microsoft.com/office/drawing/2014/main" id="{AEAB7146-6D4E-5F16-C7DF-46014716A71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916" r="6579" b="2"/>
          <a:stretch>
            <a:fillRect/>
          </a:stretch>
        </p:blipFill>
        <p:spPr bwMode="auto">
          <a:xfrm>
            <a:off x="44194" y="322363"/>
            <a:ext cx="9783809" cy="613490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5">
            <a:extLst>
              <a:ext uri="{FF2B5EF4-FFF2-40B4-BE49-F238E27FC236}">
                <a16:creationId xmlns:a16="http://schemas.microsoft.com/office/drawing/2014/main" id="{D06BC0FF-43C6-BE1A-BFD1-4CC51DF6DEFB}"/>
              </a:ext>
            </a:extLst>
          </p:cNvPr>
          <p:cNvSpPr txBox="1">
            <a:spLocks/>
          </p:cNvSpPr>
          <p:nvPr/>
        </p:nvSpPr>
        <p:spPr>
          <a:xfrm>
            <a:off x="5115093" y="6457266"/>
            <a:ext cx="6997393" cy="31725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Font typeface="Wingdings 3" charset="2"/>
              <a:buNone/>
            </a:pPr>
            <a:r>
              <a:rPr lang="en-US" sz="1200" dirty="0">
                <a:solidFill>
                  <a:schemeClr val="accent1"/>
                </a:solidFill>
              </a:rPr>
              <a:t>Source: The 6 Elements of Effective Strategic Design, Dan Overgaag, Spur Reply Consulting</a:t>
            </a:r>
            <a:endParaRPr lang="en-US" sz="1200" cap="all" dirty="0">
              <a:solidFill>
                <a:schemeClr val="accent1"/>
              </a:solidFill>
            </a:endParaRPr>
          </a:p>
        </p:txBody>
      </p:sp>
      <p:sp>
        <p:nvSpPr>
          <p:cNvPr id="5" name="Right Triangle 4">
            <a:extLst>
              <a:ext uri="{FF2B5EF4-FFF2-40B4-BE49-F238E27FC236}">
                <a16:creationId xmlns:a16="http://schemas.microsoft.com/office/drawing/2014/main" id="{5F5597E0-2184-D97A-A715-D2D935AAC13C}"/>
              </a:ext>
            </a:extLst>
          </p:cNvPr>
          <p:cNvSpPr/>
          <p:nvPr/>
        </p:nvSpPr>
        <p:spPr>
          <a:xfrm>
            <a:off x="4790660" y="-616226"/>
            <a:ext cx="7401339" cy="387903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123D4004-3DE6-7949-00B9-363B44F04D34}"/>
              </a:ext>
            </a:extLst>
          </p:cNvPr>
          <p:cNvSpPr/>
          <p:nvPr/>
        </p:nvSpPr>
        <p:spPr>
          <a:xfrm rot="19942729">
            <a:off x="3903590" y="-1631599"/>
            <a:ext cx="5758944" cy="387903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FD7E80-C297-E348-83AB-4E935C5D41D6}"/>
              </a:ext>
            </a:extLst>
          </p:cNvPr>
          <p:cNvSpPr txBox="1">
            <a:spLocks/>
          </p:cNvSpPr>
          <p:nvPr/>
        </p:nvSpPr>
        <p:spPr>
          <a:xfrm>
            <a:off x="4908486" y="987143"/>
            <a:ext cx="5122302" cy="1994597"/>
          </a:xfrm>
          <a:prstGeom prst="rect">
            <a:avLst/>
          </a:prstGeom>
          <a:solidFill>
            <a:schemeClr val="bg2"/>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4000" b="1" dirty="0"/>
              <a:t>The final 3 tiers fall under the Strategy of our GPS</a:t>
            </a:r>
          </a:p>
        </p:txBody>
      </p:sp>
    </p:spTree>
    <p:extLst>
      <p:ext uri="{BB962C8B-B14F-4D97-AF65-F5344CB8AC3E}">
        <p14:creationId xmlns:p14="http://schemas.microsoft.com/office/powerpoint/2010/main" val="241777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trick Dixon Quote: “Business strategy is the battleplan for a better  future.”">
            <a:extLst>
              <a:ext uri="{FF2B5EF4-FFF2-40B4-BE49-F238E27FC236}">
                <a16:creationId xmlns:a16="http://schemas.microsoft.com/office/drawing/2014/main" id="{AD19F90D-75FF-A6EC-EDE1-C95F8FD1D7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1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301B-1A88-DAF4-7DF7-1686004EDE74}"/>
              </a:ext>
            </a:extLst>
          </p:cNvPr>
          <p:cNvSpPr>
            <a:spLocks noGrp="1"/>
          </p:cNvSpPr>
          <p:nvPr>
            <p:ph type="title"/>
          </p:nvPr>
        </p:nvSpPr>
        <p:spPr/>
        <p:txBody>
          <a:bodyPr/>
          <a:lstStyle/>
          <a:p>
            <a:r>
              <a:rPr lang="en-US" dirty="0"/>
              <a:t>Examples of Business Strategies</a:t>
            </a:r>
          </a:p>
        </p:txBody>
      </p:sp>
      <p:sp>
        <p:nvSpPr>
          <p:cNvPr id="5" name="Content Placeholder 4">
            <a:extLst>
              <a:ext uri="{FF2B5EF4-FFF2-40B4-BE49-F238E27FC236}">
                <a16:creationId xmlns:a16="http://schemas.microsoft.com/office/drawing/2014/main" id="{35A41C88-2D7A-DE33-E06A-7B1EDB6906AD}"/>
              </a:ext>
            </a:extLst>
          </p:cNvPr>
          <p:cNvSpPr>
            <a:spLocks noGrp="1"/>
          </p:cNvSpPr>
          <p:nvPr>
            <p:ph sz="half" idx="1"/>
          </p:nvPr>
        </p:nvSpPr>
        <p:spPr>
          <a:xfrm>
            <a:off x="534988" y="2603500"/>
            <a:ext cx="5561012" cy="4254500"/>
          </a:xfrm>
        </p:spPr>
        <p:txBody>
          <a:bodyPr>
            <a:noAutofit/>
          </a:bodyPr>
          <a:lstStyle/>
          <a:p>
            <a:pPr marL="514350" indent="-514350">
              <a:buFont typeface="+mj-lt"/>
              <a:buAutoNum type="arabicPeriod"/>
            </a:pPr>
            <a:r>
              <a:rPr lang="en-US" sz="2800" b="1" dirty="0"/>
              <a:t>Cross-sell more products</a:t>
            </a:r>
          </a:p>
          <a:p>
            <a:pPr marL="514350" indent="-514350">
              <a:buFont typeface="+mj-lt"/>
              <a:buAutoNum type="arabicPeriod"/>
            </a:pPr>
            <a:r>
              <a:rPr lang="en-US" sz="2800" b="1" dirty="0"/>
              <a:t>Superior customer service</a:t>
            </a:r>
          </a:p>
          <a:p>
            <a:pPr marL="514350" indent="-514350">
              <a:buFont typeface="+mj-lt"/>
              <a:buAutoNum type="arabicPeriod"/>
            </a:pPr>
            <a:r>
              <a:rPr lang="en-US" sz="2800" b="1" dirty="0"/>
              <a:t>Technologically advanced</a:t>
            </a:r>
          </a:p>
          <a:p>
            <a:pPr marL="514350" indent="-514350">
              <a:buFont typeface="+mj-lt"/>
              <a:buAutoNum type="arabicPeriod"/>
            </a:pPr>
            <a:r>
              <a:rPr lang="en-US" sz="2800" b="1" dirty="0"/>
              <a:t>Excel at customer retention/loyalty</a:t>
            </a:r>
          </a:p>
          <a:p>
            <a:pPr marL="514350" indent="-514350">
              <a:buFont typeface="+mj-lt"/>
              <a:buAutoNum type="arabicPeriod"/>
            </a:pPr>
            <a:r>
              <a:rPr lang="en-US" sz="2800" b="1" dirty="0"/>
              <a:t>Be the low-cost provider</a:t>
            </a:r>
          </a:p>
        </p:txBody>
      </p:sp>
      <p:sp>
        <p:nvSpPr>
          <p:cNvPr id="6" name="Content Placeholder 5">
            <a:extLst>
              <a:ext uri="{FF2B5EF4-FFF2-40B4-BE49-F238E27FC236}">
                <a16:creationId xmlns:a16="http://schemas.microsoft.com/office/drawing/2014/main" id="{347454A6-355D-2C53-AB42-B0C3A5962523}"/>
              </a:ext>
            </a:extLst>
          </p:cNvPr>
          <p:cNvSpPr>
            <a:spLocks noGrp="1"/>
          </p:cNvSpPr>
          <p:nvPr>
            <p:ph sz="half" idx="2"/>
          </p:nvPr>
        </p:nvSpPr>
        <p:spPr>
          <a:xfrm>
            <a:off x="5870780" y="2603499"/>
            <a:ext cx="6394106" cy="4254499"/>
          </a:xfrm>
        </p:spPr>
        <p:txBody>
          <a:bodyPr>
            <a:normAutofit/>
          </a:bodyPr>
          <a:lstStyle/>
          <a:p>
            <a:r>
              <a:rPr lang="en-US" sz="2800" dirty="0"/>
              <a:t>McDonald’s, Dunkin’ Donuts </a:t>
            </a:r>
          </a:p>
          <a:p>
            <a:r>
              <a:rPr lang="en-US" sz="2800" dirty="0"/>
              <a:t>Chick-fil-A, Ritz Carlton</a:t>
            </a:r>
          </a:p>
          <a:p>
            <a:r>
              <a:rPr lang="en-US" sz="2800" dirty="0"/>
              <a:t>Apple, Tesla</a:t>
            </a:r>
          </a:p>
          <a:p>
            <a:r>
              <a:rPr lang="en-US" sz="2800" dirty="0"/>
              <a:t>Sephora, Starbucks,                     Circle K Convenience Stores</a:t>
            </a:r>
          </a:p>
          <a:p>
            <a:r>
              <a:rPr lang="en-US" sz="2800" dirty="0"/>
              <a:t>Walmart, Dollar General</a:t>
            </a:r>
          </a:p>
        </p:txBody>
      </p:sp>
      <p:cxnSp>
        <p:nvCxnSpPr>
          <p:cNvPr id="3" name="Straight Connector 2">
            <a:extLst>
              <a:ext uri="{FF2B5EF4-FFF2-40B4-BE49-F238E27FC236}">
                <a16:creationId xmlns:a16="http://schemas.microsoft.com/office/drawing/2014/main" id="{68CDDCBC-F200-68AA-E0E6-0528AE0D7979}"/>
              </a:ext>
            </a:extLst>
          </p:cNvPr>
          <p:cNvCxnSpPr/>
          <p:nvPr/>
        </p:nvCxnSpPr>
        <p:spPr>
          <a:xfrm flipH="1">
            <a:off x="5740400" y="2882900"/>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78EAD9-2C89-A462-EE1B-A7748894FA38}"/>
              </a:ext>
            </a:extLst>
          </p:cNvPr>
          <p:cNvCxnSpPr/>
          <p:nvPr/>
        </p:nvCxnSpPr>
        <p:spPr>
          <a:xfrm flipH="1">
            <a:off x="5727700" y="3441700"/>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2D24D9-8042-9A6C-1442-B96688478289}"/>
              </a:ext>
            </a:extLst>
          </p:cNvPr>
          <p:cNvCxnSpPr/>
          <p:nvPr/>
        </p:nvCxnSpPr>
        <p:spPr>
          <a:xfrm flipH="1">
            <a:off x="5803900" y="4013200"/>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15C848-F97A-B36C-FC3C-8B9B69AC98A7}"/>
              </a:ext>
            </a:extLst>
          </p:cNvPr>
          <p:cNvCxnSpPr/>
          <p:nvPr/>
        </p:nvCxnSpPr>
        <p:spPr>
          <a:xfrm flipH="1">
            <a:off x="5753100" y="4546600"/>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B90CB04-71AA-E7E0-BF5F-DB1C8F6F57C0}"/>
              </a:ext>
            </a:extLst>
          </p:cNvPr>
          <p:cNvCxnSpPr/>
          <p:nvPr/>
        </p:nvCxnSpPr>
        <p:spPr>
          <a:xfrm flipH="1">
            <a:off x="5740400" y="5524500"/>
            <a:ext cx="2667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06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29C2-5F05-C5AA-D3ED-866EA31450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C43055-A97D-A4E8-561E-4269D8A98B3A}"/>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3A366285-3E3F-A660-0F6B-4985CB7FAE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2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8890D-07DC-C9E4-68BC-7CF94382BD6D}"/>
            </a:ext>
          </a:extLst>
        </p:cNvPr>
        <p:cNvGrpSpPr/>
        <p:nvPr/>
      </p:nvGrpSpPr>
      <p:grpSpPr>
        <a:xfrm>
          <a:off x="0" y="0"/>
          <a:ext cx="0" cy="0"/>
          <a:chOff x="0" y="0"/>
          <a:chExt cx="0" cy="0"/>
        </a:xfrm>
      </p:grpSpPr>
      <p:pic>
        <p:nvPicPr>
          <p:cNvPr id="2" name="Picture 2" descr="Rainbow Strategic Planning Pyramid with elements representing vision, objectives, strategy, approach, and tactics">
            <a:extLst>
              <a:ext uri="{FF2B5EF4-FFF2-40B4-BE49-F238E27FC236}">
                <a16:creationId xmlns:a16="http://schemas.microsoft.com/office/drawing/2014/main" id="{24469D4B-F284-915B-02E6-484C85CEDB1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916" r="6579" b="2"/>
          <a:stretch>
            <a:fillRect/>
          </a:stretch>
        </p:blipFill>
        <p:spPr bwMode="auto">
          <a:xfrm>
            <a:off x="44194" y="322363"/>
            <a:ext cx="9783809" cy="613490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5">
            <a:extLst>
              <a:ext uri="{FF2B5EF4-FFF2-40B4-BE49-F238E27FC236}">
                <a16:creationId xmlns:a16="http://schemas.microsoft.com/office/drawing/2014/main" id="{6A6BFBED-F728-49AF-A7AC-B6D8C1942CD3}"/>
              </a:ext>
            </a:extLst>
          </p:cNvPr>
          <p:cNvSpPr txBox="1">
            <a:spLocks/>
          </p:cNvSpPr>
          <p:nvPr/>
        </p:nvSpPr>
        <p:spPr>
          <a:xfrm>
            <a:off x="5115093" y="6457266"/>
            <a:ext cx="6997393" cy="31725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Font typeface="Wingdings 3" charset="2"/>
              <a:buNone/>
            </a:pPr>
            <a:r>
              <a:rPr lang="en-US" sz="1200" dirty="0">
                <a:solidFill>
                  <a:schemeClr val="accent1"/>
                </a:solidFill>
              </a:rPr>
              <a:t>Source: The 6 Elements of Effective Strategic Design, Dan Overgaag, Spur Reply Consulting</a:t>
            </a:r>
            <a:endParaRPr lang="en-US" sz="1200" cap="all" dirty="0">
              <a:solidFill>
                <a:schemeClr val="accent1"/>
              </a:solidFill>
            </a:endParaRPr>
          </a:p>
        </p:txBody>
      </p:sp>
      <p:sp>
        <p:nvSpPr>
          <p:cNvPr id="5" name="Right Triangle 4">
            <a:extLst>
              <a:ext uri="{FF2B5EF4-FFF2-40B4-BE49-F238E27FC236}">
                <a16:creationId xmlns:a16="http://schemas.microsoft.com/office/drawing/2014/main" id="{ECBE3A74-D895-7F8E-4FF9-D3A3A53F4D5D}"/>
              </a:ext>
            </a:extLst>
          </p:cNvPr>
          <p:cNvSpPr/>
          <p:nvPr/>
        </p:nvSpPr>
        <p:spPr>
          <a:xfrm>
            <a:off x="4790660" y="-616226"/>
            <a:ext cx="7401339" cy="387903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51262371-E64C-C5D2-7DCE-8063F4DB0A4E}"/>
              </a:ext>
            </a:extLst>
          </p:cNvPr>
          <p:cNvSpPr/>
          <p:nvPr/>
        </p:nvSpPr>
        <p:spPr>
          <a:xfrm rot="19942729">
            <a:off x="3903590" y="-1631599"/>
            <a:ext cx="5758944" cy="387903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E82D81-A0EE-24CB-0FCE-47789B978D5C}"/>
              </a:ext>
            </a:extLst>
          </p:cNvPr>
          <p:cNvSpPr/>
          <p:nvPr/>
        </p:nvSpPr>
        <p:spPr>
          <a:xfrm>
            <a:off x="6056243" y="5049078"/>
            <a:ext cx="3732003" cy="9740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EBAFD1-124B-117E-CA7E-2F8CC8A5EA87}"/>
              </a:ext>
            </a:extLst>
          </p:cNvPr>
          <p:cNvSpPr/>
          <p:nvPr/>
        </p:nvSpPr>
        <p:spPr>
          <a:xfrm>
            <a:off x="5148060" y="3148746"/>
            <a:ext cx="4679943" cy="9740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C00BD2-481D-6EC1-135A-681D4975FE0D}"/>
              </a:ext>
            </a:extLst>
          </p:cNvPr>
          <p:cNvSpPr txBox="1">
            <a:spLocks/>
          </p:cNvSpPr>
          <p:nvPr/>
        </p:nvSpPr>
        <p:spPr>
          <a:xfrm>
            <a:off x="5152200" y="1292087"/>
            <a:ext cx="6158527" cy="2936773"/>
          </a:xfrm>
          <a:prstGeom prst="rect">
            <a:avLst/>
          </a:prstGeom>
          <a:solidFill>
            <a:schemeClr val="bg2"/>
          </a:solidFill>
        </p:spPr>
        <p:txBody>
          <a:bodyPr>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4000" b="1" dirty="0"/>
              <a:t>Approach</a:t>
            </a:r>
          </a:p>
          <a:p>
            <a:pPr marL="0" indent="0">
              <a:buFont typeface="Wingdings 3" charset="2"/>
              <a:buNone/>
            </a:pPr>
            <a:r>
              <a:rPr lang="en-US" sz="4000" dirty="0"/>
              <a:t>Provides the framework for strategic planning and methodology to execute strategy</a:t>
            </a:r>
          </a:p>
          <a:p>
            <a:pPr marL="0" indent="0">
              <a:buFont typeface="Wingdings 3" charset="2"/>
              <a:buNone/>
            </a:pPr>
            <a:r>
              <a:rPr lang="en-US" sz="4000" dirty="0"/>
              <a:t>Answers key questions that determine tactics</a:t>
            </a:r>
          </a:p>
          <a:p>
            <a:pPr marL="0" indent="0">
              <a:buFont typeface="Wingdings 3" charset="2"/>
              <a:buNone/>
            </a:pPr>
            <a:r>
              <a:rPr lang="en-US" sz="4000" dirty="0"/>
              <a:t>This is </a:t>
            </a:r>
            <a:r>
              <a:rPr lang="en-US" sz="4000" b="1" dirty="0"/>
              <a:t>The</a:t>
            </a:r>
            <a:r>
              <a:rPr lang="en-US" sz="4000" dirty="0"/>
              <a:t> </a:t>
            </a:r>
            <a:r>
              <a:rPr lang="en-US" sz="4000" b="1" dirty="0"/>
              <a:t>Business Model</a:t>
            </a:r>
          </a:p>
        </p:txBody>
      </p:sp>
    </p:spTree>
    <p:extLst>
      <p:ext uri="{BB962C8B-B14F-4D97-AF65-F5344CB8AC3E}">
        <p14:creationId xmlns:p14="http://schemas.microsoft.com/office/powerpoint/2010/main" val="281794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912AD516-C6F9-C2D5-AFAA-68E064DE3DB4}"/>
              </a:ext>
            </a:extLst>
          </p:cNvPr>
          <p:cNvSpPr>
            <a:spLocks noGrp="1"/>
          </p:cNvSpPr>
          <p:nvPr>
            <p:ph type="title"/>
          </p:nvPr>
        </p:nvSpPr>
        <p:spPr>
          <a:xfrm>
            <a:off x="1000372" y="1209957"/>
            <a:ext cx="3034580" cy="4438087"/>
          </a:xfrm>
        </p:spPr>
        <p:txBody>
          <a:bodyPr anchor="ctr">
            <a:normAutofit/>
          </a:bodyPr>
          <a:lstStyle/>
          <a:p>
            <a:pPr algn="r"/>
            <a:r>
              <a:rPr lang="en-US" sz="4400" b="1" dirty="0">
                <a:solidFill>
                  <a:schemeClr val="tx1"/>
                </a:solidFill>
              </a:rPr>
              <a:t>Business Model Definition</a:t>
            </a:r>
          </a:p>
        </p:txBody>
      </p:sp>
      <p:sp>
        <p:nvSpPr>
          <p:cNvPr id="3" name="Content Placeholder 2">
            <a:extLst>
              <a:ext uri="{FF2B5EF4-FFF2-40B4-BE49-F238E27FC236}">
                <a16:creationId xmlns:a16="http://schemas.microsoft.com/office/drawing/2014/main" id="{D15CD87F-2792-D0B9-33FF-4D04B6F37631}"/>
              </a:ext>
            </a:extLst>
          </p:cNvPr>
          <p:cNvSpPr>
            <a:spLocks noGrp="1"/>
          </p:cNvSpPr>
          <p:nvPr>
            <p:ph idx="1"/>
          </p:nvPr>
        </p:nvSpPr>
        <p:spPr>
          <a:xfrm>
            <a:off x="4678424" y="1059025"/>
            <a:ext cx="5302189" cy="4739950"/>
          </a:xfrm>
        </p:spPr>
        <p:txBody>
          <a:bodyPr anchor="ctr">
            <a:normAutofit/>
          </a:bodyPr>
          <a:lstStyle/>
          <a:p>
            <a:pPr marL="0" indent="0">
              <a:buNone/>
            </a:pPr>
            <a:r>
              <a:rPr lang="en-US" sz="3200" dirty="0">
                <a:solidFill>
                  <a:schemeClr val="tx1"/>
                </a:solidFill>
              </a:rPr>
              <a:t>A business model describes the rationale of how an organization creates, delivers, and captures </a:t>
            </a:r>
            <a:r>
              <a:rPr lang="en-US" sz="3200" b="1" dirty="0">
                <a:solidFill>
                  <a:schemeClr val="tx1"/>
                </a:solidFill>
              </a:rPr>
              <a:t>VALUE</a:t>
            </a:r>
            <a:r>
              <a:rPr lang="en-US" sz="3200" dirty="0">
                <a:solidFill>
                  <a:schemeClr val="tx1"/>
                </a:solidFill>
              </a:rPr>
              <a:t>.</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5">
            <a:extLst>
              <a:ext uri="{FF2B5EF4-FFF2-40B4-BE49-F238E27FC236}">
                <a16:creationId xmlns:a16="http://schemas.microsoft.com/office/drawing/2014/main" id="{7E0B8B7A-8105-2B87-9820-543D7CAC75FA}"/>
              </a:ext>
            </a:extLst>
          </p:cNvPr>
          <p:cNvSpPr txBox="1">
            <a:spLocks/>
          </p:cNvSpPr>
          <p:nvPr/>
        </p:nvSpPr>
        <p:spPr>
          <a:xfrm>
            <a:off x="494933" y="6075265"/>
            <a:ext cx="2697689" cy="38894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1200" dirty="0">
                <a:solidFill>
                  <a:schemeClr val="accent1"/>
                </a:solidFill>
              </a:rPr>
              <a:t>Source: </a:t>
            </a:r>
            <a:r>
              <a:rPr lang="en-US" sz="1200" dirty="0" err="1">
                <a:solidFill>
                  <a:schemeClr val="accent1"/>
                </a:solidFill>
              </a:rPr>
              <a:t>Strategyzer</a:t>
            </a:r>
            <a:endParaRPr lang="en-US" sz="1200" cap="all" dirty="0">
              <a:solidFill>
                <a:schemeClr val="accent1"/>
              </a:solidFill>
            </a:endParaRPr>
          </a:p>
        </p:txBody>
      </p:sp>
    </p:spTree>
    <p:extLst>
      <p:ext uri="{BB962C8B-B14F-4D97-AF65-F5344CB8AC3E}">
        <p14:creationId xmlns:p14="http://schemas.microsoft.com/office/powerpoint/2010/main" val="394878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057" name="Rectangle 2056">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0" name="Picture 2">
            <a:extLst>
              <a:ext uri="{FF2B5EF4-FFF2-40B4-BE49-F238E27FC236}">
                <a16:creationId xmlns:a16="http://schemas.microsoft.com/office/drawing/2014/main" id="{EF1D3E01-78BE-DFAE-869F-C47D7F7EB27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319418" y="1284394"/>
            <a:ext cx="7648332" cy="428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86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EEA6B06-37BF-43FC-9986-67E8966764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D932D0FE-76FF-4860-ACE3-458B2BB90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E5D4D113-E6B9-4BCC-8EE7-ABFD7E942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909219B5-F7D1-4ED7-8DC1-CE442F43E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A0E47095-D247-457B-8082-990F3184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E2DAA052-A50D-47AE-87C9-AAAB2A38F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053F849-6CC2-45B1-B2CA-CCD77F862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86B102DE-9EA5-422F-910A-E4E2F0A594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23D9DFF9-99E4-4FE6-9EAC-F1D7A7DFA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7C02232-EBCA-AC97-9358-CA585EE9BD38}"/>
              </a:ext>
            </a:extLst>
          </p:cNvPr>
          <p:cNvSpPr>
            <a:spLocks noGrp="1"/>
          </p:cNvSpPr>
          <p:nvPr>
            <p:ph type="title"/>
          </p:nvPr>
        </p:nvSpPr>
        <p:spPr>
          <a:xfrm>
            <a:off x="1154955" y="4452736"/>
            <a:ext cx="8825658" cy="848840"/>
          </a:xfrm>
        </p:spPr>
        <p:txBody>
          <a:bodyPr vert="horz" lIns="91440" tIns="45720" rIns="91440" bIns="45720" rtlCol="0" anchor="b">
            <a:normAutofit/>
          </a:bodyPr>
          <a:lstStyle/>
          <a:p>
            <a:pPr>
              <a:lnSpc>
                <a:spcPct val="90000"/>
              </a:lnSpc>
            </a:pPr>
            <a:r>
              <a:rPr lang="en-US" sz="4000" b="1" dirty="0">
                <a:solidFill>
                  <a:schemeClr val="accent1"/>
                </a:solidFill>
              </a:rPr>
              <a:t>Value</a:t>
            </a:r>
          </a:p>
        </p:txBody>
      </p:sp>
      <p:sp>
        <p:nvSpPr>
          <p:cNvPr id="3" name="Content Placeholder 2">
            <a:extLst>
              <a:ext uri="{FF2B5EF4-FFF2-40B4-BE49-F238E27FC236}">
                <a16:creationId xmlns:a16="http://schemas.microsoft.com/office/drawing/2014/main" id="{E982F8EF-0DC3-C470-2F12-DF2930626248}"/>
              </a:ext>
            </a:extLst>
          </p:cNvPr>
          <p:cNvSpPr>
            <a:spLocks noGrp="1"/>
          </p:cNvSpPr>
          <p:nvPr>
            <p:ph idx="1"/>
          </p:nvPr>
        </p:nvSpPr>
        <p:spPr>
          <a:xfrm>
            <a:off x="1154954" y="5341332"/>
            <a:ext cx="10273457" cy="1056167"/>
          </a:xfrm>
        </p:spPr>
        <p:txBody>
          <a:bodyPr vert="horz" lIns="91440" tIns="45720" rIns="91440" bIns="45720" rtlCol="0" anchor="t">
            <a:noAutofit/>
          </a:bodyPr>
          <a:lstStyle/>
          <a:p>
            <a:pPr marL="0" indent="0">
              <a:buNone/>
            </a:pPr>
            <a:r>
              <a:rPr lang="en-US" sz="2800" cap="all" dirty="0">
                <a:solidFill>
                  <a:schemeClr val="bg1"/>
                </a:solidFill>
              </a:rPr>
              <a:t>How can we solve customer problems and satisfy their needs?</a:t>
            </a:r>
          </a:p>
        </p:txBody>
      </p:sp>
      <p:pic>
        <p:nvPicPr>
          <p:cNvPr id="5" name="Picture 4" descr="Person holding smiling emoji">
            <a:extLst>
              <a:ext uri="{FF2B5EF4-FFF2-40B4-BE49-F238E27FC236}">
                <a16:creationId xmlns:a16="http://schemas.microsoft.com/office/drawing/2014/main" id="{CB2EC9DE-DE60-61E3-0F01-BC0CFF851860}"/>
              </a:ext>
            </a:extLst>
          </p:cNvPr>
          <p:cNvPicPr>
            <a:picLocks noChangeAspect="1"/>
          </p:cNvPicPr>
          <p:nvPr/>
        </p:nvPicPr>
        <p:blipFill>
          <a:blip r:embed="rId3" cstate="screen">
            <a:extLst>
              <a:ext uri="{28A0092B-C50C-407E-A947-70E740481C1C}">
                <a14:useLocalDpi xmlns:a14="http://schemas.microsoft.com/office/drawing/2010/main"/>
              </a:ext>
            </a:extLst>
          </a:blip>
          <a:srcRect r="-1"/>
          <a:stretch>
            <a:fillRect/>
          </a:stretch>
        </p:blipFill>
        <p:spPr>
          <a:xfrm>
            <a:off x="1154953" y="471948"/>
            <a:ext cx="8825659" cy="4100059"/>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752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90" name="Group 1128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291" name="Rectangle 1129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92" name="Oval 1129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93" name="Oval 1129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94" name="Oval 1129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95" name="Oval 1129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96" name="Oval 1129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9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1299" name="Rectangle 1129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F377F39-D7DE-E804-6EEA-4A88BF7265AD}"/>
              </a:ext>
            </a:extLst>
          </p:cNvPr>
          <p:cNvSpPr>
            <a:spLocks noGrp="1"/>
          </p:cNvSpPr>
          <p:nvPr>
            <p:ph type="title"/>
          </p:nvPr>
        </p:nvSpPr>
        <p:spPr>
          <a:xfrm>
            <a:off x="909229" y="304800"/>
            <a:ext cx="4675947" cy="4191000"/>
          </a:xfrm>
        </p:spPr>
        <p:txBody>
          <a:bodyPr vert="horz" lIns="91440" tIns="45720" rIns="91440" bIns="45720" rtlCol="0" anchor="b">
            <a:normAutofit/>
          </a:bodyPr>
          <a:lstStyle/>
          <a:p>
            <a:pPr>
              <a:lnSpc>
                <a:spcPct val="90000"/>
              </a:lnSpc>
            </a:pPr>
            <a:r>
              <a:rPr lang="en-US" sz="4000" b="0" i="0" kern="1200" dirty="0">
                <a:solidFill>
                  <a:schemeClr val="bg2"/>
                </a:solidFill>
                <a:latin typeface="+mj-lt"/>
                <a:ea typeface="+mj-ea"/>
                <a:cs typeface="+mj-cs"/>
              </a:rPr>
              <a:t>There are three core components to the business model that are linked to value.</a:t>
            </a:r>
          </a:p>
        </p:txBody>
      </p:sp>
      <p:pic>
        <p:nvPicPr>
          <p:cNvPr id="11266" name="Picture 2" descr="A diagram of a business model&#10;&#10;AI-generated content may be incorrect.">
            <a:extLst>
              <a:ext uri="{FF2B5EF4-FFF2-40B4-BE49-F238E27FC236}">
                <a16:creationId xmlns:a16="http://schemas.microsoft.com/office/drawing/2014/main" id="{1CD678EC-DA13-0969-E23F-86296829554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635" r="15864" b="2"/>
          <a:stretch>
            <a:fillRect/>
          </a:stretch>
        </p:blipFill>
        <p:spPr bwMode="auto">
          <a:xfrm>
            <a:off x="5839591" y="601713"/>
            <a:ext cx="5697869" cy="567689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44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77AEC-BD67-B5DB-A893-2BEF37089E62}"/>
            </a:ext>
          </a:extLst>
        </p:cNvPr>
        <p:cNvGrpSpPr/>
        <p:nvPr/>
      </p:nvGrpSpPr>
      <p:grpSpPr>
        <a:xfrm>
          <a:off x="0" y="0"/>
          <a:ext cx="0" cy="0"/>
          <a:chOff x="0" y="0"/>
          <a:chExt cx="0" cy="0"/>
        </a:xfrm>
      </p:grpSpPr>
      <p:pic>
        <p:nvPicPr>
          <p:cNvPr id="2" name="Picture 2" descr="Rainbow Strategic Planning Pyramid with elements representing vision, objectives, strategy, approach, and tactics">
            <a:extLst>
              <a:ext uri="{FF2B5EF4-FFF2-40B4-BE49-F238E27FC236}">
                <a16:creationId xmlns:a16="http://schemas.microsoft.com/office/drawing/2014/main" id="{E0C0C907-CE64-C731-229B-C096EEB4CF0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916" r="6579" b="2"/>
          <a:stretch>
            <a:fillRect/>
          </a:stretch>
        </p:blipFill>
        <p:spPr bwMode="auto">
          <a:xfrm>
            <a:off x="44194" y="322363"/>
            <a:ext cx="9783809" cy="613490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5">
            <a:extLst>
              <a:ext uri="{FF2B5EF4-FFF2-40B4-BE49-F238E27FC236}">
                <a16:creationId xmlns:a16="http://schemas.microsoft.com/office/drawing/2014/main" id="{4C365E88-C6CB-59B9-FEF9-C0EB0C65839F}"/>
              </a:ext>
            </a:extLst>
          </p:cNvPr>
          <p:cNvSpPr txBox="1">
            <a:spLocks/>
          </p:cNvSpPr>
          <p:nvPr/>
        </p:nvSpPr>
        <p:spPr>
          <a:xfrm>
            <a:off x="5115093" y="6457266"/>
            <a:ext cx="6997393" cy="31725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r">
              <a:buFont typeface="Wingdings 3" charset="2"/>
              <a:buNone/>
            </a:pPr>
            <a:r>
              <a:rPr lang="en-US" sz="1200" dirty="0">
                <a:solidFill>
                  <a:schemeClr val="accent1"/>
                </a:solidFill>
              </a:rPr>
              <a:t>Source: The 6 Elements of Effective Strategic Design, Dan Overgaag, Spur Reply Consulting</a:t>
            </a:r>
            <a:endParaRPr lang="en-US" sz="1200" cap="all" dirty="0">
              <a:solidFill>
                <a:schemeClr val="accent1"/>
              </a:solidFill>
            </a:endParaRPr>
          </a:p>
        </p:txBody>
      </p:sp>
      <p:sp>
        <p:nvSpPr>
          <p:cNvPr id="5" name="Right Triangle 4">
            <a:extLst>
              <a:ext uri="{FF2B5EF4-FFF2-40B4-BE49-F238E27FC236}">
                <a16:creationId xmlns:a16="http://schemas.microsoft.com/office/drawing/2014/main" id="{8D7241D6-CB58-9201-CD5D-1673074AAF07}"/>
              </a:ext>
            </a:extLst>
          </p:cNvPr>
          <p:cNvSpPr/>
          <p:nvPr/>
        </p:nvSpPr>
        <p:spPr>
          <a:xfrm>
            <a:off x="4790660" y="-616226"/>
            <a:ext cx="7401339" cy="387903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98A715D3-E3B2-ED3D-FA67-D165E6D5A8F6}"/>
              </a:ext>
            </a:extLst>
          </p:cNvPr>
          <p:cNvSpPr/>
          <p:nvPr/>
        </p:nvSpPr>
        <p:spPr>
          <a:xfrm rot="19942729">
            <a:off x="3903590" y="-1631599"/>
            <a:ext cx="5758944" cy="387903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C0E0EC-9EB9-8041-2317-C95557879276}"/>
              </a:ext>
            </a:extLst>
          </p:cNvPr>
          <p:cNvSpPr/>
          <p:nvPr/>
        </p:nvSpPr>
        <p:spPr>
          <a:xfrm>
            <a:off x="5718312" y="3975649"/>
            <a:ext cx="4467091" cy="9740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E72277-5658-2F01-2541-66F4D4824C3A}"/>
              </a:ext>
            </a:extLst>
          </p:cNvPr>
          <p:cNvSpPr/>
          <p:nvPr/>
        </p:nvSpPr>
        <p:spPr>
          <a:xfrm>
            <a:off x="5148060" y="3148746"/>
            <a:ext cx="4679943" cy="9740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89BD8B-F535-6987-183E-BD2F64B956D2}"/>
              </a:ext>
            </a:extLst>
          </p:cNvPr>
          <p:cNvSpPr txBox="1">
            <a:spLocks/>
          </p:cNvSpPr>
          <p:nvPr/>
        </p:nvSpPr>
        <p:spPr>
          <a:xfrm>
            <a:off x="5638800" y="1212574"/>
            <a:ext cx="4679943" cy="3737110"/>
          </a:xfrm>
          <a:prstGeom prst="rect">
            <a:avLst/>
          </a:prstGeom>
          <a:solidFill>
            <a:schemeClr val="bg2"/>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2500" b="1" dirty="0"/>
              <a:t>Tactics</a:t>
            </a:r>
          </a:p>
          <a:p>
            <a:pPr marL="0" indent="0">
              <a:buFont typeface="Wingdings 3" charset="2"/>
              <a:buNone/>
            </a:pPr>
            <a:r>
              <a:rPr lang="en-US" sz="2500" dirty="0"/>
              <a:t>Focused initiatives and projects that enable execution of the strategic plan.</a:t>
            </a:r>
          </a:p>
          <a:p>
            <a:pPr marL="0" indent="0">
              <a:buFont typeface="Wingdings 3" charset="2"/>
              <a:buNone/>
            </a:pPr>
            <a:r>
              <a:rPr lang="en-US" sz="2500" dirty="0"/>
              <a:t>How you make it all happen.</a:t>
            </a:r>
          </a:p>
          <a:p>
            <a:pPr marL="0" indent="0">
              <a:buFont typeface="Wingdings 3" charset="2"/>
              <a:buNone/>
            </a:pPr>
            <a:r>
              <a:rPr lang="en-US" sz="2500" dirty="0"/>
              <a:t>Include tracking and evaluation of progress.</a:t>
            </a:r>
          </a:p>
        </p:txBody>
      </p:sp>
    </p:spTree>
    <p:extLst>
      <p:ext uri="{BB962C8B-B14F-4D97-AF65-F5344CB8AC3E}">
        <p14:creationId xmlns:p14="http://schemas.microsoft.com/office/powerpoint/2010/main" val="243888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Oval 22">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F4486D5E-819D-0CE9-12A1-5F7FB76B0E68}"/>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Business Model Canvas</a:t>
            </a:r>
          </a:p>
        </p:txBody>
      </p:sp>
      <p:sp>
        <p:nvSpPr>
          <p:cNvPr id="3" name="Content Placeholder 2">
            <a:extLst>
              <a:ext uri="{FF2B5EF4-FFF2-40B4-BE49-F238E27FC236}">
                <a16:creationId xmlns:a16="http://schemas.microsoft.com/office/drawing/2014/main" id="{7C64FE40-CFB5-A62F-E537-4950B9562FBA}"/>
              </a:ext>
            </a:extLst>
          </p:cNvPr>
          <p:cNvSpPr>
            <a:spLocks noGrp="1"/>
          </p:cNvSpPr>
          <p:nvPr>
            <p:ph idx="1"/>
          </p:nvPr>
        </p:nvSpPr>
        <p:spPr>
          <a:xfrm>
            <a:off x="4989443" y="1"/>
            <a:ext cx="6779222" cy="6856412"/>
          </a:xfrm>
        </p:spPr>
        <p:txBody>
          <a:bodyPr anchor="ctr">
            <a:normAutofit/>
          </a:bodyPr>
          <a:lstStyle/>
          <a:p>
            <a:pPr marL="0" indent="0">
              <a:buNone/>
            </a:pPr>
            <a:r>
              <a:rPr lang="en-US" sz="2800" b="1" dirty="0"/>
              <a:t>The Business Model Canvas </a:t>
            </a:r>
            <a:r>
              <a:rPr lang="en-US" sz="2800" dirty="0"/>
              <a:t>allows you to describe any business model based on 9 fundamental building blocks. It’s a practical business tool to design, test, implement, and manage business models over their life cycle.</a:t>
            </a:r>
          </a:p>
          <a:p>
            <a:pPr marL="0" indent="0">
              <a:buNone/>
            </a:pPr>
            <a:r>
              <a:rPr lang="en-US" sz="2800" b="1" dirty="0"/>
              <a:t>Covers the 4 main areas of a business:</a:t>
            </a:r>
          </a:p>
          <a:p>
            <a:pPr marL="800100" lvl="1" indent="-342900">
              <a:buFont typeface="+mj-lt"/>
              <a:buAutoNum type="arabicPeriod"/>
            </a:pPr>
            <a:r>
              <a:rPr lang="en-US" sz="2800" dirty="0"/>
              <a:t>Customers</a:t>
            </a:r>
          </a:p>
          <a:p>
            <a:pPr marL="800100" lvl="1" indent="-342900">
              <a:buFont typeface="+mj-lt"/>
              <a:buAutoNum type="arabicPeriod"/>
            </a:pPr>
            <a:r>
              <a:rPr lang="en-US" sz="2800" dirty="0"/>
              <a:t>Offer</a:t>
            </a:r>
          </a:p>
          <a:p>
            <a:pPr marL="800100" lvl="1" indent="-342900">
              <a:buFont typeface="+mj-lt"/>
              <a:buAutoNum type="arabicPeriod"/>
            </a:pPr>
            <a:r>
              <a:rPr lang="en-US" sz="2800" dirty="0"/>
              <a:t>Infrastructure</a:t>
            </a:r>
          </a:p>
          <a:p>
            <a:pPr marL="800100" lvl="1" indent="-342900">
              <a:buFont typeface="+mj-lt"/>
              <a:buAutoNum type="arabicPeriod"/>
            </a:pPr>
            <a:r>
              <a:rPr lang="en-US" sz="2800" dirty="0"/>
              <a:t>Financial viability</a:t>
            </a:r>
          </a:p>
          <a:p>
            <a:pPr marL="0" indent="0">
              <a:buNone/>
            </a:pPr>
            <a:r>
              <a:rPr lang="en-US" sz="2800" b="1" dirty="0"/>
              <a:t>Customer-centric</a:t>
            </a:r>
          </a:p>
        </p:txBody>
      </p:sp>
      <p:sp>
        <p:nvSpPr>
          <p:cNvPr id="4" name="Content Placeholder 5">
            <a:extLst>
              <a:ext uri="{FF2B5EF4-FFF2-40B4-BE49-F238E27FC236}">
                <a16:creationId xmlns:a16="http://schemas.microsoft.com/office/drawing/2014/main" id="{F2FD4047-9240-2741-E12D-DB33D8934F31}"/>
              </a:ext>
            </a:extLst>
          </p:cNvPr>
          <p:cNvSpPr txBox="1">
            <a:spLocks/>
          </p:cNvSpPr>
          <p:nvPr/>
        </p:nvSpPr>
        <p:spPr>
          <a:xfrm>
            <a:off x="494933" y="6075265"/>
            <a:ext cx="2697689" cy="38894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1200" dirty="0">
                <a:solidFill>
                  <a:schemeClr val="accent1"/>
                </a:solidFill>
              </a:rPr>
              <a:t>Source: </a:t>
            </a:r>
            <a:r>
              <a:rPr lang="en-US" sz="1200" dirty="0" err="1">
                <a:solidFill>
                  <a:schemeClr val="accent1"/>
                </a:solidFill>
              </a:rPr>
              <a:t>Strategyzer</a:t>
            </a:r>
            <a:endParaRPr lang="en-US" sz="1200" cap="all" dirty="0">
              <a:solidFill>
                <a:schemeClr val="accent1"/>
              </a:solidFill>
            </a:endParaRPr>
          </a:p>
        </p:txBody>
      </p:sp>
    </p:spTree>
    <p:extLst>
      <p:ext uri="{BB962C8B-B14F-4D97-AF65-F5344CB8AC3E}">
        <p14:creationId xmlns:p14="http://schemas.microsoft.com/office/powerpoint/2010/main" val="1838417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32" name="Rectangle 103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Oval 103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4" name="Oval 103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Oval 103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Oval 103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Oval 103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040" name="Rectangle 103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33B056-367B-B790-7531-52398DBD98BC}"/>
              </a:ext>
            </a:extLst>
          </p:cNvPr>
          <p:cNvSpPr>
            <a:spLocks noGrp="1"/>
          </p:cNvSpPr>
          <p:nvPr>
            <p:ph type="title"/>
          </p:nvPr>
        </p:nvSpPr>
        <p:spPr>
          <a:xfrm>
            <a:off x="6887290" y="2098180"/>
            <a:ext cx="4434044" cy="2348920"/>
          </a:xfrm>
        </p:spPr>
        <p:txBody>
          <a:bodyPr vert="horz" lIns="91440" tIns="45720" rIns="91440" bIns="45720" rtlCol="0" anchor="b">
            <a:normAutofit/>
          </a:bodyPr>
          <a:lstStyle/>
          <a:p>
            <a:pPr algn="ctr">
              <a:lnSpc>
                <a:spcPct val="90000"/>
              </a:lnSpc>
            </a:pPr>
            <a:r>
              <a:rPr lang="en-US" b="0" i="0" kern="1200" dirty="0">
                <a:solidFill>
                  <a:schemeClr val="bg2"/>
                </a:solidFill>
                <a:latin typeface="+mj-lt"/>
                <a:ea typeface="+mj-ea"/>
                <a:cs typeface="+mj-cs"/>
              </a:rPr>
              <a:t>Strategic plans are living documents, not “one and done” activities.</a:t>
            </a:r>
          </a:p>
        </p:txBody>
      </p:sp>
      <p:pic>
        <p:nvPicPr>
          <p:cNvPr id="1026" name="Picture 2" descr="strategic plan comic">
            <a:extLst>
              <a:ext uri="{FF2B5EF4-FFF2-40B4-BE49-F238E27FC236}">
                <a16:creationId xmlns:a16="http://schemas.microsoft.com/office/drawing/2014/main" id="{D9820995-C515-08E1-62CD-C8E5B0AD0F7C}"/>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763588" y="1710533"/>
            <a:ext cx="5776360" cy="3436934"/>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48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11D0-07F1-CE13-DCD5-227EC0FBDC39}"/>
              </a:ext>
            </a:extLst>
          </p:cNvPr>
          <p:cNvSpPr>
            <a:spLocks noGrp="1"/>
          </p:cNvSpPr>
          <p:nvPr>
            <p:ph type="title"/>
          </p:nvPr>
        </p:nvSpPr>
        <p:spPr>
          <a:xfrm>
            <a:off x="1154953" y="973668"/>
            <a:ext cx="8761413" cy="706964"/>
          </a:xfrm>
        </p:spPr>
        <p:txBody>
          <a:bodyPr>
            <a:normAutofit/>
          </a:bodyPr>
          <a:lstStyle/>
          <a:p>
            <a:r>
              <a:rPr lang="en-US" dirty="0">
                <a:solidFill>
                  <a:srgbClr val="EBEBEB"/>
                </a:solidFill>
              </a:rPr>
              <a:t>Exercise</a:t>
            </a:r>
          </a:p>
        </p:txBody>
      </p:sp>
      <p:graphicFrame>
        <p:nvGraphicFramePr>
          <p:cNvPr id="7" name="Content Placeholder 2">
            <a:extLst>
              <a:ext uri="{FF2B5EF4-FFF2-40B4-BE49-F238E27FC236}">
                <a16:creationId xmlns:a16="http://schemas.microsoft.com/office/drawing/2014/main" id="{5A4E7807-7CAA-0267-FD95-2A0346D42848}"/>
              </a:ext>
            </a:extLst>
          </p:cNvPr>
          <p:cNvGraphicFramePr>
            <a:graphicFrameLocks noGrp="1"/>
          </p:cNvGraphicFramePr>
          <p:nvPr>
            <p:ph idx="1"/>
            <p:extLst>
              <p:ext uri="{D42A27DB-BD31-4B8C-83A1-F6EECF244321}">
                <p14:modId xmlns:p14="http://schemas.microsoft.com/office/powerpoint/2010/main" val="973635071"/>
              </p:ext>
            </p:extLst>
          </p:nvPr>
        </p:nvGraphicFramePr>
        <p:xfrm>
          <a:off x="675862" y="2445026"/>
          <a:ext cx="11032434" cy="4075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21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5DCB-72A6-107C-8D2C-B4244C95B1D5}"/>
              </a:ext>
            </a:extLst>
          </p:cNvPr>
          <p:cNvSpPr>
            <a:spLocks noGrp="1"/>
          </p:cNvSpPr>
          <p:nvPr>
            <p:ph type="title"/>
          </p:nvPr>
        </p:nvSpPr>
        <p:spPr/>
        <p:txBody>
          <a:bodyPr/>
          <a:lstStyle/>
          <a:p>
            <a:r>
              <a:rPr lang="en-US" dirty="0"/>
              <a:t>What is strategic planning?</a:t>
            </a:r>
          </a:p>
        </p:txBody>
      </p:sp>
      <p:sp>
        <p:nvSpPr>
          <p:cNvPr id="3" name="Content Placeholder 2">
            <a:extLst>
              <a:ext uri="{FF2B5EF4-FFF2-40B4-BE49-F238E27FC236}">
                <a16:creationId xmlns:a16="http://schemas.microsoft.com/office/drawing/2014/main" id="{D25FDB11-9A79-E654-D912-8DF0CA1B62D4}"/>
              </a:ext>
            </a:extLst>
          </p:cNvPr>
          <p:cNvSpPr>
            <a:spLocks noGrp="1"/>
          </p:cNvSpPr>
          <p:nvPr>
            <p:ph idx="1"/>
          </p:nvPr>
        </p:nvSpPr>
        <p:spPr>
          <a:xfrm>
            <a:off x="1154955" y="2603499"/>
            <a:ext cx="9884752" cy="3730393"/>
          </a:xfrm>
        </p:spPr>
        <p:txBody>
          <a:bodyPr>
            <a:normAutofit/>
          </a:bodyPr>
          <a:lstStyle/>
          <a:p>
            <a:pPr marL="0" indent="0">
              <a:buNone/>
            </a:pPr>
            <a:r>
              <a:rPr lang="en-US" sz="2800" b="1" dirty="0"/>
              <a:t>Strategic planning</a:t>
            </a:r>
            <a:r>
              <a:rPr lang="en-US" sz="2800" dirty="0"/>
              <a:t> is the process of defining an organization’s </a:t>
            </a:r>
            <a:r>
              <a:rPr lang="en-US" sz="2800" b="1" dirty="0"/>
              <a:t>direction, priorities, and actions</a:t>
            </a:r>
            <a:r>
              <a:rPr lang="en-US" sz="2800" dirty="0"/>
              <a:t> to achieve long-term success. It helps leaders </a:t>
            </a:r>
            <a:r>
              <a:rPr lang="en-US" sz="2800" b="1" dirty="0"/>
              <a:t>set goals, allocate resources efficiently, and measure progress</a:t>
            </a:r>
            <a:r>
              <a:rPr lang="en-US" sz="2800" dirty="0"/>
              <a:t> to ensure alignment with their mission and vision.</a:t>
            </a:r>
          </a:p>
          <a:p>
            <a:pPr marL="0" indent="0">
              <a:buNone/>
            </a:pPr>
            <a:endParaRPr lang="en-US" sz="2800" dirty="0"/>
          </a:p>
          <a:p>
            <a:pPr marL="0" indent="0" algn="r">
              <a:buNone/>
            </a:pPr>
            <a:r>
              <a:rPr lang="en-US" sz="3200" i="1" dirty="0"/>
              <a:t>-Balanced Scorecard Institute</a:t>
            </a:r>
          </a:p>
        </p:txBody>
      </p:sp>
    </p:spTree>
    <p:extLst>
      <p:ext uri="{BB962C8B-B14F-4D97-AF65-F5344CB8AC3E}">
        <p14:creationId xmlns:p14="http://schemas.microsoft.com/office/powerpoint/2010/main" val="68646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17" name="Group 4116">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118" name="Rectangle 4117">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19" name="Oval 4118">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20" name="Oval 4119">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21" name="Oval 4120">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22" name="Oval 4121">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23" name="Oval 4122">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24"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126" name="Rectangle 4125">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B18FCDD-8F30-A77E-BA0E-BA3E65B5EA4C}"/>
              </a:ext>
            </a:extLst>
          </p:cNvPr>
          <p:cNvSpPr>
            <a:spLocks noGrp="1"/>
          </p:cNvSpPr>
          <p:nvPr>
            <p:ph type="title"/>
          </p:nvPr>
        </p:nvSpPr>
        <p:spPr>
          <a:xfrm>
            <a:off x="4877255" y="785187"/>
            <a:ext cx="6913955" cy="4365702"/>
          </a:xfrm>
        </p:spPr>
        <p:txBody>
          <a:bodyPr vert="horz" lIns="91440" tIns="45720" rIns="91440" bIns="45720" rtlCol="0" anchor="b">
            <a:normAutofit fontScale="90000"/>
          </a:bodyPr>
          <a:lstStyle/>
          <a:p>
            <a:pPr>
              <a:lnSpc>
                <a:spcPct val="90000"/>
              </a:lnSpc>
            </a:pPr>
            <a:r>
              <a:rPr lang="en-US" sz="4600" i="0" kern="1200" dirty="0">
                <a:solidFill>
                  <a:schemeClr val="bg2"/>
                </a:solidFill>
                <a:latin typeface="+mj-lt"/>
                <a:ea typeface="+mj-ea"/>
                <a:cs typeface="+mj-cs"/>
              </a:rPr>
              <a:t>The </a:t>
            </a:r>
            <a:r>
              <a:rPr lang="en-US" sz="4600" b="1" i="0" kern="1200" dirty="0">
                <a:solidFill>
                  <a:schemeClr val="bg2"/>
                </a:solidFill>
                <a:latin typeface="+mj-lt"/>
                <a:ea typeface="+mj-ea"/>
                <a:cs typeface="+mj-cs"/>
              </a:rPr>
              <a:t>process</a:t>
            </a:r>
            <a:r>
              <a:rPr lang="en-US" sz="4600" i="0" kern="1200" dirty="0">
                <a:solidFill>
                  <a:schemeClr val="bg2"/>
                </a:solidFill>
                <a:latin typeface="+mj-lt"/>
                <a:ea typeface="+mj-ea"/>
                <a:cs typeface="+mj-cs"/>
              </a:rPr>
              <a:t> is just as important as the product.</a:t>
            </a:r>
            <a:br>
              <a:rPr lang="en-US" sz="4600" b="0" i="0" kern="1200" dirty="0">
                <a:solidFill>
                  <a:schemeClr val="bg2"/>
                </a:solidFill>
                <a:latin typeface="+mj-lt"/>
                <a:ea typeface="+mj-ea"/>
                <a:cs typeface="+mj-cs"/>
              </a:rPr>
            </a:br>
            <a:br>
              <a:rPr lang="en-US" sz="4600" b="0" i="0" kern="1200" dirty="0">
                <a:solidFill>
                  <a:schemeClr val="bg2"/>
                </a:solidFill>
                <a:latin typeface="+mj-lt"/>
                <a:ea typeface="+mj-ea"/>
                <a:cs typeface="+mj-cs"/>
              </a:rPr>
            </a:br>
            <a:r>
              <a:rPr lang="en-US" sz="4600" b="0" i="0" kern="1200" dirty="0">
                <a:solidFill>
                  <a:schemeClr val="bg2"/>
                </a:solidFill>
                <a:latin typeface="+mj-lt"/>
                <a:ea typeface="+mj-ea"/>
                <a:cs typeface="+mj-cs"/>
              </a:rPr>
              <a:t>Along the way, you want to </a:t>
            </a:r>
            <a:r>
              <a:rPr lang="en-US" sz="4600" b="1" i="0" kern="1200" dirty="0">
                <a:solidFill>
                  <a:schemeClr val="bg2"/>
                </a:solidFill>
                <a:latin typeface="+mj-lt"/>
                <a:ea typeface="+mj-ea"/>
                <a:cs typeface="+mj-cs"/>
              </a:rPr>
              <a:t>Involve</a:t>
            </a:r>
            <a:r>
              <a:rPr lang="en-US" sz="4600" b="0" i="0" kern="1200" dirty="0">
                <a:solidFill>
                  <a:schemeClr val="bg2"/>
                </a:solidFill>
                <a:latin typeface="+mj-lt"/>
                <a:ea typeface="+mj-ea"/>
                <a:cs typeface="+mj-cs"/>
              </a:rPr>
              <a:t> more than top </a:t>
            </a:r>
            <a:r>
              <a:rPr lang="en-US" sz="4600" i="0" kern="1200" dirty="0">
                <a:solidFill>
                  <a:schemeClr val="bg2"/>
                </a:solidFill>
                <a:latin typeface="+mj-lt"/>
                <a:ea typeface="+mj-ea"/>
                <a:cs typeface="+mj-cs"/>
              </a:rPr>
              <a:t>management</a:t>
            </a:r>
            <a:r>
              <a:rPr lang="en-US" sz="4600" b="0" i="0" kern="1200" dirty="0">
                <a:solidFill>
                  <a:schemeClr val="bg2"/>
                </a:solidFill>
                <a:latin typeface="+mj-lt"/>
                <a:ea typeface="+mj-ea"/>
                <a:cs typeface="+mj-cs"/>
              </a:rPr>
              <a:t>. </a:t>
            </a:r>
          </a:p>
        </p:txBody>
      </p:sp>
      <p:pic>
        <p:nvPicPr>
          <p:cNvPr id="4098" name="Picture 2" descr="Winston Churchill planning quote">
            <a:extLst>
              <a:ext uri="{FF2B5EF4-FFF2-40B4-BE49-F238E27FC236}">
                <a16:creationId xmlns:a16="http://schemas.microsoft.com/office/drawing/2014/main" id="{2CA52F79-38E9-3CBB-BA52-9FA38EE2337C}"/>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bwMode="auto">
          <a:xfrm>
            <a:off x="1109764" y="1661911"/>
            <a:ext cx="3531062" cy="3531062"/>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3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3" name="Group 3112">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114" name="Rectangle 3113">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15" name="Oval 3114">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16" name="Oval 3115">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17" name="Oval 3116">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18" name="Oval 3117">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19" name="Oval 3118">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20"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122" name="Rectangle 3121">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26E309E-3730-D2B5-E9A5-0D812085BE8A}"/>
              </a:ext>
            </a:extLst>
          </p:cNvPr>
          <p:cNvSpPr>
            <a:spLocks noGrp="1"/>
          </p:cNvSpPr>
          <p:nvPr>
            <p:ph type="title"/>
          </p:nvPr>
        </p:nvSpPr>
        <p:spPr>
          <a:xfrm>
            <a:off x="8382055" y="1241266"/>
            <a:ext cx="3161016" cy="3153753"/>
          </a:xfrm>
        </p:spPr>
        <p:txBody>
          <a:bodyPr vert="horz" lIns="91440" tIns="45720" rIns="91440" bIns="45720" rtlCol="0" anchor="b">
            <a:normAutofit fontScale="90000"/>
          </a:bodyPr>
          <a:lstStyle/>
          <a:p>
            <a:r>
              <a:rPr lang="en-US" sz="4000" b="1" cap="all" dirty="0"/>
              <a:t>The Six Elements of Effective Strategic Planning</a:t>
            </a:r>
          </a:p>
        </p:txBody>
      </p:sp>
      <p:sp>
        <p:nvSpPr>
          <p:cNvPr id="6" name="Content Placeholder 5">
            <a:extLst>
              <a:ext uri="{FF2B5EF4-FFF2-40B4-BE49-F238E27FC236}">
                <a16:creationId xmlns:a16="http://schemas.microsoft.com/office/drawing/2014/main" id="{7A20FCD5-7CF8-B55E-228B-F1563B8908E7}"/>
              </a:ext>
            </a:extLst>
          </p:cNvPr>
          <p:cNvSpPr>
            <a:spLocks noGrp="1"/>
          </p:cNvSpPr>
          <p:nvPr>
            <p:ph idx="1"/>
          </p:nvPr>
        </p:nvSpPr>
        <p:spPr>
          <a:xfrm>
            <a:off x="8382055" y="5616733"/>
            <a:ext cx="3161016" cy="597253"/>
          </a:xfrm>
        </p:spPr>
        <p:txBody>
          <a:bodyPr vert="horz" lIns="91440" tIns="45720" rIns="91440" bIns="45720" rtlCol="0" anchor="t">
            <a:normAutofit lnSpcReduction="10000"/>
          </a:bodyPr>
          <a:lstStyle/>
          <a:p>
            <a:pPr marL="0" indent="0" algn="r">
              <a:buNone/>
            </a:pPr>
            <a:r>
              <a:rPr lang="en-US" dirty="0">
                <a:solidFill>
                  <a:schemeClr val="accent1"/>
                </a:solidFill>
              </a:rPr>
              <a:t>Source: Dan Overgaag, </a:t>
            </a:r>
            <a:br>
              <a:rPr lang="en-US" dirty="0">
                <a:solidFill>
                  <a:schemeClr val="accent1"/>
                </a:solidFill>
              </a:rPr>
            </a:br>
            <a:r>
              <a:rPr lang="en-US" dirty="0">
                <a:solidFill>
                  <a:schemeClr val="accent1"/>
                </a:solidFill>
              </a:rPr>
              <a:t>Spur Reply Consulting</a:t>
            </a:r>
            <a:endParaRPr lang="en-US" b="0" i="0" kern="1200" cap="all" dirty="0">
              <a:solidFill>
                <a:schemeClr val="accent1"/>
              </a:solidFill>
              <a:latin typeface="+mn-lt"/>
              <a:ea typeface="+mn-ea"/>
              <a:cs typeface="+mn-cs"/>
            </a:endParaRPr>
          </a:p>
        </p:txBody>
      </p:sp>
      <p:grpSp>
        <p:nvGrpSpPr>
          <p:cNvPr id="3124" name="Group 3123">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125" name="Rectangle 3124">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26"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127"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3074" name="Picture 2" descr="Rainbow Strategic Planning Pyramid with elements representing vision, objectives, strategy, approach, and tactics">
            <a:extLst>
              <a:ext uri="{FF2B5EF4-FFF2-40B4-BE49-F238E27FC236}">
                <a16:creationId xmlns:a16="http://schemas.microsoft.com/office/drawing/2014/main" id="{CD541DD4-D18C-1350-72AB-EE842A00576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916" r="6579" b="2"/>
          <a:stretch>
            <a:fillRect/>
          </a:stretch>
        </p:blipFill>
        <p:spPr bwMode="auto">
          <a:xfrm>
            <a:off x="19880" y="827941"/>
            <a:ext cx="7955280" cy="498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88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3B68277-B213-E5BC-DFA6-568A51B76CE9}"/>
              </a:ext>
            </a:extLst>
          </p:cNvPr>
          <p:cNvSpPr>
            <a:spLocks noGrp="1"/>
          </p:cNvSpPr>
          <p:nvPr>
            <p:ph type="ctrTitle"/>
          </p:nvPr>
        </p:nvSpPr>
        <p:spPr>
          <a:xfrm>
            <a:off x="1199405" y="2099733"/>
            <a:ext cx="8825658" cy="2677648"/>
          </a:xfrm>
        </p:spPr>
        <p:txBody>
          <a:bodyPr vert="horz" lIns="91440" tIns="45720" rIns="91440" bIns="45720" rtlCol="0">
            <a:normAutofit/>
          </a:bodyPr>
          <a:lstStyle/>
          <a:p>
            <a:pPr>
              <a:lnSpc>
                <a:spcPct val="90000"/>
              </a:lnSpc>
            </a:pPr>
            <a:r>
              <a:rPr lang="en-US" sz="3000" dirty="0">
                <a:solidFill>
                  <a:schemeClr val="tx2">
                    <a:lumMod val="75000"/>
                  </a:schemeClr>
                </a:solidFill>
              </a:rPr>
              <a:t>“To begin with the end in mind means to start with a clear understanding of your </a:t>
            </a:r>
            <a:r>
              <a:rPr lang="en-US" sz="3000" b="1" dirty="0">
                <a:solidFill>
                  <a:schemeClr val="tx2">
                    <a:lumMod val="75000"/>
                  </a:schemeClr>
                </a:solidFill>
              </a:rPr>
              <a:t>destination.</a:t>
            </a:r>
            <a:r>
              <a:rPr lang="en-US" sz="3000" dirty="0">
                <a:solidFill>
                  <a:schemeClr val="tx2">
                    <a:lumMod val="75000"/>
                  </a:schemeClr>
                </a:solidFill>
              </a:rPr>
              <a:t> It means to know where you’re going so that you better understand where you are </a:t>
            </a:r>
            <a:r>
              <a:rPr lang="en-US" sz="3000" b="1" dirty="0">
                <a:solidFill>
                  <a:schemeClr val="tx2">
                    <a:lumMod val="75000"/>
                  </a:schemeClr>
                </a:solidFill>
              </a:rPr>
              <a:t>now</a:t>
            </a:r>
            <a:r>
              <a:rPr lang="en-US" sz="3000" dirty="0">
                <a:solidFill>
                  <a:schemeClr val="tx2">
                    <a:lumMod val="75000"/>
                  </a:schemeClr>
                </a:solidFill>
              </a:rPr>
              <a:t> and so that the </a:t>
            </a:r>
            <a:r>
              <a:rPr lang="en-US" sz="3000" b="1" dirty="0">
                <a:solidFill>
                  <a:schemeClr val="tx2">
                    <a:lumMod val="75000"/>
                  </a:schemeClr>
                </a:solidFill>
              </a:rPr>
              <a:t>steps</a:t>
            </a:r>
            <a:r>
              <a:rPr lang="en-US" sz="3000" dirty="0">
                <a:solidFill>
                  <a:schemeClr val="tx2">
                    <a:lumMod val="75000"/>
                  </a:schemeClr>
                </a:solidFill>
              </a:rPr>
              <a:t> you take are always in the right </a:t>
            </a:r>
            <a:r>
              <a:rPr lang="en-US" sz="3000" b="1" dirty="0">
                <a:solidFill>
                  <a:schemeClr val="tx2">
                    <a:lumMod val="75000"/>
                  </a:schemeClr>
                </a:solidFill>
              </a:rPr>
              <a:t>direction</a:t>
            </a:r>
            <a:r>
              <a:rPr lang="en-US" sz="3000" dirty="0">
                <a:solidFill>
                  <a:schemeClr val="tx2">
                    <a:lumMod val="75000"/>
                  </a:schemeClr>
                </a:solidFill>
              </a:rPr>
              <a:t>.”</a:t>
            </a:r>
          </a:p>
        </p:txBody>
      </p:sp>
      <p:sp>
        <p:nvSpPr>
          <p:cNvPr id="44" name="Subtitle 43">
            <a:extLst>
              <a:ext uri="{FF2B5EF4-FFF2-40B4-BE49-F238E27FC236}">
                <a16:creationId xmlns:a16="http://schemas.microsoft.com/office/drawing/2014/main" id="{DCD329BC-BB12-A1A0-DFB8-7F40E2E3C898}"/>
              </a:ext>
            </a:extLst>
          </p:cNvPr>
          <p:cNvSpPr>
            <a:spLocks noGrp="1"/>
          </p:cNvSpPr>
          <p:nvPr>
            <p:ph type="subTitle" idx="1"/>
          </p:nvPr>
        </p:nvSpPr>
        <p:spPr>
          <a:xfrm>
            <a:off x="1154955" y="4777380"/>
            <a:ext cx="8825658" cy="861420"/>
          </a:xfrm>
        </p:spPr>
        <p:txBody>
          <a:bodyPr>
            <a:normAutofit/>
          </a:bodyPr>
          <a:lstStyle/>
          <a:p>
            <a:pPr algn="r"/>
            <a:endParaRPr lang="en-US" dirty="0">
              <a:solidFill>
                <a:schemeClr val="tx2"/>
              </a:solidFill>
            </a:endParaRPr>
          </a:p>
          <a:p>
            <a:pPr algn="r"/>
            <a:r>
              <a:rPr lang="en-US" dirty="0">
                <a:solidFill>
                  <a:schemeClr val="tx2"/>
                </a:solidFill>
              </a:rPr>
              <a:t>- Stephen R. Covey, The 7 Habits of Highly Effective People</a:t>
            </a:r>
          </a:p>
        </p:txBody>
      </p:sp>
      <p:sp>
        <p:nvSpPr>
          <p:cNvPr id="53" name="Rectangle 52">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9828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06E96C53-1010-48EB-8728-70CB58236E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5EE899E0-D27A-454B-8E91-14A292422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Oval 1032">
              <a:extLst>
                <a:ext uri="{FF2B5EF4-FFF2-40B4-BE49-F238E27FC236}">
                  <a16:creationId xmlns:a16="http://schemas.microsoft.com/office/drawing/2014/main" id="{4EDF8A7C-C5E2-42D4-884A-EC7DE68E7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4" name="Oval 1033">
              <a:extLst>
                <a:ext uri="{FF2B5EF4-FFF2-40B4-BE49-F238E27FC236}">
                  <a16:creationId xmlns:a16="http://schemas.microsoft.com/office/drawing/2014/main" id="{80ADD528-121C-4D05-B77B-54B31D7BA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E7CF2869-5CDD-4AD2-8AC0-4AE179D39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Freeform 5">
              <a:extLst>
                <a:ext uri="{FF2B5EF4-FFF2-40B4-BE49-F238E27FC236}">
                  <a16:creationId xmlns:a16="http://schemas.microsoft.com/office/drawing/2014/main" id="{0FD2D0A6-D3D4-4573-AD6B-2B5DBFF0C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037" name="Freeform 5">
              <a:extLst>
                <a:ext uri="{FF2B5EF4-FFF2-40B4-BE49-F238E27FC236}">
                  <a16:creationId xmlns:a16="http://schemas.microsoft.com/office/drawing/2014/main" id="{39749B2A-2C8D-45C7-A857-30307A089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038" name="Freeform 5">
              <a:extLst>
                <a:ext uri="{FF2B5EF4-FFF2-40B4-BE49-F238E27FC236}">
                  <a16:creationId xmlns:a16="http://schemas.microsoft.com/office/drawing/2014/main" id="{FEC28B8C-B40C-4618-823B-C6D730FE8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CB7FC15D-C868-861B-9DED-751EF4513034}"/>
              </a:ext>
            </a:extLst>
          </p:cNvPr>
          <p:cNvSpPr>
            <a:spLocks noGrp="1"/>
          </p:cNvSpPr>
          <p:nvPr>
            <p:ph type="title"/>
          </p:nvPr>
        </p:nvSpPr>
        <p:spPr>
          <a:xfrm>
            <a:off x="558073" y="571390"/>
            <a:ext cx="5582314" cy="1622322"/>
          </a:xfrm>
        </p:spPr>
        <p:txBody>
          <a:bodyPr>
            <a:normAutofit fontScale="90000"/>
          </a:bodyPr>
          <a:lstStyle/>
          <a:p>
            <a:pPr>
              <a:lnSpc>
                <a:spcPct val="90000"/>
              </a:lnSpc>
            </a:pPr>
            <a:r>
              <a:rPr lang="en-US" b="1" dirty="0"/>
              <a:t>Begin with the end in mind, </a:t>
            </a:r>
            <a:br>
              <a:rPr lang="en-US" b="1" dirty="0"/>
            </a:br>
            <a:r>
              <a:rPr lang="en-US" b="1" dirty="0"/>
              <a:t>but how do you get there?</a:t>
            </a:r>
          </a:p>
        </p:txBody>
      </p:sp>
      <p:sp>
        <p:nvSpPr>
          <p:cNvPr id="3" name="Content Placeholder 2">
            <a:extLst>
              <a:ext uri="{FF2B5EF4-FFF2-40B4-BE49-F238E27FC236}">
                <a16:creationId xmlns:a16="http://schemas.microsoft.com/office/drawing/2014/main" id="{EA5C7F6E-A713-3C58-ADFE-6B654966C076}"/>
              </a:ext>
            </a:extLst>
          </p:cNvPr>
          <p:cNvSpPr>
            <a:spLocks noGrp="1"/>
          </p:cNvSpPr>
          <p:nvPr>
            <p:ph idx="1"/>
          </p:nvPr>
        </p:nvSpPr>
        <p:spPr>
          <a:xfrm>
            <a:off x="639098" y="2418735"/>
            <a:ext cx="5582314" cy="3811742"/>
          </a:xfrm>
        </p:spPr>
        <p:txBody>
          <a:bodyPr anchor="ctr">
            <a:normAutofit/>
          </a:bodyPr>
          <a:lstStyle/>
          <a:p>
            <a:pPr marL="0" indent="0">
              <a:buNone/>
            </a:pPr>
            <a:r>
              <a:rPr lang="en-US" sz="2800" dirty="0">
                <a:solidFill>
                  <a:schemeClr val="bg1"/>
                </a:solidFill>
              </a:rPr>
              <a:t>You can use a GPS to navigate through the process</a:t>
            </a:r>
          </a:p>
          <a:p>
            <a:r>
              <a:rPr lang="en-US" sz="2800" dirty="0">
                <a:solidFill>
                  <a:schemeClr val="bg1"/>
                </a:solidFill>
              </a:rPr>
              <a:t>Goals</a:t>
            </a:r>
          </a:p>
          <a:p>
            <a:r>
              <a:rPr lang="en-US" sz="2800" dirty="0">
                <a:solidFill>
                  <a:schemeClr val="bg1"/>
                </a:solidFill>
              </a:rPr>
              <a:t>Priorities</a:t>
            </a:r>
          </a:p>
          <a:p>
            <a:r>
              <a:rPr lang="en-US" sz="2800" dirty="0">
                <a:solidFill>
                  <a:schemeClr val="bg1"/>
                </a:solidFill>
              </a:rPr>
              <a:t>Strategies</a:t>
            </a:r>
          </a:p>
          <a:p>
            <a:endParaRPr lang="en-US" sz="2800" dirty="0">
              <a:solidFill>
                <a:schemeClr val="bg1"/>
              </a:solidFill>
            </a:endParaRPr>
          </a:p>
        </p:txBody>
      </p:sp>
      <p:pic>
        <p:nvPicPr>
          <p:cNvPr id="1026" name="Picture 2" descr="Using Car GPS Navigation Using Car GPS Navigation And Tracking Maps Global Positioning System Stock Photo">
            <a:extLst>
              <a:ext uri="{FF2B5EF4-FFF2-40B4-BE49-F238E27FC236}">
                <a16:creationId xmlns:a16="http://schemas.microsoft.com/office/drawing/2014/main" id="{E35D9D1F-111D-F88F-89EF-7D17FFB199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00827" y="645106"/>
            <a:ext cx="4842716" cy="5585369"/>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10CC18C0-9A66-45AE-B534-B8D29AFEA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0895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0076-20FC-AE10-333E-8C2044432478}"/>
              </a:ext>
            </a:extLst>
          </p:cNvPr>
          <p:cNvSpPr>
            <a:spLocks noGrp="1"/>
          </p:cNvSpPr>
          <p:nvPr>
            <p:ph type="title"/>
          </p:nvPr>
        </p:nvSpPr>
        <p:spPr/>
        <p:txBody>
          <a:bodyPr/>
          <a:lstStyle/>
          <a:p>
            <a:r>
              <a:rPr lang="en-US" dirty="0"/>
              <a:t>Goals &amp; Priorities</a:t>
            </a:r>
          </a:p>
        </p:txBody>
      </p:sp>
      <p:sp>
        <p:nvSpPr>
          <p:cNvPr id="3" name="Content Placeholder 2">
            <a:extLst>
              <a:ext uri="{FF2B5EF4-FFF2-40B4-BE49-F238E27FC236}">
                <a16:creationId xmlns:a16="http://schemas.microsoft.com/office/drawing/2014/main" id="{32FFD48F-3A0E-2B8C-A677-5639291BAC10}"/>
              </a:ext>
            </a:extLst>
          </p:cNvPr>
          <p:cNvSpPr>
            <a:spLocks noGrp="1"/>
          </p:cNvSpPr>
          <p:nvPr>
            <p:ph idx="1"/>
          </p:nvPr>
        </p:nvSpPr>
        <p:spPr/>
        <p:txBody>
          <a:bodyPr>
            <a:normAutofit lnSpcReduction="10000"/>
          </a:bodyPr>
          <a:lstStyle/>
          <a:p>
            <a:pPr marL="0" indent="0">
              <a:buNone/>
            </a:pPr>
            <a:r>
              <a:rPr lang="en-US" sz="2800" b="1" dirty="0"/>
              <a:t>Begin with the Vision and Mission</a:t>
            </a:r>
          </a:p>
          <a:p>
            <a:pPr marL="0" indent="0">
              <a:buNone/>
            </a:pPr>
            <a:endParaRPr lang="en-US" sz="1000" b="1" dirty="0"/>
          </a:p>
          <a:p>
            <a:r>
              <a:rPr lang="en-US" sz="2800" b="1" dirty="0"/>
              <a:t>Vision: </a:t>
            </a:r>
            <a:r>
              <a:rPr lang="en-US" sz="2800" dirty="0"/>
              <a:t>Answers what do you aspire for your business. Where do you dream to be?</a:t>
            </a:r>
          </a:p>
          <a:p>
            <a:endParaRPr lang="en-US" sz="1000" dirty="0"/>
          </a:p>
          <a:p>
            <a:r>
              <a:rPr lang="en-US" sz="2800" b="1" dirty="0"/>
              <a:t>Mission:</a:t>
            </a:r>
            <a:r>
              <a:rPr lang="en-US" sz="2800" dirty="0"/>
              <a:t> Answers why you have this vision and how you plan to achieve it. Why and how you plan to get there?</a:t>
            </a:r>
          </a:p>
        </p:txBody>
      </p:sp>
    </p:spTree>
    <p:extLst>
      <p:ext uri="{BB962C8B-B14F-4D97-AF65-F5344CB8AC3E}">
        <p14:creationId xmlns:p14="http://schemas.microsoft.com/office/powerpoint/2010/main" val="351337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AD2E-C37F-42CD-7C51-948C08C962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774C3B-752A-EC6B-C239-4C7607CFC54A}"/>
              </a:ext>
            </a:extLst>
          </p:cNvPr>
          <p:cNvSpPr>
            <a:spLocks noGrp="1"/>
          </p:cNvSpPr>
          <p:nvPr>
            <p:ph idx="1"/>
          </p:nvPr>
        </p:nvSpPr>
        <p:spPr/>
        <p:txBody>
          <a:bodyPr/>
          <a:lstStyle/>
          <a:p>
            <a:endParaRPr lang="en-US"/>
          </a:p>
        </p:txBody>
      </p:sp>
      <p:pic>
        <p:nvPicPr>
          <p:cNvPr id="5124" name="Picture 4" descr="vision statement vs mission statement comparative table with key differences">
            <a:extLst>
              <a:ext uri="{FF2B5EF4-FFF2-40B4-BE49-F238E27FC236}">
                <a16:creationId xmlns:a16="http://schemas.microsoft.com/office/drawing/2014/main" id="{4A83D5C3-B637-AE4E-25E4-843C042577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24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704</TotalTime>
  <Words>1107</Words>
  <Application>Microsoft Macintosh PowerPoint</Application>
  <PresentationFormat>Widescreen</PresentationFormat>
  <Paragraphs>100</Paragraphs>
  <Slides>25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Century Gothic</vt:lpstr>
      <vt:lpstr>Times New Roman</vt:lpstr>
      <vt:lpstr>Wingdings 3</vt:lpstr>
      <vt:lpstr>Ion Boardroom</vt:lpstr>
      <vt:lpstr>Strategic Planning</vt:lpstr>
      <vt:lpstr>PowerPoint Presentation</vt:lpstr>
      <vt:lpstr>What is strategic planning?</vt:lpstr>
      <vt:lpstr>The process is just as important as the product.  Along the way, you want to Involve more than top management. </vt:lpstr>
      <vt:lpstr>The Six Elements of Effective Strategic Planning</vt:lpstr>
      <vt:lpstr>“To begin with the end in mind means to start with a clear understanding of your destination. It means to know where you’re going so that you better understand where you are now and so that the steps you take are always in the right direction.”</vt:lpstr>
      <vt:lpstr>Begin with the end in mind,  but how do you get there?</vt:lpstr>
      <vt:lpstr>Goals &amp; Priorities</vt:lpstr>
      <vt:lpstr>PowerPoint Presentation</vt:lpstr>
      <vt:lpstr>PowerPoint Presentation</vt:lpstr>
      <vt:lpstr>PowerPoint Presentation</vt:lpstr>
      <vt:lpstr>PowerPoint Presentation</vt:lpstr>
      <vt:lpstr>Objectives</vt:lpstr>
      <vt:lpstr>PowerPoint Presentation</vt:lpstr>
      <vt:lpstr>PowerPoint Presentation</vt:lpstr>
      <vt:lpstr>Examples of Business Strategies</vt:lpstr>
      <vt:lpstr>PowerPoint Presentation</vt:lpstr>
      <vt:lpstr>PowerPoint Presentation</vt:lpstr>
      <vt:lpstr>Business Model Definition</vt:lpstr>
      <vt:lpstr>Value</vt:lpstr>
      <vt:lpstr>There are three core components to the business model that are linked to value.</vt:lpstr>
      <vt:lpstr>PowerPoint Presentation</vt:lpstr>
      <vt:lpstr>Business Model Canvas</vt:lpstr>
      <vt:lpstr>Strategic plans are living documents, not “one and done” activities.</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R Smith</dc:creator>
  <cp:lastModifiedBy>Amanda R Smith</cp:lastModifiedBy>
  <cp:revision>15</cp:revision>
  <dcterms:created xsi:type="dcterms:W3CDTF">2026-01-13T20:41:03Z</dcterms:created>
  <dcterms:modified xsi:type="dcterms:W3CDTF">2026-01-19T17:47:27Z</dcterms:modified>
</cp:coreProperties>
</file>