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9"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8" r:id="rId11"/>
    <p:sldId id="263" r:id="rId12"/>
    <p:sldId id="266" r:id="rId13"/>
    <p:sldId id="267"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4D261-4CC4-7245-8885-444B2B934A53}" type="datetimeFigureOut">
              <a:rPr lang="en-US" smtClean="0"/>
              <a:t>2/12/26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5110B-138C-A34B-8E7B-CC903FA7438B}" type="slidenum">
              <a:rPr lang="en-US" smtClean="0"/>
              <a:t>‹#›</a:t>
            </a:fld>
            <a:endParaRPr lang="en-US"/>
          </a:p>
        </p:txBody>
      </p:sp>
    </p:spTree>
    <p:extLst>
      <p:ext uri="{BB962C8B-B14F-4D97-AF65-F5344CB8AC3E}">
        <p14:creationId xmlns:p14="http://schemas.microsoft.com/office/powerpoint/2010/main" val="210990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5110B-138C-A34B-8E7B-CC903FA7438B}" type="slidenum">
              <a:rPr lang="en-US" smtClean="0"/>
              <a:t>4</a:t>
            </a:fld>
            <a:endParaRPr lang="en-US"/>
          </a:p>
        </p:txBody>
      </p:sp>
    </p:spTree>
    <p:extLst>
      <p:ext uri="{BB962C8B-B14F-4D97-AF65-F5344CB8AC3E}">
        <p14:creationId xmlns:p14="http://schemas.microsoft.com/office/powerpoint/2010/main" val="282371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5110B-138C-A34B-8E7B-CC903FA7438B}" type="slidenum">
              <a:rPr lang="en-US" smtClean="0"/>
              <a:t>11</a:t>
            </a:fld>
            <a:endParaRPr lang="en-US"/>
          </a:p>
        </p:txBody>
      </p:sp>
    </p:spTree>
    <p:extLst>
      <p:ext uri="{BB962C8B-B14F-4D97-AF65-F5344CB8AC3E}">
        <p14:creationId xmlns:p14="http://schemas.microsoft.com/office/powerpoint/2010/main" val="127341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8119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2/12/26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3943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2/12/26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2699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2820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8396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DE6118-2437-4B30-8E3C-4D2BE6020583}" type="datetimeFigureOut">
              <a:rPr lang="en-US" smtClean="0"/>
              <a:t>2/12/26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7334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7DE6118-2437-4B30-8E3C-4D2BE6020583}" type="datetimeFigureOut">
              <a:rPr lang="en-US" smtClean="0"/>
              <a:pPr/>
              <a:t>2/12/26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900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7DE6118-2437-4B30-8E3C-4D2BE6020583}" type="datetimeFigureOut">
              <a:rPr lang="en-US" smtClean="0"/>
              <a:t>2/12/26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1772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DE6118-2437-4B30-8E3C-4D2BE6020583}" type="datetimeFigureOut">
              <a:rPr lang="en-US" smtClean="0"/>
              <a:t>2/12/26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8494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7DE6118-2437-4B30-8E3C-4D2BE6020583}" type="datetimeFigureOut">
              <a:rPr lang="en-US" smtClean="0"/>
              <a:pPr/>
              <a:t>2/12/26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7178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7DE6118-2437-4B30-8E3C-4D2BE6020583}" type="datetimeFigureOut">
              <a:rPr lang="en-US" smtClean="0"/>
              <a:pPr/>
              <a:t>2/12/26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4093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7DE6118-2437-4B30-8E3C-4D2BE6020583}" type="datetimeFigureOut">
              <a:rPr lang="en-US" smtClean="0"/>
              <a:pPr/>
              <a:t>2/12/26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2085239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75E9-993B-9573-EBB8-107F359D6B39}"/>
              </a:ext>
            </a:extLst>
          </p:cNvPr>
          <p:cNvSpPr>
            <a:spLocks noGrp="1"/>
          </p:cNvSpPr>
          <p:nvPr>
            <p:ph type="ctrTitle"/>
          </p:nvPr>
        </p:nvSpPr>
        <p:spPr/>
        <p:txBody>
          <a:bodyPr>
            <a:normAutofit/>
          </a:bodyPr>
          <a:lstStyle/>
          <a:p>
            <a:r>
              <a:rPr lang="en-US" sz="6000" dirty="0"/>
              <a:t>Brown Family Restructure 2026</a:t>
            </a:r>
          </a:p>
        </p:txBody>
      </p:sp>
      <p:sp>
        <p:nvSpPr>
          <p:cNvPr id="3" name="Subtitle 2">
            <a:extLst>
              <a:ext uri="{FF2B5EF4-FFF2-40B4-BE49-F238E27FC236}">
                <a16:creationId xmlns:a16="http://schemas.microsoft.com/office/drawing/2014/main" id="{DD609A63-2BC7-6FD9-1F9D-3D74FF3CCBC8}"/>
              </a:ext>
            </a:extLst>
          </p:cNvPr>
          <p:cNvSpPr>
            <a:spLocks noGrp="1"/>
          </p:cNvSpPr>
          <p:nvPr>
            <p:ph type="subTitle" idx="1"/>
          </p:nvPr>
        </p:nvSpPr>
        <p:spPr/>
        <p:txBody>
          <a:bodyPr/>
          <a:lstStyle/>
          <a:p>
            <a:r>
              <a:rPr lang="en-US" dirty="0"/>
              <a:t>AgEdge Management, LLC.</a:t>
            </a:r>
          </a:p>
        </p:txBody>
      </p:sp>
      <p:pic>
        <p:nvPicPr>
          <p:cNvPr id="4" name="Picture 3">
            <a:extLst>
              <a:ext uri="{FF2B5EF4-FFF2-40B4-BE49-F238E27FC236}">
                <a16:creationId xmlns:a16="http://schemas.microsoft.com/office/drawing/2014/main" id="{90E7066B-DD1E-57C2-DC84-90C8E6700E18}"/>
              </a:ext>
            </a:extLst>
          </p:cNvPr>
          <p:cNvPicPr>
            <a:picLocks noChangeAspect="1"/>
          </p:cNvPicPr>
          <p:nvPr/>
        </p:nvPicPr>
        <p:blipFill>
          <a:blip r:embed="rId2"/>
          <a:stretch>
            <a:fillRect/>
          </a:stretch>
        </p:blipFill>
        <p:spPr>
          <a:xfrm>
            <a:off x="8964731" y="1765738"/>
            <a:ext cx="3436883" cy="3436883"/>
          </a:xfrm>
          <a:prstGeom prst="rect">
            <a:avLst/>
          </a:prstGeom>
        </p:spPr>
      </p:pic>
      <p:sp>
        <p:nvSpPr>
          <p:cNvPr id="5" name="TextBox 4">
            <a:extLst>
              <a:ext uri="{FF2B5EF4-FFF2-40B4-BE49-F238E27FC236}">
                <a16:creationId xmlns:a16="http://schemas.microsoft.com/office/drawing/2014/main" id="{CB1E77FB-8E40-4049-5116-224C49C7F53F}"/>
              </a:ext>
            </a:extLst>
          </p:cNvPr>
          <p:cNvSpPr txBox="1"/>
          <p:nvPr/>
        </p:nvSpPr>
        <p:spPr>
          <a:xfrm>
            <a:off x="11645462" y="6379779"/>
            <a:ext cx="451945" cy="369332"/>
          </a:xfrm>
          <a:prstGeom prst="rect">
            <a:avLst/>
          </a:prstGeom>
          <a:noFill/>
        </p:spPr>
        <p:txBody>
          <a:bodyPr wrap="square" rtlCol="0">
            <a:spAutoFit/>
          </a:bodyPr>
          <a:lstStyle/>
          <a:p>
            <a:r>
              <a:rPr lang="en-US" dirty="0"/>
              <a:t>Z</a:t>
            </a:r>
          </a:p>
        </p:txBody>
      </p:sp>
    </p:spTree>
    <p:extLst>
      <p:ext uri="{BB962C8B-B14F-4D97-AF65-F5344CB8AC3E}">
        <p14:creationId xmlns:p14="http://schemas.microsoft.com/office/powerpoint/2010/main" val="409176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0C47-0639-F83B-5363-994C05B494C1}"/>
              </a:ext>
            </a:extLst>
          </p:cNvPr>
          <p:cNvSpPr>
            <a:spLocks noGrp="1"/>
          </p:cNvSpPr>
          <p:nvPr>
            <p:ph type="title"/>
          </p:nvPr>
        </p:nvSpPr>
        <p:spPr/>
        <p:txBody>
          <a:bodyPr/>
          <a:lstStyle/>
          <a:p>
            <a:r>
              <a:rPr lang="en-US" dirty="0"/>
              <a:t>Total Brown Family Farms</a:t>
            </a:r>
          </a:p>
        </p:txBody>
      </p:sp>
      <p:graphicFrame>
        <p:nvGraphicFramePr>
          <p:cNvPr id="4" name="Content Placeholder 3">
            <a:extLst>
              <a:ext uri="{FF2B5EF4-FFF2-40B4-BE49-F238E27FC236}">
                <a16:creationId xmlns:a16="http://schemas.microsoft.com/office/drawing/2014/main" id="{42084F34-07CA-FA8D-D6A7-7CB3FA29C94E}"/>
              </a:ext>
            </a:extLst>
          </p:cNvPr>
          <p:cNvGraphicFramePr>
            <a:graphicFrameLocks noGrp="1"/>
          </p:cNvGraphicFramePr>
          <p:nvPr>
            <p:ph idx="1"/>
            <p:extLst>
              <p:ext uri="{D42A27DB-BD31-4B8C-83A1-F6EECF244321}">
                <p14:modId xmlns:p14="http://schemas.microsoft.com/office/powerpoint/2010/main" val="3246792563"/>
              </p:ext>
            </p:extLst>
          </p:nvPr>
        </p:nvGraphicFramePr>
        <p:xfrm>
          <a:off x="3783724" y="317062"/>
          <a:ext cx="7315200" cy="616712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815394326"/>
                    </a:ext>
                  </a:extLst>
                </a:gridCol>
                <a:gridCol w="2438400">
                  <a:extLst>
                    <a:ext uri="{9D8B030D-6E8A-4147-A177-3AD203B41FA5}">
                      <a16:colId xmlns:a16="http://schemas.microsoft.com/office/drawing/2014/main" val="3944569226"/>
                    </a:ext>
                  </a:extLst>
                </a:gridCol>
                <a:gridCol w="2438400">
                  <a:extLst>
                    <a:ext uri="{9D8B030D-6E8A-4147-A177-3AD203B41FA5}">
                      <a16:colId xmlns:a16="http://schemas.microsoft.com/office/drawing/2014/main" val="546505449"/>
                    </a:ext>
                  </a:extLst>
                </a:gridCol>
              </a:tblGrid>
              <a:tr h="370840">
                <a:tc>
                  <a:txBody>
                    <a:bodyPr/>
                    <a:lstStyle/>
                    <a:p>
                      <a:r>
                        <a:rPr lang="en-US" dirty="0"/>
                        <a:t>Line Item</a:t>
                      </a:r>
                    </a:p>
                  </a:txBody>
                  <a:tcPr/>
                </a:tc>
                <a:tc>
                  <a:txBody>
                    <a:bodyPr/>
                    <a:lstStyle/>
                    <a:p>
                      <a:r>
                        <a:rPr lang="en-US" dirty="0"/>
                        <a:t>Cost</a:t>
                      </a:r>
                    </a:p>
                  </a:txBody>
                  <a:tcPr/>
                </a:tc>
                <a:tc>
                  <a:txBody>
                    <a:bodyPr/>
                    <a:lstStyle/>
                    <a:p>
                      <a:r>
                        <a:rPr lang="en-US" dirty="0"/>
                        <a:t>Total</a:t>
                      </a:r>
                    </a:p>
                  </a:txBody>
                  <a:tcPr/>
                </a:tc>
                <a:extLst>
                  <a:ext uri="{0D108BD9-81ED-4DB2-BD59-A6C34878D82A}">
                    <a16:rowId xmlns:a16="http://schemas.microsoft.com/office/drawing/2014/main" val="2814053791"/>
                  </a:ext>
                </a:extLst>
              </a:tr>
              <a:tr h="370840">
                <a:tc>
                  <a:txBody>
                    <a:bodyPr/>
                    <a:lstStyle/>
                    <a:p>
                      <a:r>
                        <a:rPr lang="en-US" dirty="0"/>
                        <a:t>Crop Revenue</a:t>
                      </a:r>
                    </a:p>
                  </a:txBody>
                  <a:tcPr/>
                </a:tc>
                <a:tc>
                  <a:txBody>
                    <a:bodyPr/>
                    <a:lstStyle/>
                    <a:p>
                      <a:r>
                        <a:rPr lang="en-US" dirty="0"/>
                        <a:t>$22,847,471</a:t>
                      </a:r>
                    </a:p>
                  </a:txBody>
                  <a:tcPr/>
                </a:tc>
                <a:tc>
                  <a:txBody>
                    <a:bodyPr/>
                    <a:lstStyle/>
                    <a:p>
                      <a:endParaRPr lang="en-US"/>
                    </a:p>
                  </a:txBody>
                  <a:tcPr/>
                </a:tc>
                <a:extLst>
                  <a:ext uri="{0D108BD9-81ED-4DB2-BD59-A6C34878D82A}">
                    <a16:rowId xmlns:a16="http://schemas.microsoft.com/office/drawing/2014/main" val="3219269324"/>
                  </a:ext>
                </a:extLst>
              </a:tr>
              <a:tr h="370840">
                <a:tc>
                  <a:txBody>
                    <a:bodyPr/>
                    <a:lstStyle/>
                    <a:p>
                      <a:r>
                        <a:rPr lang="en-US" dirty="0"/>
                        <a:t>John Salary &amp; .05% bonus</a:t>
                      </a:r>
                    </a:p>
                  </a:txBody>
                  <a:tcPr/>
                </a:tc>
                <a:tc>
                  <a:txBody>
                    <a:bodyPr/>
                    <a:lstStyle/>
                    <a:p>
                      <a:r>
                        <a:rPr lang="en-US" dirty="0"/>
                        <a:t>($174,237)</a:t>
                      </a:r>
                    </a:p>
                  </a:txBody>
                  <a:tcPr/>
                </a:tc>
                <a:tc>
                  <a:txBody>
                    <a:bodyPr/>
                    <a:lstStyle/>
                    <a:p>
                      <a:endParaRPr lang="en-US"/>
                    </a:p>
                  </a:txBody>
                  <a:tcPr/>
                </a:tc>
                <a:extLst>
                  <a:ext uri="{0D108BD9-81ED-4DB2-BD59-A6C34878D82A}">
                    <a16:rowId xmlns:a16="http://schemas.microsoft.com/office/drawing/2014/main" val="3218997928"/>
                  </a:ext>
                </a:extLst>
              </a:tr>
              <a:tr h="370840">
                <a:tc>
                  <a:txBody>
                    <a:bodyPr/>
                    <a:lstStyle/>
                    <a:p>
                      <a:r>
                        <a:rPr lang="en-US" dirty="0"/>
                        <a:t>Katie Salary &amp; $3000 bonus</a:t>
                      </a:r>
                    </a:p>
                  </a:txBody>
                  <a:tcPr/>
                </a:tc>
                <a:tc>
                  <a:txBody>
                    <a:bodyPr/>
                    <a:lstStyle/>
                    <a:p>
                      <a:r>
                        <a:rPr lang="en-US" dirty="0"/>
                        <a:t>($48,000)</a:t>
                      </a:r>
                    </a:p>
                  </a:txBody>
                  <a:tcPr/>
                </a:tc>
                <a:tc>
                  <a:txBody>
                    <a:bodyPr/>
                    <a:lstStyle/>
                    <a:p>
                      <a:endParaRPr lang="en-US"/>
                    </a:p>
                  </a:txBody>
                  <a:tcPr/>
                </a:tc>
                <a:extLst>
                  <a:ext uri="{0D108BD9-81ED-4DB2-BD59-A6C34878D82A}">
                    <a16:rowId xmlns:a16="http://schemas.microsoft.com/office/drawing/2014/main" val="2685874778"/>
                  </a:ext>
                </a:extLst>
              </a:tr>
              <a:tr h="370840">
                <a:tc>
                  <a:txBody>
                    <a:bodyPr/>
                    <a:lstStyle/>
                    <a:p>
                      <a:r>
                        <a:rPr lang="en-US" dirty="0"/>
                        <a:t>Issac Salary &amp; $3000 bonus</a:t>
                      </a:r>
                    </a:p>
                  </a:txBody>
                  <a:tcPr/>
                </a:tc>
                <a:tc>
                  <a:txBody>
                    <a:bodyPr/>
                    <a:lstStyle/>
                    <a:p>
                      <a:r>
                        <a:rPr lang="en-US" dirty="0"/>
                        <a:t>($53,000)</a:t>
                      </a:r>
                    </a:p>
                  </a:txBody>
                  <a:tcPr/>
                </a:tc>
                <a:tc>
                  <a:txBody>
                    <a:bodyPr/>
                    <a:lstStyle/>
                    <a:p>
                      <a:endParaRPr lang="en-US"/>
                    </a:p>
                  </a:txBody>
                  <a:tcPr/>
                </a:tc>
                <a:extLst>
                  <a:ext uri="{0D108BD9-81ED-4DB2-BD59-A6C34878D82A}">
                    <a16:rowId xmlns:a16="http://schemas.microsoft.com/office/drawing/2014/main" val="4055511194"/>
                  </a:ext>
                </a:extLst>
              </a:tr>
              <a:tr h="370840">
                <a:tc>
                  <a:txBody>
                    <a:bodyPr/>
                    <a:lstStyle/>
                    <a:p>
                      <a:r>
                        <a:rPr lang="en-US" dirty="0"/>
                        <a:t>Kent and Vicky .025% retirement </a:t>
                      </a:r>
                    </a:p>
                  </a:txBody>
                  <a:tcPr/>
                </a:tc>
                <a:tc>
                  <a:txBody>
                    <a:bodyPr/>
                    <a:lstStyle/>
                    <a:p>
                      <a:r>
                        <a:rPr lang="en-US" dirty="0"/>
                        <a:t>($114,237)</a:t>
                      </a:r>
                    </a:p>
                  </a:txBody>
                  <a:tcPr/>
                </a:tc>
                <a:tc>
                  <a:txBody>
                    <a:bodyPr/>
                    <a:lstStyle/>
                    <a:p>
                      <a:endParaRPr lang="en-US"/>
                    </a:p>
                  </a:txBody>
                  <a:tcPr/>
                </a:tc>
                <a:extLst>
                  <a:ext uri="{0D108BD9-81ED-4DB2-BD59-A6C34878D82A}">
                    <a16:rowId xmlns:a16="http://schemas.microsoft.com/office/drawing/2014/main" val="3104269999"/>
                  </a:ext>
                </a:extLst>
              </a:tr>
              <a:tr h="370840">
                <a:tc>
                  <a:txBody>
                    <a:bodyPr/>
                    <a:lstStyle/>
                    <a:p>
                      <a:r>
                        <a:rPr lang="en-US" dirty="0"/>
                        <a:t>H2A Workers</a:t>
                      </a:r>
                    </a:p>
                  </a:txBody>
                  <a:tcPr/>
                </a:tc>
                <a:tc>
                  <a:txBody>
                    <a:bodyPr/>
                    <a:lstStyle/>
                    <a:p>
                      <a:r>
                        <a:rPr lang="en-US" dirty="0"/>
                        <a:t>($2,340,000)</a:t>
                      </a:r>
                    </a:p>
                  </a:txBody>
                  <a:tcPr/>
                </a:tc>
                <a:tc>
                  <a:txBody>
                    <a:bodyPr/>
                    <a:lstStyle/>
                    <a:p>
                      <a:endParaRPr lang="en-US" dirty="0"/>
                    </a:p>
                  </a:txBody>
                  <a:tcPr/>
                </a:tc>
                <a:extLst>
                  <a:ext uri="{0D108BD9-81ED-4DB2-BD59-A6C34878D82A}">
                    <a16:rowId xmlns:a16="http://schemas.microsoft.com/office/drawing/2014/main" val="994695656"/>
                  </a:ext>
                </a:extLst>
              </a:tr>
              <a:tr h="370840">
                <a:tc>
                  <a:txBody>
                    <a:bodyPr/>
                    <a:lstStyle/>
                    <a:p>
                      <a:r>
                        <a:rPr lang="en-US" dirty="0"/>
                        <a:t>Insurance Expense</a:t>
                      </a:r>
                    </a:p>
                  </a:txBody>
                  <a:tcPr/>
                </a:tc>
                <a:tc>
                  <a:txBody>
                    <a:bodyPr/>
                    <a:lstStyle/>
                    <a:p>
                      <a:r>
                        <a:rPr lang="en-US" dirty="0"/>
                        <a:t>($230,000)</a:t>
                      </a:r>
                    </a:p>
                  </a:txBody>
                  <a:tcPr/>
                </a:tc>
                <a:tc>
                  <a:txBody>
                    <a:bodyPr/>
                    <a:lstStyle/>
                    <a:p>
                      <a:endParaRPr lang="en-US"/>
                    </a:p>
                  </a:txBody>
                  <a:tcPr/>
                </a:tc>
                <a:extLst>
                  <a:ext uri="{0D108BD9-81ED-4DB2-BD59-A6C34878D82A}">
                    <a16:rowId xmlns:a16="http://schemas.microsoft.com/office/drawing/2014/main" val="2251551766"/>
                  </a:ext>
                </a:extLst>
              </a:tr>
              <a:tr h="370840">
                <a:tc>
                  <a:txBody>
                    <a:bodyPr/>
                    <a:lstStyle/>
                    <a:p>
                      <a:r>
                        <a:rPr lang="en-US" dirty="0"/>
                        <a:t>Equipment Expense</a:t>
                      </a:r>
                    </a:p>
                  </a:txBody>
                  <a:tcPr/>
                </a:tc>
                <a:tc>
                  <a:txBody>
                    <a:bodyPr/>
                    <a:lstStyle/>
                    <a:p>
                      <a:r>
                        <a:rPr lang="en-US" dirty="0"/>
                        <a:t>($330,567)</a:t>
                      </a:r>
                    </a:p>
                  </a:txBody>
                  <a:tcPr/>
                </a:tc>
                <a:tc>
                  <a:txBody>
                    <a:bodyPr/>
                    <a:lstStyle/>
                    <a:p>
                      <a:endParaRPr lang="en-US" dirty="0"/>
                    </a:p>
                  </a:txBody>
                  <a:tcPr/>
                </a:tc>
                <a:extLst>
                  <a:ext uri="{0D108BD9-81ED-4DB2-BD59-A6C34878D82A}">
                    <a16:rowId xmlns:a16="http://schemas.microsoft.com/office/drawing/2014/main" val="2459567513"/>
                  </a:ext>
                </a:extLst>
              </a:tr>
              <a:tr h="370840">
                <a:tc>
                  <a:txBody>
                    <a:bodyPr/>
                    <a:lstStyle/>
                    <a:p>
                      <a:r>
                        <a:rPr lang="en-US" dirty="0"/>
                        <a:t>Employee Retirement </a:t>
                      </a:r>
                    </a:p>
                  </a:txBody>
                  <a:tcPr/>
                </a:tc>
                <a:tc>
                  <a:txBody>
                    <a:bodyPr/>
                    <a:lstStyle/>
                    <a:p>
                      <a:r>
                        <a:rPr lang="en-US" dirty="0"/>
                        <a:t>($8,257)</a:t>
                      </a:r>
                    </a:p>
                  </a:txBody>
                  <a:tcPr/>
                </a:tc>
                <a:tc>
                  <a:txBody>
                    <a:bodyPr/>
                    <a:lstStyle/>
                    <a:p>
                      <a:endParaRPr lang="en-US" dirty="0"/>
                    </a:p>
                  </a:txBody>
                  <a:tcPr/>
                </a:tc>
                <a:extLst>
                  <a:ext uri="{0D108BD9-81ED-4DB2-BD59-A6C34878D82A}">
                    <a16:rowId xmlns:a16="http://schemas.microsoft.com/office/drawing/2014/main" val="3157630375"/>
                  </a:ext>
                </a:extLst>
              </a:tr>
              <a:tr h="370840">
                <a:tc>
                  <a:txBody>
                    <a:bodyPr/>
                    <a:lstStyle/>
                    <a:p>
                      <a:r>
                        <a:rPr lang="en-US" dirty="0"/>
                        <a:t>Roberts Banking Commission</a:t>
                      </a:r>
                    </a:p>
                  </a:txBody>
                  <a:tcPr/>
                </a:tc>
                <a:tc>
                  <a:txBody>
                    <a:bodyPr/>
                    <a:lstStyle/>
                    <a:p>
                      <a:r>
                        <a:rPr lang="en-US" dirty="0"/>
                        <a:t>($25,000)</a:t>
                      </a:r>
                    </a:p>
                  </a:txBody>
                  <a:tcPr/>
                </a:tc>
                <a:tc>
                  <a:txBody>
                    <a:bodyPr/>
                    <a:lstStyle/>
                    <a:p>
                      <a:endParaRPr lang="en-US" dirty="0"/>
                    </a:p>
                  </a:txBody>
                  <a:tcPr/>
                </a:tc>
                <a:extLst>
                  <a:ext uri="{0D108BD9-81ED-4DB2-BD59-A6C34878D82A}">
                    <a16:rowId xmlns:a16="http://schemas.microsoft.com/office/drawing/2014/main" val="1743850912"/>
                  </a:ext>
                </a:extLst>
              </a:tr>
              <a:tr h="370840">
                <a:tc>
                  <a:txBody>
                    <a:bodyPr/>
                    <a:lstStyle/>
                    <a:p>
                      <a:r>
                        <a:rPr lang="en-US" dirty="0"/>
                        <a:t>Farm Hand</a:t>
                      </a:r>
                    </a:p>
                  </a:txBody>
                  <a:tcPr/>
                </a:tc>
                <a:tc>
                  <a:txBody>
                    <a:bodyPr/>
                    <a:lstStyle/>
                    <a:p>
                      <a:r>
                        <a:rPr lang="en-US" dirty="0"/>
                        <a:t>($45,000)</a:t>
                      </a:r>
                    </a:p>
                  </a:txBody>
                  <a:tcPr/>
                </a:tc>
                <a:tc>
                  <a:txBody>
                    <a:bodyPr/>
                    <a:lstStyle/>
                    <a:p>
                      <a:endParaRPr lang="en-US" dirty="0"/>
                    </a:p>
                  </a:txBody>
                  <a:tcPr/>
                </a:tc>
                <a:extLst>
                  <a:ext uri="{0D108BD9-81ED-4DB2-BD59-A6C34878D82A}">
                    <a16:rowId xmlns:a16="http://schemas.microsoft.com/office/drawing/2014/main" val="3959818473"/>
                  </a:ext>
                </a:extLst>
              </a:tr>
              <a:tr h="370840">
                <a:tc>
                  <a:txBody>
                    <a:bodyPr/>
                    <a:lstStyle/>
                    <a:p>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$19,479,173</a:t>
                      </a:r>
                    </a:p>
                  </a:txBody>
                  <a:tcPr/>
                </a:tc>
                <a:extLst>
                  <a:ext uri="{0D108BD9-81ED-4DB2-BD59-A6C34878D82A}">
                    <a16:rowId xmlns:a16="http://schemas.microsoft.com/office/drawing/2014/main" val="3346859649"/>
                  </a:ext>
                </a:extLst>
              </a:tr>
            </a:tbl>
          </a:graphicData>
        </a:graphic>
      </p:graphicFrame>
      <p:sp>
        <p:nvSpPr>
          <p:cNvPr id="6" name="TextBox 5">
            <a:extLst>
              <a:ext uri="{FF2B5EF4-FFF2-40B4-BE49-F238E27FC236}">
                <a16:creationId xmlns:a16="http://schemas.microsoft.com/office/drawing/2014/main" id="{C3699027-06C2-FD5B-5354-98C85A75797A}"/>
              </a:ext>
            </a:extLst>
          </p:cNvPr>
          <p:cNvSpPr txBox="1"/>
          <p:nvPr/>
        </p:nvSpPr>
        <p:spPr>
          <a:xfrm>
            <a:off x="11098924" y="6295697"/>
            <a:ext cx="872359"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157793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FAC0-51D3-79F1-1297-12CCB13F670C}"/>
              </a:ext>
            </a:extLst>
          </p:cNvPr>
          <p:cNvSpPr>
            <a:spLocks noGrp="1"/>
          </p:cNvSpPr>
          <p:nvPr>
            <p:ph type="title"/>
          </p:nvPr>
        </p:nvSpPr>
        <p:spPr/>
        <p:txBody>
          <a:bodyPr/>
          <a:lstStyle/>
          <a:p>
            <a:r>
              <a:rPr lang="en-US" dirty="0"/>
              <a:t>Equipment Sale and Reallocation </a:t>
            </a:r>
          </a:p>
        </p:txBody>
      </p:sp>
      <p:graphicFrame>
        <p:nvGraphicFramePr>
          <p:cNvPr id="4" name="Content Placeholder 3">
            <a:extLst>
              <a:ext uri="{FF2B5EF4-FFF2-40B4-BE49-F238E27FC236}">
                <a16:creationId xmlns:a16="http://schemas.microsoft.com/office/drawing/2014/main" id="{F550C93E-5E66-085C-056B-6561CED6870E}"/>
              </a:ext>
            </a:extLst>
          </p:cNvPr>
          <p:cNvGraphicFramePr>
            <a:graphicFrameLocks noGrp="1"/>
          </p:cNvGraphicFramePr>
          <p:nvPr>
            <p:ph idx="1"/>
            <p:extLst>
              <p:ext uri="{D42A27DB-BD31-4B8C-83A1-F6EECF244321}">
                <p14:modId xmlns:p14="http://schemas.microsoft.com/office/powerpoint/2010/main" val="2511000267"/>
              </p:ext>
            </p:extLst>
          </p:nvPr>
        </p:nvGraphicFramePr>
        <p:xfrm>
          <a:off x="3920358" y="863599"/>
          <a:ext cx="7346732" cy="4390524"/>
        </p:xfrm>
        <a:graphic>
          <a:graphicData uri="http://schemas.openxmlformats.org/drawingml/2006/table">
            <a:tbl>
              <a:tblPr firstRow="1" bandRow="1">
                <a:tableStyleId>{5C22544A-7EE6-4342-B048-85BDC9FD1C3A}</a:tableStyleId>
              </a:tblPr>
              <a:tblGrid>
                <a:gridCol w="1836683">
                  <a:extLst>
                    <a:ext uri="{9D8B030D-6E8A-4147-A177-3AD203B41FA5}">
                      <a16:colId xmlns:a16="http://schemas.microsoft.com/office/drawing/2014/main" val="3850926755"/>
                    </a:ext>
                  </a:extLst>
                </a:gridCol>
                <a:gridCol w="1836683">
                  <a:extLst>
                    <a:ext uri="{9D8B030D-6E8A-4147-A177-3AD203B41FA5}">
                      <a16:colId xmlns:a16="http://schemas.microsoft.com/office/drawing/2014/main" val="21868533"/>
                    </a:ext>
                  </a:extLst>
                </a:gridCol>
                <a:gridCol w="1836683">
                  <a:extLst>
                    <a:ext uri="{9D8B030D-6E8A-4147-A177-3AD203B41FA5}">
                      <a16:colId xmlns:a16="http://schemas.microsoft.com/office/drawing/2014/main" val="2829319436"/>
                    </a:ext>
                  </a:extLst>
                </a:gridCol>
                <a:gridCol w="1836683">
                  <a:extLst>
                    <a:ext uri="{9D8B030D-6E8A-4147-A177-3AD203B41FA5}">
                      <a16:colId xmlns:a16="http://schemas.microsoft.com/office/drawing/2014/main" val="543227523"/>
                    </a:ext>
                  </a:extLst>
                </a:gridCol>
              </a:tblGrid>
              <a:tr h="625074">
                <a:tc>
                  <a:txBody>
                    <a:bodyPr/>
                    <a:lstStyle/>
                    <a:p>
                      <a:r>
                        <a:rPr lang="en-US" dirty="0"/>
                        <a:t>Asset Sold</a:t>
                      </a:r>
                    </a:p>
                  </a:txBody>
                  <a:tcPr/>
                </a:tc>
                <a:tc>
                  <a:txBody>
                    <a:bodyPr/>
                    <a:lstStyle/>
                    <a:p>
                      <a:r>
                        <a:rPr lang="en-US" dirty="0"/>
                        <a:t>Sales Price</a:t>
                      </a:r>
                    </a:p>
                  </a:txBody>
                  <a:tcPr/>
                </a:tc>
                <a:tc>
                  <a:txBody>
                    <a:bodyPr/>
                    <a:lstStyle/>
                    <a:p>
                      <a:r>
                        <a:rPr lang="en-US" dirty="0"/>
                        <a:t>Asset Purchased</a:t>
                      </a:r>
                    </a:p>
                  </a:txBody>
                  <a:tcPr/>
                </a:tc>
                <a:tc>
                  <a:txBody>
                    <a:bodyPr/>
                    <a:lstStyle/>
                    <a:p>
                      <a:r>
                        <a:rPr lang="en-US" dirty="0"/>
                        <a:t>Cost</a:t>
                      </a:r>
                    </a:p>
                  </a:txBody>
                  <a:tcPr/>
                </a:tc>
                <a:extLst>
                  <a:ext uri="{0D108BD9-81ED-4DB2-BD59-A6C34878D82A}">
                    <a16:rowId xmlns:a16="http://schemas.microsoft.com/office/drawing/2014/main" val="2750003789"/>
                  </a:ext>
                </a:extLst>
              </a:tr>
              <a:tr h="625074">
                <a:tc>
                  <a:txBody>
                    <a:bodyPr/>
                    <a:lstStyle/>
                    <a:p>
                      <a:r>
                        <a:rPr lang="en-US" dirty="0"/>
                        <a:t>2021 Combine</a:t>
                      </a:r>
                    </a:p>
                  </a:txBody>
                  <a:tcPr/>
                </a:tc>
                <a:tc>
                  <a:txBody>
                    <a:bodyPr/>
                    <a:lstStyle/>
                    <a:p>
                      <a:r>
                        <a:rPr lang="en-US" dirty="0"/>
                        <a:t>$359,274</a:t>
                      </a:r>
                    </a:p>
                  </a:txBody>
                  <a:tcPr/>
                </a:tc>
                <a:tc>
                  <a:txBody>
                    <a:bodyPr/>
                    <a:lstStyle/>
                    <a:p>
                      <a:r>
                        <a:rPr lang="en-US" dirty="0"/>
                        <a:t>Peanut Combine (2)</a:t>
                      </a:r>
                    </a:p>
                  </a:txBody>
                  <a:tcPr/>
                </a:tc>
                <a:tc>
                  <a:txBody>
                    <a:bodyPr/>
                    <a:lstStyle/>
                    <a:p>
                      <a:r>
                        <a:rPr lang="en-US" dirty="0"/>
                        <a:t>$600,000</a:t>
                      </a:r>
                    </a:p>
                  </a:txBody>
                  <a:tcPr/>
                </a:tc>
                <a:extLst>
                  <a:ext uri="{0D108BD9-81ED-4DB2-BD59-A6C34878D82A}">
                    <a16:rowId xmlns:a16="http://schemas.microsoft.com/office/drawing/2014/main" val="2009662689"/>
                  </a:ext>
                </a:extLst>
              </a:tr>
              <a:tr h="625074">
                <a:tc>
                  <a:txBody>
                    <a:bodyPr/>
                    <a:lstStyle/>
                    <a:p>
                      <a:r>
                        <a:rPr lang="en-US" dirty="0"/>
                        <a:t>Peanut Combine</a:t>
                      </a:r>
                    </a:p>
                  </a:txBody>
                  <a:tcPr/>
                </a:tc>
                <a:tc>
                  <a:txBody>
                    <a:bodyPr/>
                    <a:lstStyle/>
                    <a:p>
                      <a:r>
                        <a:rPr lang="en-US" dirty="0"/>
                        <a:t>$135,000</a:t>
                      </a:r>
                    </a:p>
                  </a:txBody>
                  <a:tcPr/>
                </a:tc>
                <a:tc>
                  <a:txBody>
                    <a:bodyPr/>
                    <a:lstStyle/>
                    <a:p>
                      <a:r>
                        <a:rPr lang="en-US" dirty="0"/>
                        <a:t>Peanut Digger (2)</a:t>
                      </a:r>
                    </a:p>
                  </a:txBody>
                  <a:tcPr/>
                </a:tc>
                <a:tc>
                  <a:txBody>
                    <a:bodyPr/>
                    <a:lstStyle/>
                    <a:p>
                      <a:r>
                        <a:rPr lang="en-US" dirty="0"/>
                        <a:t>$120,000</a:t>
                      </a:r>
                    </a:p>
                  </a:txBody>
                  <a:tcPr/>
                </a:tc>
                <a:extLst>
                  <a:ext uri="{0D108BD9-81ED-4DB2-BD59-A6C34878D82A}">
                    <a16:rowId xmlns:a16="http://schemas.microsoft.com/office/drawing/2014/main" val="4293909623"/>
                  </a:ext>
                </a:extLst>
              </a:tr>
              <a:tr h="625074">
                <a:tc>
                  <a:txBody>
                    <a:bodyPr/>
                    <a:lstStyle/>
                    <a:p>
                      <a:r>
                        <a:rPr lang="en-US" dirty="0"/>
                        <a:t>Peanut Combine</a:t>
                      </a:r>
                    </a:p>
                  </a:txBody>
                  <a:tcPr/>
                </a:tc>
                <a:tc>
                  <a:txBody>
                    <a:bodyPr/>
                    <a:lstStyle/>
                    <a:p>
                      <a:r>
                        <a:rPr lang="en-US" dirty="0"/>
                        <a:t>$20,000</a:t>
                      </a:r>
                    </a:p>
                  </a:txBody>
                  <a:tcPr/>
                </a:tc>
                <a:tc>
                  <a:txBody>
                    <a:bodyPr/>
                    <a:lstStyle/>
                    <a:p>
                      <a:r>
                        <a:rPr lang="en-US" dirty="0"/>
                        <a:t>Irrigation Reel (4)</a:t>
                      </a:r>
                    </a:p>
                  </a:txBody>
                  <a:tcPr/>
                </a:tc>
                <a:tc>
                  <a:txBody>
                    <a:bodyPr/>
                    <a:lstStyle/>
                    <a:p>
                      <a:r>
                        <a:rPr lang="en-US" dirty="0"/>
                        <a:t>$72,000</a:t>
                      </a:r>
                    </a:p>
                  </a:txBody>
                  <a:tcPr/>
                </a:tc>
                <a:extLst>
                  <a:ext uri="{0D108BD9-81ED-4DB2-BD59-A6C34878D82A}">
                    <a16:rowId xmlns:a16="http://schemas.microsoft.com/office/drawing/2014/main" val="618675874"/>
                  </a:ext>
                </a:extLst>
              </a:tr>
              <a:tr h="625074">
                <a:tc>
                  <a:txBody>
                    <a:bodyPr/>
                    <a:lstStyle/>
                    <a:p>
                      <a:r>
                        <a:rPr lang="en-US" dirty="0"/>
                        <a:t>Peanut Equip</a:t>
                      </a:r>
                    </a:p>
                  </a:txBody>
                  <a:tcPr/>
                </a:tc>
                <a:tc>
                  <a:txBody>
                    <a:bodyPr/>
                    <a:lstStyle/>
                    <a:p>
                      <a:r>
                        <a:rPr lang="en-US" dirty="0"/>
                        <a:t>$22,159</a:t>
                      </a:r>
                    </a:p>
                  </a:txBody>
                  <a:tcPr/>
                </a:tc>
                <a:tc>
                  <a:txBody>
                    <a:bodyPr/>
                    <a:lstStyle/>
                    <a:p>
                      <a:r>
                        <a:rPr lang="en-US" dirty="0"/>
                        <a:t>Dump Cart</a:t>
                      </a:r>
                    </a:p>
                  </a:txBody>
                  <a:tcPr/>
                </a:tc>
                <a:tc>
                  <a:txBody>
                    <a:bodyPr/>
                    <a:lstStyle/>
                    <a:p>
                      <a:r>
                        <a:rPr lang="en-US" dirty="0"/>
                        <a:t>$60,000</a:t>
                      </a:r>
                    </a:p>
                  </a:txBody>
                  <a:tcPr/>
                </a:tc>
                <a:extLst>
                  <a:ext uri="{0D108BD9-81ED-4DB2-BD59-A6C34878D82A}">
                    <a16:rowId xmlns:a16="http://schemas.microsoft.com/office/drawing/2014/main" val="838665859"/>
                  </a:ext>
                </a:extLst>
              </a:tr>
              <a:tr h="625074">
                <a:tc>
                  <a:txBody>
                    <a:bodyPr/>
                    <a:lstStyle/>
                    <a:p>
                      <a:endParaRPr lang="en-US" dirty="0"/>
                    </a:p>
                  </a:txBody>
                  <a:tcPr/>
                </a:tc>
                <a:tc>
                  <a:txBody>
                    <a:bodyPr/>
                    <a:lstStyle/>
                    <a:p>
                      <a:endParaRPr lang="en-US" dirty="0"/>
                    </a:p>
                  </a:txBody>
                  <a:tcPr/>
                </a:tc>
                <a:tc>
                  <a:txBody>
                    <a:bodyPr/>
                    <a:lstStyle/>
                    <a:p>
                      <a:r>
                        <a:rPr lang="en-US" dirty="0"/>
                        <a:t>Lifter</a:t>
                      </a:r>
                    </a:p>
                  </a:txBody>
                  <a:tcPr/>
                </a:tc>
                <a:tc>
                  <a:txBody>
                    <a:bodyPr/>
                    <a:lstStyle/>
                    <a:p>
                      <a:r>
                        <a:rPr lang="en-US" dirty="0"/>
                        <a:t>$15,000</a:t>
                      </a:r>
                    </a:p>
                  </a:txBody>
                  <a:tcPr/>
                </a:tc>
                <a:extLst>
                  <a:ext uri="{0D108BD9-81ED-4DB2-BD59-A6C34878D82A}">
                    <a16:rowId xmlns:a16="http://schemas.microsoft.com/office/drawing/2014/main" val="1279180817"/>
                  </a:ext>
                </a:extLst>
              </a:tr>
              <a:tr h="625074">
                <a:tc>
                  <a:txBody>
                    <a:bodyPr/>
                    <a:lstStyle/>
                    <a:p>
                      <a:r>
                        <a:rPr lang="en-US" dirty="0"/>
                        <a:t>Total Sell</a:t>
                      </a:r>
                    </a:p>
                  </a:txBody>
                  <a:tcPr>
                    <a:solidFill>
                      <a:schemeClr val="accent2"/>
                    </a:solidFill>
                  </a:tcPr>
                </a:tc>
                <a:tc>
                  <a:txBody>
                    <a:bodyPr/>
                    <a:lstStyle/>
                    <a:p>
                      <a:r>
                        <a:rPr lang="en-US" dirty="0"/>
                        <a:t>$536,433</a:t>
                      </a:r>
                    </a:p>
                  </a:txBody>
                  <a:tcPr>
                    <a:solidFill>
                      <a:schemeClr val="accent2"/>
                    </a:solidFill>
                  </a:tcPr>
                </a:tc>
                <a:tc>
                  <a:txBody>
                    <a:bodyPr/>
                    <a:lstStyle/>
                    <a:p>
                      <a:r>
                        <a:rPr lang="en-US" dirty="0"/>
                        <a:t>Total Bought</a:t>
                      </a:r>
                    </a:p>
                  </a:txBody>
                  <a:tcPr>
                    <a:solidFill>
                      <a:schemeClr val="accent2"/>
                    </a:solidFill>
                  </a:tcPr>
                </a:tc>
                <a:tc>
                  <a:txBody>
                    <a:bodyPr/>
                    <a:lstStyle/>
                    <a:p>
                      <a:r>
                        <a:rPr lang="en-US" dirty="0"/>
                        <a:t>$867,000</a:t>
                      </a:r>
                    </a:p>
                  </a:txBody>
                  <a:tcPr>
                    <a:solidFill>
                      <a:schemeClr val="accent2"/>
                    </a:solidFill>
                  </a:tcPr>
                </a:tc>
                <a:extLst>
                  <a:ext uri="{0D108BD9-81ED-4DB2-BD59-A6C34878D82A}">
                    <a16:rowId xmlns:a16="http://schemas.microsoft.com/office/drawing/2014/main" val="4231972658"/>
                  </a:ext>
                </a:extLst>
              </a:tr>
            </a:tbl>
          </a:graphicData>
        </a:graphic>
      </p:graphicFrame>
      <p:sp>
        <p:nvSpPr>
          <p:cNvPr id="5" name="TextBox 4">
            <a:extLst>
              <a:ext uri="{FF2B5EF4-FFF2-40B4-BE49-F238E27FC236}">
                <a16:creationId xmlns:a16="http://schemas.microsoft.com/office/drawing/2014/main" id="{EC95E482-70CB-A28C-41AA-25AD0466A695}"/>
              </a:ext>
            </a:extLst>
          </p:cNvPr>
          <p:cNvSpPr txBox="1"/>
          <p:nvPr/>
        </p:nvSpPr>
        <p:spPr>
          <a:xfrm>
            <a:off x="4204138" y="5433848"/>
            <a:ext cx="6705600" cy="369332"/>
          </a:xfrm>
          <a:prstGeom prst="rect">
            <a:avLst/>
          </a:prstGeom>
          <a:noFill/>
        </p:spPr>
        <p:txBody>
          <a:bodyPr wrap="square" rtlCol="0">
            <a:spAutoFit/>
          </a:bodyPr>
          <a:lstStyle/>
          <a:p>
            <a:pPr algn="ctr"/>
            <a:r>
              <a:rPr lang="en-US" dirty="0"/>
              <a:t>Total Difference: $330,567 paid out of increased revenue </a:t>
            </a:r>
          </a:p>
        </p:txBody>
      </p:sp>
      <p:sp>
        <p:nvSpPr>
          <p:cNvPr id="6" name="TextBox 5">
            <a:extLst>
              <a:ext uri="{FF2B5EF4-FFF2-40B4-BE49-F238E27FC236}">
                <a16:creationId xmlns:a16="http://schemas.microsoft.com/office/drawing/2014/main" id="{6CABECD4-A4E6-13FD-1EC8-5EA98D07A134}"/>
              </a:ext>
            </a:extLst>
          </p:cNvPr>
          <p:cNvSpPr txBox="1"/>
          <p:nvPr/>
        </p:nvSpPr>
        <p:spPr>
          <a:xfrm>
            <a:off x="11267090" y="6295697"/>
            <a:ext cx="746234"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344411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995A-F1AA-2214-176B-D7578D3B5850}"/>
              </a:ext>
            </a:extLst>
          </p:cNvPr>
          <p:cNvSpPr>
            <a:spLocks noGrp="1"/>
          </p:cNvSpPr>
          <p:nvPr>
            <p:ph type="title"/>
          </p:nvPr>
        </p:nvSpPr>
        <p:spPr/>
        <p:txBody>
          <a:bodyPr/>
          <a:lstStyle/>
          <a:p>
            <a:r>
              <a:rPr lang="en-US" dirty="0"/>
              <a:t>Brine &amp; Vine Revenue</a:t>
            </a:r>
          </a:p>
        </p:txBody>
      </p:sp>
      <p:graphicFrame>
        <p:nvGraphicFramePr>
          <p:cNvPr id="4" name="Content Placeholder 3">
            <a:extLst>
              <a:ext uri="{FF2B5EF4-FFF2-40B4-BE49-F238E27FC236}">
                <a16:creationId xmlns:a16="http://schemas.microsoft.com/office/drawing/2014/main" id="{69051619-C525-9F6B-CDE4-85D0DE886AA5}"/>
              </a:ext>
            </a:extLst>
          </p:cNvPr>
          <p:cNvGraphicFramePr>
            <a:graphicFrameLocks noGrp="1"/>
          </p:cNvGraphicFramePr>
          <p:nvPr>
            <p:ph idx="1"/>
            <p:extLst>
              <p:ext uri="{D42A27DB-BD31-4B8C-83A1-F6EECF244321}">
                <p14:modId xmlns:p14="http://schemas.microsoft.com/office/powerpoint/2010/main" val="2630828748"/>
              </p:ext>
            </p:extLst>
          </p:nvPr>
        </p:nvGraphicFramePr>
        <p:xfrm>
          <a:off x="3930869" y="137160"/>
          <a:ext cx="7493875" cy="6583680"/>
        </p:xfrm>
        <a:graphic>
          <a:graphicData uri="http://schemas.openxmlformats.org/drawingml/2006/table">
            <a:tbl>
              <a:tblPr firstRow="1" bandRow="1">
                <a:tableStyleId>{5C22544A-7EE6-4342-B048-85BDC9FD1C3A}</a:tableStyleId>
              </a:tblPr>
              <a:tblGrid>
                <a:gridCol w="1498775">
                  <a:extLst>
                    <a:ext uri="{9D8B030D-6E8A-4147-A177-3AD203B41FA5}">
                      <a16:colId xmlns:a16="http://schemas.microsoft.com/office/drawing/2014/main" val="578845293"/>
                    </a:ext>
                  </a:extLst>
                </a:gridCol>
                <a:gridCol w="1498775">
                  <a:extLst>
                    <a:ext uri="{9D8B030D-6E8A-4147-A177-3AD203B41FA5}">
                      <a16:colId xmlns:a16="http://schemas.microsoft.com/office/drawing/2014/main" val="1690934263"/>
                    </a:ext>
                  </a:extLst>
                </a:gridCol>
                <a:gridCol w="1498775">
                  <a:extLst>
                    <a:ext uri="{9D8B030D-6E8A-4147-A177-3AD203B41FA5}">
                      <a16:colId xmlns:a16="http://schemas.microsoft.com/office/drawing/2014/main" val="523331267"/>
                    </a:ext>
                  </a:extLst>
                </a:gridCol>
                <a:gridCol w="1498775">
                  <a:extLst>
                    <a:ext uri="{9D8B030D-6E8A-4147-A177-3AD203B41FA5}">
                      <a16:colId xmlns:a16="http://schemas.microsoft.com/office/drawing/2014/main" val="1991822185"/>
                    </a:ext>
                  </a:extLst>
                </a:gridCol>
                <a:gridCol w="1498775">
                  <a:extLst>
                    <a:ext uri="{9D8B030D-6E8A-4147-A177-3AD203B41FA5}">
                      <a16:colId xmlns:a16="http://schemas.microsoft.com/office/drawing/2014/main" val="2418203151"/>
                    </a:ext>
                  </a:extLst>
                </a:gridCol>
              </a:tblGrid>
              <a:tr h="298204">
                <a:tc>
                  <a:txBody>
                    <a:bodyPr/>
                    <a:lstStyle/>
                    <a:p>
                      <a:r>
                        <a:rPr lang="en-US" dirty="0"/>
                        <a:t>Product</a:t>
                      </a:r>
                    </a:p>
                  </a:txBody>
                  <a:tcPr/>
                </a:tc>
                <a:tc>
                  <a:txBody>
                    <a:bodyPr/>
                    <a:lstStyle/>
                    <a:p>
                      <a:r>
                        <a:rPr lang="en-US" dirty="0"/>
                        <a:t>Cost</a:t>
                      </a:r>
                    </a:p>
                  </a:txBody>
                  <a:tcPr/>
                </a:tc>
                <a:tc>
                  <a:txBody>
                    <a:bodyPr/>
                    <a:lstStyle/>
                    <a:p>
                      <a:r>
                        <a:rPr lang="en-US" dirty="0"/>
                        <a:t>Sell Price </a:t>
                      </a:r>
                    </a:p>
                  </a:txBody>
                  <a:tcPr/>
                </a:tc>
                <a:tc>
                  <a:txBody>
                    <a:bodyPr/>
                    <a:lstStyle/>
                    <a:p>
                      <a:r>
                        <a:rPr lang="en-US" dirty="0"/>
                        <a:t>Units/yr</a:t>
                      </a:r>
                    </a:p>
                  </a:txBody>
                  <a:tcPr/>
                </a:tc>
                <a:tc>
                  <a:txBody>
                    <a:bodyPr/>
                    <a:lstStyle/>
                    <a:p>
                      <a:r>
                        <a:rPr lang="en-US" dirty="0"/>
                        <a:t>Revenue</a:t>
                      </a:r>
                    </a:p>
                  </a:txBody>
                  <a:tcPr/>
                </a:tc>
                <a:extLst>
                  <a:ext uri="{0D108BD9-81ED-4DB2-BD59-A6C34878D82A}">
                    <a16:rowId xmlns:a16="http://schemas.microsoft.com/office/drawing/2014/main" val="1817826852"/>
                  </a:ext>
                </a:extLst>
              </a:tr>
              <a:tr h="521857">
                <a:tc>
                  <a:txBody>
                    <a:bodyPr/>
                    <a:lstStyle/>
                    <a:p>
                      <a:r>
                        <a:rPr lang="en-US" dirty="0" err="1"/>
                        <a:t>Rdy</a:t>
                      </a:r>
                      <a:r>
                        <a:rPr lang="en-US" dirty="0"/>
                        <a:t> to boil </a:t>
                      </a:r>
                      <a:r>
                        <a:rPr lang="en-US" dirty="0" err="1"/>
                        <a:t>pnuts</a:t>
                      </a:r>
                      <a:endParaRPr lang="en-US" dirty="0"/>
                    </a:p>
                  </a:txBody>
                  <a:tcPr/>
                </a:tc>
                <a:tc>
                  <a:txBody>
                    <a:bodyPr/>
                    <a:lstStyle/>
                    <a:p>
                      <a:r>
                        <a:rPr lang="en-US" dirty="0"/>
                        <a:t>$1.60/bag</a:t>
                      </a:r>
                    </a:p>
                  </a:txBody>
                  <a:tcPr/>
                </a:tc>
                <a:tc>
                  <a:txBody>
                    <a:bodyPr/>
                    <a:lstStyle/>
                    <a:p>
                      <a:r>
                        <a:rPr lang="en-US" dirty="0"/>
                        <a:t>$10/bag</a:t>
                      </a:r>
                    </a:p>
                  </a:txBody>
                  <a:tcPr/>
                </a:tc>
                <a:tc>
                  <a:txBody>
                    <a:bodyPr/>
                    <a:lstStyle/>
                    <a:p>
                      <a:r>
                        <a:rPr lang="en-US" dirty="0"/>
                        <a:t>1560 bags</a:t>
                      </a:r>
                    </a:p>
                  </a:txBody>
                  <a:tcPr/>
                </a:tc>
                <a:tc>
                  <a:txBody>
                    <a:bodyPr/>
                    <a:lstStyle/>
                    <a:p>
                      <a:r>
                        <a:rPr lang="en-US" dirty="0"/>
                        <a:t>$13,104</a:t>
                      </a:r>
                    </a:p>
                  </a:txBody>
                  <a:tcPr/>
                </a:tc>
                <a:extLst>
                  <a:ext uri="{0D108BD9-81ED-4DB2-BD59-A6C34878D82A}">
                    <a16:rowId xmlns:a16="http://schemas.microsoft.com/office/drawing/2014/main" val="3697987295"/>
                  </a:ext>
                </a:extLst>
              </a:tr>
              <a:tr h="521857">
                <a:tc>
                  <a:txBody>
                    <a:bodyPr/>
                    <a:lstStyle/>
                    <a:p>
                      <a:r>
                        <a:rPr lang="en-US" dirty="0"/>
                        <a:t>Boiled Peanuts</a:t>
                      </a:r>
                    </a:p>
                  </a:txBody>
                  <a:tcPr/>
                </a:tc>
                <a:tc>
                  <a:txBody>
                    <a:bodyPr/>
                    <a:lstStyle/>
                    <a:p>
                      <a:r>
                        <a:rPr lang="en-US" dirty="0"/>
                        <a:t>$2.50/bag</a:t>
                      </a:r>
                    </a:p>
                  </a:txBody>
                  <a:tcPr/>
                </a:tc>
                <a:tc>
                  <a:txBody>
                    <a:bodyPr/>
                    <a:lstStyle/>
                    <a:p>
                      <a:r>
                        <a:rPr lang="en-US" dirty="0"/>
                        <a:t>$15/bag</a:t>
                      </a:r>
                    </a:p>
                  </a:txBody>
                  <a:tcPr/>
                </a:tc>
                <a:tc>
                  <a:txBody>
                    <a:bodyPr/>
                    <a:lstStyle/>
                    <a:p>
                      <a:r>
                        <a:rPr lang="en-US" dirty="0"/>
                        <a:t>1560 bags</a:t>
                      </a:r>
                    </a:p>
                  </a:txBody>
                  <a:tcPr/>
                </a:tc>
                <a:tc>
                  <a:txBody>
                    <a:bodyPr/>
                    <a:lstStyle/>
                    <a:p>
                      <a:r>
                        <a:rPr lang="en-US" dirty="0"/>
                        <a:t>$19,500</a:t>
                      </a:r>
                    </a:p>
                  </a:txBody>
                  <a:tcPr/>
                </a:tc>
                <a:extLst>
                  <a:ext uri="{0D108BD9-81ED-4DB2-BD59-A6C34878D82A}">
                    <a16:rowId xmlns:a16="http://schemas.microsoft.com/office/drawing/2014/main" val="3545840038"/>
                  </a:ext>
                </a:extLst>
              </a:tr>
              <a:tr h="521857">
                <a:tc>
                  <a:txBody>
                    <a:bodyPr/>
                    <a:lstStyle/>
                    <a:p>
                      <a:r>
                        <a:rPr lang="en-US" dirty="0" err="1"/>
                        <a:t>Sweetpotatoes</a:t>
                      </a:r>
                      <a:endParaRPr lang="en-US" dirty="0"/>
                    </a:p>
                  </a:txBody>
                  <a:tcPr/>
                </a:tc>
                <a:tc>
                  <a:txBody>
                    <a:bodyPr/>
                    <a:lstStyle/>
                    <a:p>
                      <a:r>
                        <a:rPr lang="en-US" dirty="0"/>
                        <a:t>$1.60/bag</a:t>
                      </a:r>
                    </a:p>
                  </a:txBody>
                  <a:tcPr/>
                </a:tc>
                <a:tc>
                  <a:txBody>
                    <a:bodyPr/>
                    <a:lstStyle/>
                    <a:p>
                      <a:r>
                        <a:rPr lang="en-US" dirty="0"/>
                        <a:t>$10/bag</a:t>
                      </a:r>
                    </a:p>
                  </a:txBody>
                  <a:tcPr/>
                </a:tc>
                <a:tc>
                  <a:txBody>
                    <a:bodyPr/>
                    <a:lstStyle/>
                    <a:p>
                      <a:r>
                        <a:rPr lang="en-US" dirty="0"/>
                        <a:t>1350 bags</a:t>
                      </a:r>
                    </a:p>
                  </a:txBody>
                  <a:tcPr/>
                </a:tc>
                <a:tc>
                  <a:txBody>
                    <a:bodyPr/>
                    <a:lstStyle/>
                    <a:p>
                      <a:r>
                        <a:rPr lang="en-US" dirty="0"/>
                        <a:t>$11,340</a:t>
                      </a:r>
                    </a:p>
                  </a:txBody>
                  <a:tcPr/>
                </a:tc>
                <a:extLst>
                  <a:ext uri="{0D108BD9-81ED-4DB2-BD59-A6C34878D82A}">
                    <a16:rowId xmlns:a16="http://schemas.microsoft.com/office/drawing/2014/main" val="8325405"/>
                  </a:ext>
                </a:extLst>
              </a:tr>
              <a:tr h="298204">
                <a:tc>
                  <a:txBody>
                    <a:bodyPr/>
                    <a:lstStyle/>
                    <a:p>
                      <a:r>
                        <a:rPr lang="en-US" dirty="0"/>
                        <a:t>Squash</a:t>
                      </a:r>
                    </a:p>
                  </a:txBody>
                  <a:tcPr/>
                </a:tc>
                <a:tc>
                  <a:txBody>
                    <a:bodyPr/>
                    <a:lstStyle/>
                    <a:p>
                      <a:r>
                        <a:rPr lang="en-US" dirty="0"/>
                        <a:t>$1.90/bag</a:t>
                      </a:r>
                    </a:p>
                  </a:txBody>
                  <a:tcPr/>
                </a:tc>
                <a:tc>
                  <a:txBody>
                    <a:bodyPr/>
                    <a:lstStyle/>
                    <a:p>
                      <a:r>
                        <a:rPr lang="en-US" dirty="0"/>
                        <a:t>$10/bag</a:t>
                      </a:r>
                    </a:p>
                  </a:txBody>
                  <a:tcPr/>
                </a:tc>
                <a:tc>
                  <a:txBody>
                    <a:bodyPr/>
                    <a:lstStyle/>
                    <a:p>
                      <a:r>
                        <a:rPr lang="en-US" dirty="0"/>
                        <a:t>1040 bags</a:t>
                      </a:r>
                    </a:p>
                  </a:txBody>
                  <a:tcPr/>
                </a:tc>
                <a:tc>
                  <a:txBody>
                    <a:bodyPr/>
                    <a:lstStyle/>
                    <a:p>
                      <a:r>
                        <a:rPr lang="en-US" dirty="0"/>
                        <a:t>$8,424</a:t>
                      </a:r>
                    </a:p>
                  </a:txBody>
                  <a:tcPr/>
                </a:tc>
                <a:extLst>
                  <a:ext uri="{0D108BD9-81ED-4DB2-BD59-A6C34878D82A}">
                    <a16:rowId xmlns:a16="http://schemas.microsoft.com/office/drawing/2014/main" val="1196021601"/>
                  </a:ext>
                </a:extLst>
              </a:tr>
              <a:tr h="298204">
                <a:tc>
                  <a:txBody>
                    <a:bodyPr/>
                    <a:lstStyle/>
                    <a:p>
                      <a:r>
                        <a:rPr lang="en-US" dirty="0"/>
                        <a:t>Cucumbers</a:t>
                      </a:r>
                    </a:p>
                  </a:txBody>
                  <a:tcPr/>
                </a:tc>
                <a:tc>
                  <a:txBody>
                    <a:bodyPr/>
                    <a:lstStyle/>
                    <a:p>
                      <a:r>
                        <a:rPr lang="en-US" dirty="0"/>
                        <a:t>$1.70/bag</a:t>
                      </a:r>
                    </a:p>
                  </a:txBody>
                  <a:tcPr/>
                </a:tc>
                <a:tc>
                  <a:txBody>
                    <a:bodyPr/>
                    <a:lstStyle/>
                    <a:p>
                      <a:r>
                        <a:rPr lang="en-US" dirty="0"/>
                        <a:t>$10/bag</a:t>
                      </a:r>
                    </a:p>
                  </a:txBody>
                  <a:tcPr/>
                </a:tc>
                <a:tc>
                  <a:txBody>
                    <a:bodyPr/>
                    <a:lstStyle/>
                    <a:p>
                      <a:r>
                        <a:rPr lang="en-US" dirty="0"/>
                        <a:t>1040 bags</a:t>
                      </a:r>
                    </a:p>
                  </a:txBody>
                  <a:tcPr/>
                </a:tc>
                <a:tc>
                  <a:txBody>
                    <a:bodyPr/>
                    <a:lstStyle/>
                    <a:p>
                      <a:r>
                        <a:rPr lang="en-US" dirty="0"/>
                        <a:t>$8,632</a:t>
                      </a:r>
                    </a:p>
                  </a:txBody>
                  <a:tcPr/>
                </a:tc>
                <a:extLst>
                  <a:ext uri="{0D108BD9-81ED-4DB2-BD59-A6C34878D82A}">
                    <a16:rowId xmlns:a16="http://schemas.microsoft.com/office/drawing/2014/main" val="2741315079"/>
                  </a:ext>
                </a:extLst>
              </a:tr>
              <a:tr h="521857">
                <a:tc>
                  <a:txBody>
                    <a:bodyPr/>
                    <a:lstStyle/>
                    <a:p>
                      <a:r>
                        <a:rPr lang="en-US" dirty="0"/>
                        <a:t>Pickles Store Front</a:t>
                      </a:r>
                    </a:p>
                  </a:txBody>
                  <a:tcPr/>
                </a:tc>
                <a:tc>
                  <a:txBody>
                    <a:bodyPr/>
                    <a:lstStyle/>
                    <a:p>
                      <a:r>
                        <a:rPr lang="en-US" dirty="0"/>
                        <a:t>$2.95/jar</a:t>
                      </a:r>
                    </a:p>
                  </a:txBody>
                  <a:tcPr/>
                </a:tc>
                <a:tc>
                  <a:txBody>
                    <a:bodyPr/>
                    <a:lstStyle/>
                    <a:p>
                      <a:r>
                        <a:rPr lang="en-US" dirty="0"/>
                        <a:t>$6.40/jar</a:t>
                      </a:r>
                    </a:p>
                  </a:txBody>
                  <a:tcPr/>
                </a:tc>
                <a:tc>
                  <a:txBody>
                    <a:bodyPr/>
                    <a:lstStyle/>
                    <a:p>
                      <a:r>
                        <a:rPr lang="en-US" dirty="0"/>
                        <a:t>4368 jars</a:t>
                      </a:r>
                    </a:p>
                  </a:txBody>
                  <a:tcPr/>
                </a:tc>
                <a:tc>
                  <a:txBody>
                    <a:bodyPr/>
                    <a:lstStyle/>
                    <a:p>
                      <a:r>
                        <a:rPr lang="en-US" dirty="0"/>
                        <a:t>$15,070</a:t>
                      </a:r>
                    </a:p>
                  </a:txBody>
                  <a:tcPr/>
                </a:tc>
                <a:extLst>
                  <a:ext uri="{0D108BD9-81ED-4DB2-BD59-A6C34878D82A}">
                    <a16:rowId xmlns:a16="http://schemas.microsoft.com/office/drawing/2014/main" val="945508892"/>
                  </a:ext>
                </a:extLst>
              </a:tr>
              <a:tr h="521857">
                <a:tc>
                  <a:txBody>
                    <a:bodyPr/>
                    <a:lstStyle/>
                    <a:p>
                      <a:r>
                        <a:rPr lang="en-US" dirty="0"/>
                        <a:t>Pickles Kroger</a:t>
                      </a:r>
                    </a:p>
                  </a:txBody>
                  <a:tcPr/>
                </a:tc>
                <a:tc>
                  <a:txBody>
                    <a:bodyPr/>
                    <a:lstStyle/>
                    <a:p>
                      <a:r>
                        <a:rPr lang="en-US" dirty="0"/>
                        <a:t>$2.95/jar</a:t>
                      </a:r>
                    </a:p>
                  </a:txBody>
                  <a:tcPr/>
                </a:tc>
                <a:tc>
                  <a:txBody>
                    <a:bodyPr/>
                    <a:lstStyle/>
                    <a:p>
                      <a:r>
                        <a:rPr lang="en-US" dirty="0"/>
                        <a:t>$7.50/jar</a:t>
                      </a:r>
                    </a:p>
                  </a:txBody>
                  <a:tcPr/>
                </a:tc>
                <a:tc>
                  <a:txBody>
                    <a:bodyPr/>
                    <a:lstStyle/>
                    <a:p>
                      <a:r>
                        <a:rPr lang="en-US" dirty="0"/>
                        <a:t>6,053,160</a:t>
                      </a:r>
                    </a:p>
                  </a:txBody>
                  <a:tcPr/>
                </a:tc>
                <a:tc>
                  <a:txBody>
                    <a:bodyPr/>
                    <a:lstStyle/>
                    <a:p>
                      <a:r>
                        <a:rPr lang="en-US" dirty="0"/>
                        <a:t>$27,541,878</a:t>
                      </a:r>
                    </a:p>
                  </a:txBody>
                  <a:tcPr/>
                </a:tc>
                <a:extLst>
                  <a:ext uri="{0D108BD9-81ED-4DB2-BD59-A6C34878D82A}">
                    <a16:rowId xmlns:a16="http://schemas.microsoft.com/office/drawing/2014/main" val="912512641"/>
                  </a:ext>
                </a:extLst>
              </a:tr>
              <a:tr h="745509">
                <a:tc>
                  <a:txBody>
                    <a:bodyPr/>
                    <a:lstStyle/>
                    <a:p>
                      <a:r>
                        <a:rPr lang="en-US" dirty="0"/>
                        <a:t>Casserole Kiosk</a:t>
                      </a:r>
                    </a:p>
                  </a:txBody>
                  <a:tcPr/>
                </a:tc>
                <a:tc>
                  <a:txBody>
                    <a:bodyPr/>
                    <a:lstStyle/>
                    <a:p>
                      <a:r>
                        <a:rPr lang="en-US" dirty="0"/>
                        <a:t>$9/casserole</a:t>
                      </a:r>
                    </a:p>
                  </a:txBody>
                  <a:tcPr/>
                </a:tc>
                <a:tc>
                  <a:txBody>
                    <a:bodyPr/>
                    <a:lstStyle/>
                    <a:p>
                      <a:r>
                        <a:rPr lang="en-US" dirty="0"/>
                        <a:t>$18/casserole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6,240 casseroles</a:t>
                      </a:r>
                    </a:p>
                    <a:p>
                      <a:endParaRPr lang="en-US" dirty="0"/>
                    </a:p>
                  </a:txBody>
                  <a:tcPr/>
                </a:tc>
                <a:tc>
                  <a:txBody>
                    <a:bodyPr/>
                    <a:lstStyle/>
                    <a:p>
                      <a:r>
                        <a:rPr lang="en-US" dirty="0"/>
                        <a:t>$56,160</a:t>
                      </a:r>
                    </a:p>
                  </a:txBody>
                  <a:tcPr/>
                </a:tc>
                <a:extLst>
                  <a:ext uri="{0D108BD9-81ED-4DB2-BD59-A6C34878D82A}">
                    <a16:rowId xmlns:a16="http://schemas.microsoft.com/office/drawing/2014/main" val="1896467667"/>
                  </a:ext>
                </a:extLst>
              </a:tr>
              <a:tr h="298204">
                <a:tc>
                  <a:txBody>
                    <a:bodyPr/>
                    <a:lstStyle/>
                    <a:p>
                      <a:r>
                        <a:rPr lang="en-US" dirty="0"/>
                        <a:t>Ice Cream</a:t>
                      </a:r>
                    </a:p>
                  </a:txBody>
                  <a:tcPr/>
                </a:tc>
                <a:tc>
                  <a:txBody>
                    <a:bodyPr/>
                    <a:lstStyle/>
                    <a:p>
                      <a:r>
                        <a:rPr lang="en-US" dirty="0"/>
                        <a:t>$.60/scoop</a:t>
                      </a:r>
                    </a:p>
                  </a:txBody>
                  <a:tcPr/>
                </a:tc>
                <a:tc>
                  <a:txBody>
                    <a:bodyPr/>
                    <a:lstStyle/>
                    <a:p>
                      <a:r>
                        <a:rPr lang="en-US" dirty="0"/>
                        <a:t>$4.50/scoop</a:t>
                      </a:r>
                    </a:p>
                  </a:txBody>
                  <a:tcPr/>
                </a:tc>
                <a:tc>
                  <a:txBody>
                    <a:bodyPr/>
                    <a:lstStyle/>
                    <a:p>
                      <a:r>
                        <a:rPr lang="en-US" dirty="0"/>
                        <a:t>32100 scoops</a:t>
                      </a:r>
                    </a:p>
                  </a:txBody>
                  <a:tcPr/>
                </a:tc>
                <a:tc>
                  <a:txBody>
                    <a:bodyPr/>
                    <a:lstStyle/>
                    <a:p>
                      <a:r>
                        <a:rPr lang="en-US" dirty="0"/>
                        <a:t>$125,190</a:t>
                      </a:r>
                    </a:p>
                  </a:txBody>
                  <a:tcPr/>
                </a:tc>
                <a:extLst>
                  <a:ext uri="{0D108BD9-81ED-4DB2-BD59-A6C34878D82A}">
                    <a16:rowId xmlns:a16="http://schemas.microsoft.com/office/drawing/2014/main" val="2787505268"/>
                  </a:ext>
                </a:extLst>
              </a:tr>
              <a:tr h="298204">
                <a:tc>
                  <a:txBody>
                    <a:bodyPr/>
                    <a:lstStyle/>
                    <a:p>
                      <a:r>
                        <a:rPr lang="en-US" dirty="0"/>
                        <a:t>Glass Sodas</a:t>
                      </a:r>
                    </a:p>
                  </a:txBody>
                  <a:tcPr/>
                </a:tc>
                <a:tc>
                  <a:txBody>
                    <a:bodyPr/>
                    <a:lstStyle/>
                    <a:p>
                      <a:r>
                        <a:rPr lang="en-US" dirty="0"/>
                        <a:t>$1.40/bottle</a:t>
                      </a:r>
                    </a:p>
                  </a:txBody>
                  <a:tcPr/>
                </a:tc>
                <a:tc>
                  <a:txBody>
                    <a:bodyPr/>
                    <a:lstStyle/>
                    <a:p>
                      <a:r>
                        <a:rPr lang="en-US" dirty="0"/>
                        <a:t>$3/bottle</a:t>
                      </a:r>
                    </a:p>
                  </a:txBody>
                  <a:tcPr/>
                </a:tc>
                <a:tc>
                  <a:txBody>
                    <a:bodyPr/>
                    <a:lstStyle/>
                    <a:p>
                      <a:r>
                        <a:rPr lang="en-US" dirty="0"/>
                        <a:t>32100 sodas</a:t>
                      </a:r>
                    </a:p>
                  </a:txBody>
                  <a:tcPr/>
                </a:tc>
                <a:tc>
                  <a:txBody>
                    <a:bodyPr/>
                    <a:lstStyle/>
                    <a:p>
                      <a:r>
                        <a:rPr lang="en-US" dirty="0"/>
                        <a:t>$51,360</a:t>
                      </a:r>
                    </a:p>
                  </a:txBody>
                  <a:tcPr/>
                </a:tc>
                <a:extLst>
                  <a:ext uri="{0D108BD9-81ED-4DB2-BD59-A6C34878D82A}">
                    <a16:rowId xmlns:a16="http://schemas.microsoft.com/office/drawing/2014/main" val="3966093726"/>
                  </a:ext>
                </a:extLst>
              </a:tr>
              <a:tr h="521857">
                <a:tc>
                  <a:txBody>
                    <a:bodyPr/>
                    <a:lstStyle/>
                    <a:p>
                      <a:r>
                        <a:rPr lang="en-US" dirty="0"/>
                        <a:t>Garden Subscriptions</a:t>
                      </a:r>
                    </a:p>
                  </a:txBody>
                  <a:tcPr/>
                </a:tc>
                <a:tc>
                  <a:txBody>
                    <a:bodyPr/>
                    <a:lstStyle/>
                    <a:p>
                      <a:r>
                        <a:rPr lang="en-US" dirty="0"/>
                        <a:t>$350/garden</a:t>
                      </a:r>
                    </a:p>
                  </a:txBody>
                  <a:tcPr/>
                </a:tc>
                <a:tc>
                  <a:txBody>
                    <a:bodyPr/>
                    <a:lstStyle/>
                    <a:p>
                      <a:r>
                        <a:rPr lang="en-US" dirty="0"/>
                        <a:t>$950/garden</a:t>
                      </a:r>
                    </a:p>
                  </a:txBody>
                  <a:tcPr/>
                </a:tc>
                <a:tc>
                  <a:txBody>
                    <a:bodyPr/>
                    <a:lstStyle/>
                    <a:p>
                      <a:r>
                        <a:rPr lang="en-US" dirty="0"/>
                        <a:t>60 gardens </a:t>
                      </a:r>
                    </a:p>
                  </a:txBody>
                  <a:tcPr/>
                </a:tc>
                <a:tc>
                  <a:txBody>
                    <a:bodyPr/>
                    <a:lstStyle/>
                    <a:p>
                      <a:r>
                        <a:rPr lang="en-US" dirty="0"/>
                        <a:t>$35,400</a:t>
                      </a:r>
                    </a:p>
                  </a:txBody>
                  <a:tcPr/>
                </a:tc>
                <a:extLst>
                  <a:ext uri="{0D108BD9-81ED-4DB2-BD59-A6C34878D82A}">
                    <a16:rowId xmlns:a16="http://schemas.microsoft.com/office/drawing/2014/main" val="1373516233"/>
                  </a:ext>
                </a:extLst>
              </a:tr>
            </a:tbl>
          </a:graphicData>
        </a:graphic>
      </p:graphicFrame>
      <p:sp>
        <p:nvSpPr>
          <p:cNvPr id="5" name="TextBox 4">
            <a:extLst>
              <a:ext uri="{FF2B5EF4-FFF2-40B4-BE49-F238E27FC236}">
                <a16:creationId xmlns:a16="http://schemas.microsoft.com/office/drawing/2014/main" id="{BC0E71B4-D13E-F9B1-E0B8-9A485E87A779}"/>
              </a:ext>
            </a:extLst>
          </p:cNvPr>
          <p:cNvSpPr txBox="1"/>
          <p:nvPr/>
        </p:nvSpPr>
        <p:spPr>
          <a:xfrm>
            <a:off x="-620110" y="3972911"/>
            <a:ext cx="4004441" cy="369332"/>
          </a:xfrm>
          <a:prstGeom prst="rect">
            <a:avLst/>
          </a:prstGeom>
          <a:noFill/>
        </p:spPr>
        <p:txBody>
          <a:bodyPr wrap="square" rtlCol="0">
            <a:spAutoFit/>
          </a:bodyPr>
          <a:lstStyle/>
          <a:p>
            <a:pPr algn="ctr"/>
            <a:r>
              <a:rPr lang="en-US" dirty="0"/>
              <a:t>2026 Projections</a:t>
            </a:r>
          </a:p>
        </p:txBody>
      </p:sp>
      <p:sp>
        <p:nvSpPr>
          <p:cNvPr id="6" name="TextBox 5">
            <a:extLst>
              <a:ext uri="{FF2B5EF4-FFF2-40B4-BE49-F238E27FC236}">
                <a16:creationId xmlns:a16="http://schemas.microsoft.com/office/drawing/2014/main" id="{16AC94BC-1A58-81E7-B6FF-CC9FE816F8F4}"/>
              </a:ext>
            </a:extLst>
          </p:cNvPr>
          <p:cNvSpPr txBox="1"/>
          <p:nvPr/>
        </p:nvSpPr>
        <p:spPr>
          <a:xfrm>
            <a:off x="168166" y="6285186"/>
            <a:ext cx="840827" cy="369332"/>
          </a:xfrm>
          <a:prstGeom prst="rect">
            <a:avLst/>
          </a:prstGeom>
          <a:noFill/>
        </p:spPr>
        <p:txBody>
          <a:bodyPr wrap="square" rtlCol="0">
            <a:spAutoFit/>
          </a:bodyPr>
          <a:lstStyle/>
          <a:p>
            <a:r>
              <a:rPr lang="en-US" dirty="0"/>
              <a:t>BP</a:t>
            </a:r>
          </a:p>
        </p:txBody>
      </p:sp>
    </p:spTree>
    <p:extLst>
      <p:ext uri="{BB962C8B-B14F-4D97-AF65-F5344CB8AC3E}">
        <p14:creationId xmlns:p14="http://schemas.microsoft.com/office/powerpoint/2010/main" val="349137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AC44-D6BF-9EF9-FF8A-A0A01AB2F4A8}"/>
              </a:ext>
            </a:extLst>
          </p:cNvPr>
          <p:cNvSpPr>
            <a:spLocks noGrp="1"/>
          </p:cNvSpPr>
          <p:nvPr>
            <p:ph type="title"/>
          </p:nvPr>
        </p:nvSpPr>
        <p:spPr/>
        <p:txBody>
          <a:bodyPr/>
          <a:lstStyle/>
          <a:p>
            <a:r>
              <a:rPr lang="en-US" dirty="0"/>
              <a:t>Total Brine &amp; Vine, LLC</a:t>
            </a:r>
          </a:p>
        </p:txBody>
      </p:sp>
      <p:graphicFrame>
        <p:nvGraphicFramePr>
          <p:cNvPr id="4" name="Content Placeholder 3">
            <a:extLst>
              <a:ext uri="{FF2B5EF4-FFF2-40B4-BE49-F238E27FC236}">
                <a16:creationId xmlns:a16="http://schemas.microsoft.com/office/drawing/2014/main" id="{33DD660F-861D-7E04-B8E2-352BBA504F22}"/>
              </a:ext>
            </a:extLst>
          </p:cNvPr>
          <p:cNvGraphicFramePr>
            <a:graphicFrameLocks noGrp="1"/>
          </p:cNvGraphicFramePr>
          <p:nvPr>
            <p:ph idx="1"/>
            <p:extLst>
              <p:ext uri="{D42A27DB-BD31-4B8C-83A1-F6EECF244321}">
                <p14:modId xmlns:p14="http://schemas.microsoft.com/office/powerpoint/2010/main" val="1290377879"/>
              </p:ext>
            </p:extLst>
          </p:nvPr>
        </p:nvGraphicFramePr>
        <p:xfrm>
          <a:off x="3826697" y="290068"/>
          <a:ext cx="7315200" cy="626872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158005513"/>
                    </a:ext>
                  </a:extLst>
                </a:gridCol>
                <a:gridCol w="2438400">
                  <a:extLst>
                    <a:ext uri="{9D8B030D-6E8A-4147-A177-3AD203B41FA5}">
                      <a16:colId xmlns:a16="http://schemas.microsoft.com/office/drawing/2014/main" val="845103052"/>
                    </a:ext>
                  </a:extLst>
                </a:gridCol>
                <a:gridCol w="2438400">
                  <a:extLst>
                    <a:ext uri="{9D8B030D-6E8A-4147-A177-3AD203B41FA5}">
                      <a16:colId xmlns:a16="http://schemas.microsoft.com/office/drawing/2014/main" val="4061118071"/>
                    </a:ext>
                  </a:extLst>
                </a:gridCol>
              </a:tblGrid>
              <a:tr h="370840">
                <a:tc>
                  <a:txBody>
                    <a:bodyPr/>
                    <a:lstStyle/>
                    <a:p>
                      <a:r>
                        <a:rPr lang="en-US" dirty="0"/>
                        <a:t>Line Item</a:t>
                      </a:r>
                    </a:p>
                  </a:txBody>
                  <a:tcPr/>
                </a:tc>
                <a:tc>
                  <a:txBody>
                    <a:bodyPr/>
                    <a:lstStyle/>
                    <a:p>
                      <a:r>
                        <a:rPr lang="en-US" dirty="0"/>
                        <a:t>Cost</a:t>
                      </a:r>
                    </a:p>
                  </a:txBody>
                  <a:tcPr/>
                </a:tc>
                <a:tc>
                  <a:txBody>
                    <a:bodyPr/>
                    <a:lstStyle/>
                    <a:p>
                      <a:r>
                        <a:rPr lang="en-US" dirty="0"/>
                        <a:t>Total</a:t>
                      </a:r>
                    </a:p>
                  </a:txBody>
                  <a:tcPr/>
                </a:tc>
                <a:extLst>
                  <a:ext uri="{0D108BD9-81ED-4DB2-BD59-A6C34878D82A}">
                    <a16:rowId xmlns:a16="http://schemas.microsoft.com/office/drawing/2014/main" val="3937448743"/>
                  </a:ext>
                </a:extLst>
              </a:tr>
              <a:tr h="370840">
                <a:tc>
                  <a:txBody>
                    <a:bodyPr/>
                    <a:lstStyle/>
                    <a:p>
                      <a:r>
                        <a:rPr lang="en-US" dirty="0"/>
                        <a:t>Merchandise Sold</a:t>
                      </a:r>
                    </a:p>
                  </a:txBody>
                  <a:tcPr/>
                </a:tc>
                <a:tc>
                  <a:txBody>
                    <a:bodyPr/>
                    <a:lstStyle/>
                    <a:p>
                      <a:r>
                        <a:rPr lang="en-US" dirty="0"/>
                        <a:t>$27,886,058</a:t>
                      </a:r>
                    </a:p>
                  </a:txBody>
                  <a:tcPr/>
                </a:tc>
                <a:tc>
                  <a:txBody>
                    <a:bodyPr/>
                    <a:lstStyle/>
                    <a:p>
                      <a:endParaRPr lang="en-US" dirty="0"/>
                    </a:p>
                  </a:txBody>
                  <a:tcPr/>
                </a:tc>
                <a:extLst>
                  <a:ext uri="{0D108BD9-81ED-4DB2-BD59-A6C34878D82A}">
                    <a16:rowId xmlns:a16="http://schemas.microsoft.com/office/drawing/2014/main" val="1677000608"/>
                  </a:ext>
                </a:extLst>
              </a:tr>
              <a:tr h="370840">
                <a:tc>
                  <a:txBody>
                    <a:bodyPr/>
                    <a:lstStyle/>
                    <a:p>
                      <a:r>
                        <a:rPr lang="en-US" dirty="0"/>
                        <a:t>Mary Beth Salary &amp; Bonus</a:t>
                      </a:r>
                    </a:p>
                  </a:txBody>
                  <a:tcPr/>
                </a:tc>
                <a:tc>
                  <a:txBody>
                    <a:bodyPr/>
                    <a:lstStyle/>
                    <a:p>
                      <a:r>
                        <a:rPr lang="en-US" dirty="0"/>
                        <a:t>($55,000)</a:t>
                      </a:r>
                    </a:p>
                  </a:txBody>
                  <a:tcPr/>
                </a:tc>
                <a:tc>
                  <a:txBody>
                    <a:bodyPr/>
                    <a:lstStyle/>
                    <a:p>
                      <a:endParaRPr lang="en-US" dirty="0"/>
                    </a:p>
                  </a:txBody>
                  <a:tcPr/>
                </a:tc>
                <a:extLst>
                  <a:ext uri="{0D108BD9-81ED-4DB2-BD59-A6C34878D82A}">
                    <a16:rowId xmlns:a16="http://schemas.microsoft.com/office/drawing/2014/main" val="4012391758"/>
                  </a:ext>
                </a:extLst>
              </a:tr>
              <a:tr h="370840">
                <a:tc>
                  <a:txBody>
                    <a:bodyPr/>
                    <a:lstStyle/>
                    <a:p>
                      <a:r>
                        <a:rPr lang="en-US" dirty="0"/>
                        <a:t>Marketing Intern</a:t>
                      </a:r>
                    </a:p>
                  </a:txBody>
                  <a:tcPr/>
                </a:tc>
                <a:tc>
                  <a:txBody>
                    <a:bodyPr/>
                    <a:lstStyle/>
                    <a:p>
                      <a:r>
                        <a:rPr lang="en-US" dirty="0"/>
                        <a:t>($30,000)</a:t>
                      </a:r>
                    </a:p>
                  </a:txBody>
                  <a:tcPr/>
                </a:tc>
                <a:tc>
                  <a:txBody>
                    <a:bodyPr/>
                    <a:lstStyle/>
                    <a:p>
                      <a:endParaRPr lang="en-US" dirty="0"/>
                    </a:p>
                  </a:txBody>
                  <a:tcPr/>
                </a:tc>
                <a:extLst>
                  <a:ext uri="{0D108BD9-81ED-4DB2-BD59-A6C34878D82A}">
                    <a16:rowId xmlns:a16="http://schemas.microsoft.com/office/drawing/2014/main" val="338454068"/>
                  </a:ext>
                </a:extLst>
              </a:tr>
              <a:tr h="370840">
                <a:tc>
                  <a:txBody>
                    <a:bodyPr/>
                    <a:lstStyle/>
                    <a:p>
                      <a:r>
                        <a:rPr lang="en-US" dirty="0"/>
                        <a:t>H2A Pickling Workers</a:t>
                      </a:r>
                    </a:p>
                  </a:txBody>
                  <a:tcPr/>
                </a:tc>
                <a:tc>
                  <a:txBody>
                    <a:bodyPr/>
                    <a:lstStyle/>
                    <a:p>
                      <a:r>
                        <a:rPr lang="en-US" dirty="0"/>
                        <a:t>($585,000)</a:t>
                      </a:r>
                    </a:p>
                  </a:txBody>
                  <a:tcPr/>
                </a:tc>
                <a:tc>
                  <a:txBody>
                    <a:bodyPr/>
                    <a:lstStyle/>
                    <a:p>
                      <a:endParaRPr lang="en-US" dirty="0"/>
                    </a:p>
                  </a:txBody>
                  <a:tcPr/>
                </a:tc>
                <a:extLst>
                  <a:ext uri="{0D108BD9-81ED-4DB2-BD59-A6C34878D82A}">
                    <a16:rowId xmlns:a16="http://schemas.microsoft.com/office/drawing/2014/main" val="2539963276"/>
                  </a:ext>
                </a:extLst>
              </a:tr>
              <a:tr h="370840">
                <a:tc>
                  <a:txBody>
                    <a:bodyPr/>
                    <a:lstStyle/>
                    <a:p>
                      <a:r>
                        <a:rPr lang="en-US" dirty="0"/>
                        <a:t>Insurance</a:t>
                      </a:r>
                    </a:p>
                  </a:txBody>
                  <a:tcPr/>
                </a:tc>
                <a:tc>
                  <a:txBody>
                    <a:bodyPr/>
                    <a:lstStyle/>
                    <a:p>
                      <a:r>
                        <a:rPr lang="en-US" dirty="0"/>
                        <a:t>($150,000)</a:t>
                      </a:r>
                    </a:p>
                  </a:txBody>
                  <a:tcPr/>
                </a:tc>
                <a:tc>
                  <a:txBody>
                    <a:bodyPr/>
                    <a:lstStyle/>
                    <a:p>
                      <a:endParaRPr lang="en-US" dirty="0"/>
                    </a:p>
                  </a:txBody>
                  <a:tcPr/>
                </a:tc>
                <a:extLst>
                  <a:ext uri="{0D108BD9-81ED-4DB2-BD59-A6C34878D82A}">
                    <a16:rowId xmlns:a16="http://schemas.microsoft.com/office/drawing/2014/main" val="2647070264"/>
                  </a:ext>
                </a:extLst>
              </a:tr>
              <a:tr h="370840">
                <a:tc>
                  <a:txBody>
                    <a:bodyPr/>
                    <a:lstStyle/>
                    <a:p>
                      <a:r>
                        <a:rPr lang="en-US" dirty="0"/>
                        <a:t>Anne pickle bonus to supplement packing </a:t>
                      </a:r>
                    </a:p>
                  </a:txBody>
                  <a:tcPr/>
                </a:tc>
                <a:tc>
                  <a:txBody>
                    <a:bodyPr/>
                    <a:lstStyle/>
                    <a:p>
                      <a:r>
                        <a:rPr lang="en-US" dirty="0"/>
                        <a:t>($25,000)</a:t>
                      </a:r>
                    </a:p>
                  </a:txBody>
                  <a:tcPr/>
                </a:tc>
                <a:tc>
                  <a:txBody>
                    <a:bodyPr/>
                    <a:lstStyle/>
                    <a:p>
                      <a:endParaRPr lang="en-US" dirty="0"/>
                    </a:p>
                  </a:txBody>
                  <a:tcPr/>
                </a:tc>
                <a:extLst>
                  <a:ext uri="{0D108BD9-81ED-4DB2-BD59-A6C34878D82A}">
                    <a16:rowId xmlns:a16="http://schemas.microsoft.com/office/drawing/2014/main" val="4130897718"/>
                  </a:ext>
                </a:extLst>
              </a:tr>
              <a:tr h="370840">
                <a:tc>
                  <a:txBody>
                    <a:bodyPr/>
                    <a:lstStyle/>
                    <a:p>
                      <a:r>
                        <a:rPr lang="en-US" dirty="0"/>
                        <a:t>Supplies</a:t>
                      </a:r>
                    </a:p>
                  </a:txBody>
                  <a:tcPr/>
                </a:tc>
                <a:tc>
                  <a:txBody>
                    <a:bodyPr/>
                    <a:lstStyle/>
                    <a:p>
                      <a:r>
                        <a:rPr lang="en-US" dirty="0"/>
                        <a:t>($34,500)</a:t>
                      </a:r>
                    </a:p>
                  </a:txBody>
                  <a:tcPr/>
                </a:tc>
                <a:tc>
                  <a:txBody>
                    <a:bodyPr/>
                    <a:lstStyle/>
                    <a:p>
                      <a:endParaRPr lang="en-US" dirty="0"/>
                    </a:p>
                  </a:txBody>
                  <a:tcPr/>
                </a:tc>
                <a:extLst>
                  <a:ext uri="{0D108BD9-81ED-4DB2-BD59-A6C34878D82A}">
                    <a16:rowId xmlns:a16="http://schemas.microsoft.com/office/drawing/2014/main" val="2233472249"/>
                  </a:ext>
                </a:extLst>
              </a:tr>
              <a:tr h="370840">
                <a:tc>
                  <a:txBody>
                    <a:bodyPr/>
                    <a:lstStyle/>
                    <a:p>
                      <a:r>
                        <a:rPr lang="en-US" dirty="0"/>
                        <a:t>Farm stand renovations</a:t>
                      </a:r>
                    </a:p>
                  </a:txBody>
                  <a:tcPr/>
                </a:tc>
                <a:tc>
                  <a:txBody>
                    <a:bodyPr/>
                    <a:lstStyle/>
                    <a:p>
                      <a:r>
                        <a:rPr lang="en-US" dirty="0"/>
                        <a:t>($300,000)</a:t>
                      </a:r>
                    </a:p>
                  </a:txBody>
                  <a:tcPr/>
                </a:tc>
                <a:tc>
                  <a:txBody>
                    <a:bodyPr/>
                    <a:lstStyle/>
                    <a:p>
                      <a:endParaRPr lang="en-US" dirty="0"/>
                    </a:p>
                  </a:txBody>
                  <a:tcPr/>
                </a:tc>
                <a:extLst>
                  <a:ext uri="{0D108BD9-81ED-4DB2-BD59-A6C34878D82A}">
                    <a16:rowId xmlns:a16="http://schemas.microsoft.com/office/drawing/2014/main" val="2335556588"/>
                  </a:ext>
                </a:extLst>
              </a:tr>
              <a:tr h="370840">
                <a:tc>
                  <a:txBody>
                    <a:bodyPr/>
                    <a:lstStyle/>
                    <a:p>
                      <a:r>
                        <a:rPr lang="en-US" dirty="0"/>
                        <a:t>USDA 1:1 match</a:t>
                      </a:r>
                    </a:p>
                  </a:txBody>
                  <a:tcPr/>
                </a:tc>
                <a:tc>
                  <a:txBody>
                    <a:bodyPr/>
                    <a:lstStyle/>
                    <a:p>
                      <a:r>
                        <a:rPr lang="en-US" dirty="0"/>
                        <a:t>($200,000)</a:t>
                      </a:r>
                    </a:p>
                  </a:txBody>
                  <a:tcPr/>
                </a:tc>
                <a:tc>
                  <a:txBody>
                    <a:bodyPr/>
                    <a:lstStyle/>
                    <a:p>
                      <a:endParaRPr lang="en-US" dirty="0"/>
                    </a:p>
                  </a:txBody>
                  <a:tcPr/>
                </a:tc>
                <a:extLst>
                  <a:ext uri="{0D108BD9-81ED-4DB2-BD59-A6C34878D82A}">
                    <a16:rowId xmlns:a16="http://schemas.microsoft.com/office/drawing/2014/main" val="7226399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Garden subscription trucks (5)</a:t>
                      </a:r>
                    </a:p>
                  </a:txBody>
                  <a:tcPr/>
                </a:tc>
                <a:tc>
                  <a:txBody>
                    <a:bodyPr/>
                    <a:lstStyle/>
                    <a:p>
                      <a:r>
                        <a:rPr lang="en-US" dirty="0"/>
                        <a:t>($300,000)</a:t>
                      </a:r>
                    </a:p>
                  </a:txBody>
                  <a:tcPr/>
                </a:tc>
                <a:tc>
                  <a:txBody>
                    <a:bodyPr/>
                    <a:lstStyle/>
                    <a:p>
                      <a:endParaRPr lang="en-US" dirty="0"/>
                    </a:p>
                  </a:txBody>
                  <a:tcPr/>
                </a:tc>
                <a:extLst>
                  <a:ext uri="{0D108BD9-81ED-4DB2-BD59-A6C34878D82A}">
                    <a16:rowId xmlns:a16="http://schemas.microsoft.com/office/drawing/2014/main" val="455272729"/>
                  </a:ext>
                </a:extLst>
              </a:tr>
              <a:tr h="370840">
                <a:tc>
                  <a:txBody>
                    <a:bodyPr/>
                    <a:lstStyle/>
                    <a:p>
                      <a:r>
                        <a:rPr lang="en-US" dirty="0"/>
                        <a:t>Employee Retirement </a:t>
                      </a:r>
                    </a:p>
                  </a:txBody>
                  <a:tcPr/>
                </a:tc>
                <a:tc>
                  <a:txBody>
                    <a:bodyPr/>
                    <a:lstStyle/>
                    <a:p>
                      <a:r>
                        <a:rPr lang="en-US" dirty="0"/>
                        <a:t>($2,400)</a:t>
                      </a:r>
                    </a:p>
                  </a:txBody>
                  <a:tcPr/>
                </a:tc>
                <a:tc>
                  <a:txBody>
                    <a:bodyPr/>
                    <a:lstStyle/>
                    <a:p>
                      <a:endParaRPr lang="en-US" dirty="0"/>
                    </a:p>
                  </a:txBody>
                  <a:tcPr/>
                </a:tc>
                <a:extLst>
                  <a:ext uri="{0D108BD9-81ED-4DB2-BD59-A6C34878D82A}">
                    <a16:rowId xmlns:a16="http://schemas.microsoft.com/office/drawing/2014/main" val="1981300880"/>
                  </a:ext>
                </a:extLst>
              </a:tr>
              <a:tr h="370840">
                <a:tc>
                  <a:txBody>
                    <a:bodyPr/>
                    <a:lstStyle/>
                    <a:p>
                      <a:r>
                        <a:rPr lang="en-US" dirty="0"/>
                        <a:t>Packing and storage sheds</a:t>
                      </a:r>
                    </a:p>
                  </a:txBody>
                  <a:tcPr/>
                </a:tc>
                <a:tc>
                  <a:txBody>
                    <a:bodyPr/>
                    <a:lstStyle/>
                    <a:p>
                      <a:r>
                        <a:rPr lang="en-US" dirty="0"/>
                        <a:t>($400,000)</a:t>
                      </a:r>
                    </a:p>
                  </a:txBody>
                  <a:tcPr/>
                </a:tc>
                <a:tc>
                  <a:txBody>
                    <a:bodyPr/>
                    <a:lstStyle/>
                    <a:p>
                      <a:endParaRPr lang="en-US" dirty="0"/>
                    </a:p>
                  </a:txBody>
                  <a:tcPr/>
                </a:tc>
                <a:extLst>
                  <a:ext uri="{0D108BD9-81ED-4DB2-BD59-A6C34878D82A}">
                    <a16:rowId xmlns:a16="http://schemas.microsoft.com/office/drawing/2014/main" val="119039761"/>
                  </a:ext>
                </a:extLst>
              </a:tr>
              <a:tr h="370840">
                <a:tc>
                  <a:txBody>
                    <a:bodyPr/>
                    <a:lstStyle/>
                    <a:p>
                      <a:endParaRPr lang="en-US" dirty="0"/>
                    </a:p>
                  </a:txBody>
                  <a:tcPr/>
                </a:tc>
                <a:tc>
                  <a:txBody>
                    <a:bodyPr/>
                    <a:lstStyle/>
                    <a:p>
                      <a:endParaRPr lang="en-US"/>
                    </a:p>
                  </a:txBody>
                  <a:tcPr/>
                </a:tc>
                <a:tc>
                  <a:txBody>
                    <a:bodyPr/>
                    <a:lstStyle/>
                    <a:p>
                      <a:r>
                        <a:rPr lang="en-US" dirty="0"/>
                        <a:t>$25,804,158</a:t>
                      </a:r>
                    </a:p>
                  </a:txBody>
                  <a:tcPr/>
                </a:tc>
                <a:extLst>
                  <a:ext uri="{0D108BD9-81ED-4DB2-BD59-A6C34878D82A}">
                    <a16:rowId xmlns:a16="http://schemas.microsoft.com/office/drawing/2014/main" val="3330324297"/>
                  </a:ext>
                </a:extLst>
              </a:tr>
            </a:tbl>
          </a:graphicData>
        </a:graphic>
      </p:graphicFrame>
      <p:sp>
        <p:nvSpPr>
          <p:cNvPr id="6" name="TextBox 5">
            <a:extLst>
              <a:ext uri="{FF2B5EF4-FFF2-40B4-BE49-F238E27FC236}">
                <a16:creationId xmlns:a16="http://schemas.microsoft.com/office/drawing/2014/main" id="{F088DEC5-A104-B91B-DA24-EF1E86828DF9}"/>
              </a:ext>
            </a:extLst>
          </p:cNvPr>
          <p:cNvSpPr txBox="1"/>
          <p:nvPr/>
        </p:nvSpPr>
        <p:spPr>
          <a:xfrm>
            <a:off x="126124" y="6264166"/>
            <a:ext cx="641131" cy="369332"/>
          </a:xfrm>
          <a:prstGeom prst="rect">
            <a:avLst/>
          </a:prstGeom>
          <a:noFill/>
        </p:spPr>
        <p:txBody>
          <a:bodyPr wrap="square" rtlCol="0">
            <a:spAutoFit/>
          </a:bodyPr>
          <a:lstStyle/>
          <a:p>
            <a:r>
              <a:rPr lang="en-US" dirty="0"/>
              <a:t>BD</a:t>
            </a:r>
          </a:p>
        </p:txBody>
      </p:sp>
    </p:spTree>
    <p:extLst>
      <p:ext uri="{BB962C8B-B14F-4D97-AF65-F5344CB8AC3E}">
        <p14:creationId xmlns:p14="http://schemas.microsoft.com/office/powerpoint/2010/main" val="62995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F8BF-6598-4B18-8D2D-D6466F4C2D32}"/>
              </a:ext>
            </a:extLst>
          </p:cNvPr>
          <p:cNvSpPr>
            <a:spLocks noGrp="1"/>
          </p:cNvSpPr>
          <p:nvPr>
            <p:ph type="title"/>
          </p:nvPr>
        </p:nvSpPr>
        <p:spPr/>
        <p:txBody>
          <a:bodyPr/>
          <a:lstStyle/>
          <a:p>
            <a:r>
              <a:rPr lang="en-US" dirty="0"/>
              <a:t>Retirement Planning and Moving Forward for Employees</a:t>
            </a:r>
          </a:p>
        </p:txBody>
      </p:sp>
      <p:sp>
        <p:nvSpPr>
          <p:cNvPr id="3" name="Content Placeholder 2">
            <a:extLst>
              <a:ext uri="{FF2B5EF4-FFF2-40B4-BE49-F238E27FC236}">
                <a16:creationId xmlns:a16="http://schemas.microsoft.com/office/drawing/2014/main" id="{1A1CF2D5-F789-978C-C78C-F4361604C6E7}"/>
              </a:ext>
            </a:extLst>
          </p:cNvPr>
          <p:cNvSpPr>
            <a:spLocks noGrp="1"/>
          </p:cNvSpPr>
          <p:nvPr>
            <p:ph idx="1"/>
          </p:nvPr>
        </p:nvSpPr>
        <p:spPr/>
        <p:txBody>
          <a:bodyPr/>
          <a:lstStyle/>
          <a:p>
            <a:r>
              <a:rPr lang="en-US" dirty="0"/>
              <a:t>Sell of Fred Best Cattle</a:t>
            </a:r>
          </a:p>
          <a:p>
            <a:r>
              <a:rPr lang="en-US" dirty="0"/>
              <a:t>Land is going half and half to Vicky and her sister Susie Good</a:t>
            </a:r>
          </a:p>
          <a:p>
            <a:r>
              <a:rPr lang="en-US" dirty="0"/>
              <a:t>The cattle and machinery will be a 5-way split inheritance for the grandchildren</a:t>
            </a:r>
          </a:p>
          <a:p>
            <a:r>
              <a:rPr lang="en-US" dirty="0"/>
              <a:t>All sales will have the choice to go into investment accounts</a:t>
            </a:r>
          </a:p>
          <a:p>
            <a:r>
              <a:rPr lang="en-US" dirty="0"/>
              <a:t>Kent and Vicky now have a supplemental established retirement income stream</a:t>
            </a:r>
          </a:p>
          <a:p>
            <a:r>
              <a:rPr lang="en-US" dirty="0"/>
              <a:t>All full-time employees will receive access to a Roth IRA with a 50 cent on the dollar match up to 3%. (ex. Employee 6%, BFF &amp; subsidiaries 3%)</a:t>
            </a:r>
          </a:p>
          <a:p>
            <a:r>
              <a:rPr lang="en-US" dirty="0"/>
              <a:t>Annual performance reviews will be put in place for all employees</a:t>
            </a:r>
          </a:p>
        </p:txBody>
      </p:sp>
      <p:sp>
        <p:nvSpPr>
          <p:cNvPr id="5" name="TextBox 4">
            <a:extLst>
              <a:ext uri="{FF2B5EF4-FFF2-40B4-BE49-F238E27FC236}">
                <a16:creationId xmlns:a16="http://schemas.microsoft.com/office/drawing/2014/main" id="{CC172A82-BE25-FDC1-2382-44039C2F9A18}"/>
              </a:ext>
            </a:extLst>
          </p:cNvPr>
          <p:cNvSpPr txBox="1"/>
          <p:nvPr/>
        </p:nvSpPr>
        <p:spPr>
          <a:xfrm>
            <a:off x="11372193" y="6295697"/>
            <a:ext cx="630621"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410654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6393-2E24-4889-15AB-6DBE9008A1BC}"/>
              </a:ext>
            </a:extLst>
          </p:cNvPr>
          <p:cNvSpPr>
            <a:spLocks noGrp="1"/>
          </p:cNvSpPr>
          <p:nvPr>
            <p:ph type="title"/>
          </p:nvPr>
        </p:nvSpPr>
        <p:spPr/>
        <p:txBody>
          <a:bodyPr/>
          <a:lstStyle/>
          <a:p>
            <a:r>
              <a:rPr lang="en-US" dirty="0"/>
              <a:t>Succession Planning</a:t>
            </a:r>
          </a:p>
        </p:txBody>
      </p:sp>
      <p:sp>
        <p:nvSpPr>
          <p:cNvPr id="3" name="Content Placeholder 2">
            <a:extLst>
              <a:ext uri="{FF2B5EF4-FFF2-40B4-BE49-F238E27FC236}">
                <a16:creationId xmlns:a16="http://schemas.microsoft.com/office/drawing/2014/main" id="{F41F6875-3EC4-07DA-AE73-775E32913465}"/>
              </a:ext>
            </a:extLst>
          </p:cNvPr>
          <p:cNvSpPr>
            <a:spLocks noGrp="1"/>
          </p:cNvSpPr>
          <p:nvPr>
            <p:ph idx="1"/>
          </p:nvPr>
        </p:nvSpPr>
        <p:spPr/>
        <p:txBody>
          <a:bodyPr>
            <a:normAutofit lnSpcReduction="10000"/>
          </a:bodyPr>
          <a:lstStyle/>
          <a:p>
            <a:r>
              <a:rPr lang="en-US" dirty="0"/>
              <a:t>Upon the retirement of Kent and Vicky, John will move into his leadership role on the farm as president with a voting share on the board, with this promotion his wife will be required to agree to a postnuptial agreement t0 protect the farm.</a:t>
            </a:r>
          </a:p>
          <a:p>
            <a:r>
              <a:rPr lang="en-US" dirty="0"/>
              <a:t>Katie will move into a full-time record keeping and technology advancement role going forward. She will be the secretary of the board with a non-voting share.</a:t>
            </a:r>
          </a:p>
          <a:p>
            <a:r>
              <a:rPr lang="en-US" dirty="0"/>
              <a:t>Anne will move into a full-time position and run their packing line. She will be paid through Brown Family Packing and receive a pickle bonus through Brine &amp; Vine and when married, will be required to have a prenuptial agreement. She will be the vice president of the board with a voting share.</a:t>
            </a:r>
          </a:p>
          <a:p>
            <a:r>
              <a:rPr lang="en-US" dirty="0"/>
              <a:t>MaryBeth will move into a full-time role managing Brine &amp; Vine and handling all of the marketing out of that business and when married, will be required to have a prenuptial agreement. Anne will also receive a voting share on the board.</a:t>
            </a:r>
          </a:p>
          <a:p>
            <a:r>
              <a:rPr lang="en-US" dirty="0"/>
              <a:t>Fred Best’s right-hand man, Issac will move over to help John as Assistant Farm Manager. </a:t>
            </a:r>
          </a:p>
        </p:txBody>
      </p:sp>
      <p:sp>
        <p:nvSpPr>
          <p:cNvPr id="4" name="TextBox 3">
            <a:extLst>
              <a:ext uri="{FF2B5EF4-FFF2-40B4-BE49-F238E27FC236}">
                <a16:creationId xmlns:a16="http://schemas.microsoft.com/office/drawing/2014/main" id="{7134FA80-A0CD-4D83-D206-0CECE762B2D4}"/>
              </a:ext>
            </a:extLst>
          </p:cNvPr>
          <p:cNvSpPr txBox="1"/>
          <p:nvPr/>
        </p:nvSpPr>
        <p:spPr>
          <a:xfrm>
            <a:off x="11184468" y="6243145"/>
            <a:ext cx="923449" cy="369332"/>
          </a:xfrm>
          <a:prstGeom prst="rect">
            <a:avLst/>
          </a:prstGeom>
          <a:noFill/>
        </p:spPr>
        <p:txBody>
          <a:bodyPr wrap="square" rtlCol="0">
            <a:spAutoFit/>
          </a:bodyPr>
          <a:lstStyle/>
          <a:p>
            <a:r>
              <a:rPr lang="en-US" dirty="0"/>
              <a:t>Z</a:t>
            </a:r>
          </a:p>
        </p:txBody>
      </p:sp>
    </p:spTree>
    <p:extLst>
      <p:ext uri="{BB962C8B-B14F-4D97-AF65-F5344CB8AC3E}">
        <p14:creationId xmlns:p14="http://schemas.microsoft.com/office/powerpoint/2010/main" val="247703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D38C-4B5B-662B-A2EA-3B5B337DDD01}"/>
              </a:ext>
            </a:extLst>
          </p:cNvPr>
          <p:cNvSpPr>
            <a:spLocks noGrp="1"/>
          </p:cNvSpPr>
          <p:nvPr>
            <p:ph type="title"/>
          </p:nvPr>
        </p:nvSpPr>
        <p:spPr/>
        <p:txBody>
          <a:bodyPr/>
          <a:lstStyle/>
          <a:p>
            <a:r>
              <a:rPr lang="en-US" dirty="0"/>
              <a:t>Securing the Future of Brown Family Farms</a:t>
            </a:r>
          </a:p>
        </p:txBody>
      </p:sp>
      <p:sp>
        <p:nvSpPr>
          <p:cNvPr id="3" name="Content Placeholder 2">
            <a:extLst>
              <a:ext uri="{FF2B5EF4-FFF2-40B4-BE49-F238E27FC236}">
                <a16:creationId xmlns:a16="http://schemas.microsoft.com/office/drawing/2014/main" id="{1B1EE1B4-BC04-ED55-92C5-49FEDDCD9B98}"/>
              </a:ext>
            </a:extLst>
          </p:cNvPr>
          <p:cNvSpPr>
            <a:spLocks noGrp="1"/>
          </p:cNvSpPr>
          <p:nvPr>
            <p:ph idx="1"/>
          </p:nvPr>
        </p:nvSpPr>
        <p:spPr/>
        <p:txBody>
          <a:bodyPr/>
          <a:lstStyle/>
          <a:p>
            <a:r>
              <a:rPr lang="en-US" sz="3200" dirty="0"/>
              <a:t>Vision Statement:</a:t>
            </a:r>
          </a:p>
          <a:p>
            <a:r>
              <a:rPr lang="en-US" dirty="0"/>
              <a:t>To become a regional leader in diversified crop production and packing excellence while creating long-term financial security for our family and community. </a:t>
            </a:r>
          </a:p>
          <a:p>
            <a:r>
              <a:rPr lang="en-US" sz="3200" dirty="0"/>
              <a:t>Mission Statement:</a:t>
            </a:r>
          </a:p>
          <a:p>
            <a:r>
              <a:rPr lang="en-US" dirty="0"/>
              <a:t>Brown Family Farms produces high-quality crops through disciplined management, strategic growth, and operational excellence, positioning our farm as a regional leader in agriculture and packing. </a:t>
            </a:r>
          </a:p>
        </p:txBody>
      </p:sp>
      <p:sp>
        <p:nvSpPr>
          <p:cNvPr id="4" name="TextBox 3">
            <a:extLst>
              <a:ext uri="{FF2B5EF4-FFF2-40B4-BE49-F238E27FC236}">
                <a16:creationId xmlns:a16="http://schemas.microsoft.com/office/drawing/2014/main" id="{56917AF2-4B02-90B4-0198-1A65E773C2D5}"/>
              </a:ext>
            </a:extLst>
          </p:cNvPr>
          <p:cNvSpPr txBox="1"/>
          <p:nvPr/>
        </p:nvSpPr>
        <p:spPr>
          <a:xfrm>
            <a:off x="11603421" y="6495393"/>
            <a:ext cx="504496" cy="369332"/>
          </a:xfrm>
          <a:prstGeom prst="rect">
            <a:avLst/>
          </a:prstGeom>
          <a:noFill/>
        </p:spPr>
        <p:txBody>
          <a:bodyPr wrap="square" rtlCol="0">
            <a:spAutoFit/>
          </a:bodyPr>
          <a:lstStyle/>
          <a:p>
            <a:r>
              <a:rPr lang="en-US" dirty="0"/>
              <a:t>BP</a:t>
            </a:r>
          </a:p>
        </p:txBody>
      </p:sp>
    </p:spTree>
    <p:extLst>
      <p:ext uri="{BB962C8B-B14F-4D97-AF65-F5344CB8AC3E}">
        <p14:creationId xmlns:p14="http://schemas.microsoft.com/office/powerpoint/2010/main" val="289748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D587-82B4-03E2-0EDD-5469A378D3C0}"/>
              </a:ext>
            </a:extLst>
          </p:cNvPr>
          <p:cNvSpPr>
            <a:spLocks noGrp="1"/>
          </p:cNvSpPr>
          <p:nvPr>
            <p:ph type="title"/>
          </p:nvPr>
        </p:nvSpPr>
        <p:spPr/>
        <p:txBody>
          <a:bodyPr/>
          <a:lstStyle/>
          <a:p>
            <a:r>
              <a:rPr lang="en-US" dirty="0"/>
              <a:t>SWOT Analysis</a:t>
            </a:r>
          </a:p>
        </p:txBody>
      </p:sp>
      <p:pic>
        <p:nvPicPr>
          <p:cNvPr id="1026" name="Picture 2" descr="Free and editable SWOT analysis templates | Canva">
            <a:extLst>
              <a:ext uri="{FF2B5EF4-FFF2-40B4-BE49-F238E27FC236}">
                <a16:creationId xmlns:a16="http://schemas.microsoft.com/office/drawing/2014/main" id="{06DC1FD2-8F17-DE71-D7A2-7B80BF9109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8101" y="472308"/>
            <a:ext cx="8360980" cy="62707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FEFBEE-96D7-ED89-2571-49917891B1AE}"/>
              </a:ext>
            </a:extLst>
          </p:cNvPr>
          <p:cNvSpPr txBox="1"/>
          <p:nvPr/>
        </p:nvSpPr>
        <p:spPr>
          <a:xfrm>
            <a:off x="4466896" y="1650124"/>
            <a:ext cx="227023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Some owned land</a:t>
            </a:r>
          </a:p>
          <a:p>
            <a:pPr marL="285750" indent="-285750">
              <a:buFont typeface="Arial" panose="020B0604020202020204" pitchFamily="34" charset="0"/>
              <a:buChar char="•"/>
            </a:pPr>
            <a:r>
              <a:rPr lang="en-US" dirty="0"/>
              <a:t>Family Experience</a:t>
            </a:r>
          </a:p>
          <a:p>
            <a:pPr marL="285750" indent="-285750">
              <a:buFont typeface="Arial" panose="020B0604020202020204" pitchFamily="34" charset="0"/>
              <a:buChar char="•"/>
            </a:pPr>
            <a:r>
              <a:rPr lang="en-US" dirty="0"/>
              <a:t>Own Packing Line</a:t>
            </a:r>
          </a:p>
          <a:p>
            <a:pPr marL="285750" indent="-285750">
              <a:buFont typeface="Arial" panose="020B0604020202020204" pitchFamily="34" charset="0"/>
              <a:buChar char="•"/>
            </a:pPr>
            <a:r>
              <a:rPr lang="en-US" dirty="0"/>
              <a:t>Crop Diversity</a:t>
            </a:r>
          </a:p>
          <a:p>
            <a:pPr marL="285750" indent="-285750">
              <a:buFont typeface="Arial" panose="020B0604020202020204" pitchFamily="34" charset="0"/>
              <a:buChar char="•"/>
            </a:pPr>
            <a:r>
              <a:rPr lang="en-US" dirty="0"/>
              <a:t>Strong Equity and Working Capital</a:t>
            </a:r>
          </a:p>
        </p:txBody>
      </p:sp>
      <p:sp>
        <p:nvSpPr>
          <p:cNvPr id="5" name="TextBox 4">
            <a:extLst>
              <a:ext uri="{FF2B5EF4-FFF2-40B4-BE49-F238E27FC236}">
                <a16:creationId xmlns:a16="http://schemas.microsoft.com/office/drawing/2014/main" id="{73089E11-A2C5-693C-C4C7-3357215BB436}"/>
              </a:ext>
            </a:extLst>
          </p:cNvPr>
          <p:cNvSpPr txBox="1"/>
          <p:nvPr/>
        </p:nvSpPr>
        <p:spPr>
          <a:xfrm>
            <a:off x="8681546" y="1608534"/>
            <a:ext cx="251197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Lack of organization, family first</a:t>
            </a:r>
          </a:p>
          <a:p>
            <a:pPr marL="285750" indent="-285750">
              <a:buFont typeface="Arial" panose="020B0604020202020204" pitchFamily="34" charset="0"/>
              <a:buChar char="•"/>
            </a:pPr>
            <a:r>
              <a:rPr lang="en-US" sz="1600" dirty="0"/>
              <a:t>No target market</a:t>
            </a:r>
          </a:p>
          <a:p>
            <a:pPr marL="285750" indent="-285750">
              <a:buFont typeface="Arial" panose="020B0604020202020204" pitchFamily="34" charset="0"/>
              <a:buChar char="•"/>
            </a:pPr>
            <a:r>
              <a:rPr lang="en-US" sz="1600" dirty="0"/>
              <a:t>Tech gaps</a:t>
            </a:r>
          </a:p>
          <a:p>
            <a:pPr marL="285750" indent="-285750">
              <a:buFont typeface="Arial" panose="020B0604020202020204" pitchFamily="34" charset="0"/>
              <a:buChar char="•"/>
            </a:pPr>
            <a:r>
              <a:rPr lang="en-US" sz="1600" dirty="0"/>
              <a:t>Weak financial analysis per crop</a:t>
            </a:r>
          </a:p>
          <a:p>
            <a:pPr marL="285750" indent="-285750">
              <a:buFont typeface="Arial" panose="020B0604020202020204" pitchFamily="34" charset="0"/>
              <a:buChar char="•"/>
            </a:pPr>
            <a:r>
              <a:rPr lang="en-US" sz="1600" dirty="0"/>
              <a:t>Reactive decision making</a:t>
            </a:r>
          </a:p>
        </p:txBody>
      </p:sp>
      <p:sp>
        <p:nvSpPr>
          <p:cNvPr id="6" name="TextBox 5">
            <a:extLst>
              <a:ext uri="{FF2B5EF4-FFF2-40B4-BE49-F238E27FC236}">
                <a16:creationId xmlns:a16="http://schemas.microsoft.com/office/drawing/2014/main" id="{2AD13262-EF9F-04C3-80D6-98F3412621F6}"/>
              </a:ext>
            </a:extLst>
          </p:cNvPr>
          <p:cNvSpPr txBox="1"/>
          <p:nvPr/>
        </p:nvSpPr>
        <p:spPr>
          <a:xfrm>
            <a:off x="4466896" y="4233804"/>
            <a:ext cx="262758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Equipment liquidation and reinvestment </a:t>
            </a:r>
          </a:p>
          <a:p>
            <a:pPr marL="285750" indent="-285750">
              <a:buFont typeface="Arial" panose="020B0604020202020204" pitchFamily="34" charset="0"/>
              <a:buChar char="•"/>
            </a:pPr>
            <a:r>
              <a:rPr lang="en-US" dirty="0"/>
              <a:t>Marketing strategy and branding, business first</a:t>
            </a:r>
          </a:p>
          <a:p>
            <a:pPr marL="285750" indent="-285750">
              <a:buFont typeface="Arial" panose="020B0604020202020204" pitchFamily="34" charset="0"/>
              <a:buChar char="•"/>
            </a:pPr>
            <a:r>
              <a:rPr lang="en-US" dirty="0"/>
              <a:t>Packing advancement</a:t>
            </a:r>
          </a:p>
        </p:txBody>
      </p:sp>
      <p:sp>
        <p:nvSpPr>
          <p:cNvPr id="7" name="TextBox 6">
            <a:extLst>
              <a:ext uri="{FF2B5EF4-FFF2-40B4-BE49-F238E27FC236}">
                <a16:creationId xmlns:a16="http://schemas.microsoft.com/office/drawing/2014/main" id="{2A7CBE62-A655-2A1C-627D-6DCB81EF25F8}"/>
              </a:ext>
            </a:extLst>
          </p:cNvPr>
          <p:cNvSpPr txBox="1"/>
          <p:nvPr/>
        </p:nvSpPr>
        <p:spPr>
          <a:xfrm>
            <a:off x="8360978" y="4372303"/>
            <a:ext cx="294815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Volatile commodity markets</a:t>
            </a:r>
          </a:p>
          <a:p>
            <a:pPr marL="285750" indent="-285750">
              <a:buFont typeface="Arial" panose="020B0604020202020204" pitchFamily="34" charset="0"/>
              <a:buChar char="•"/>
            </a:pPr>
            <a:r>
              <a:rPr lang="en-US" dirty="0"/>
              <a:t>Community competitors</a:t>
            </a:r>
          </a:p>
          <a:p>
            <a:pPr marL="285750" indent="-285750">
              <a:buFont typeface="Arial" panose="020B0604020202020204" pitchFamily="34" charset="0"/>
              <a:buChar char="•"/>
            </a:pPr>
            <a:r>
              <a:rPr lang="en-US" dirty="0"/>
              <a:t>Succession uncertainty</a:t>
            </a:r>
          </a:p>
          <a:p>
            <a:pPr marL="285750" indent="-285750">
              <a:buFont typeface="Arial" panose="020B0604020202020204" pitchFamily="34" charset="0"/>
              <a:buChar char="•"/>
            </a:pPr>
            <a:r>
              <a:rPr lang="en-US" dirty="0"/>
              <a:t>Exit of family employees </a:t>
            </a:r>
          </a:p>
        </p:txBody>
      </p:sp>
      <p:sp>
        <p:nvSpPr>
          <p:cNvPr id="8" name="TextBox 7">
            <a:extLst>
              <a:ext uri="{FF2B5EF4-FFF2-40B4-BE49-F238E27FC236}">
                <a16:creationId xmlns:a16="http://schemas.microsoft.com/office/drawing/2014/main" id="{470F3FC2-6539-235C-E433-9489EF17A51D}"/>
              </a:ext>
            </a:extLst>
          </p:cNvPr>
          <p:cNvSpPr txBox="1"/>
          <p:nvPr/>
        </p:nvSpPr>
        <p:spPr>
          <a:xfrm>
            <a:off x="178676" y="6358759"/>
            <a:ext cx="483476"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1217791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1B41-66AD-CB25-AB1A-C7719E2E89F4}"/>
              </a:ext>
            </a:extLst>
          </p:cNvPr>
          <p:cNvSpPr>
            <a:spLocks noGrp="1"/>
          </p:cNvSpPr>
          <p:nvPr>
            <p:ph type="title"/>
          </p:nvPr>
        </p:nvSpPr>
        <p:spPr/>
        <p:txBody>
          <a:bodyPr/>
          <a:lstStyle/>
          <a:p>
            <a:r>
              <a:rPr lang="en-US" dirty="0"/>
              <a:t>Why Change is Necessary </a:t>
            </a:r>
          </a:p>
        </p:txBody>
      </p:sp>
      <p:sp>
        <p:nvSpPr>
          <p:cNvPr id="3" name="Content Placeholder 2">
            <a:extLst>
              <a:ext uri="{FF2B5EF4-FFF2-40B4-BE49-F238E27FC236}">
                <a16:creationId xmlns:a16="http://schemas.microsoft.com/office/drawing/2014/main" id="{BAE493F3-AB4F-3F03-9FD2-9FDDEB3789F0}"/>
              </a:ext>
            </a:extLst>
          </p:cNvPr>
          <p:cNvSpPr>
            <a:spLocks noGrp="1"/>
          </p:cNvSpPr>
          <p:nvPr>
            <p:ph idx="1"/>
          </p:nvPr>
        </p:nvSpPr>
        <p:spPr/>
        <p:txBody>
          <a:bodyPr>
            <a:normAutofit/>
          </a:bodyPr>
          <a:lstStyle/>
          <a:p>
            <a:r>
              <a:rPr lang="en-US" sz="2800" dirty="0"/>
              <a:t>Crop input vs. ROI through enterprise budgets</a:t>
            </a:r>
          </a:p>
          <a:p>
            <a:r>
              <a:rPr lang="en-US" sz="2800" dirty="0"/>
              <a:t>No defined target markets </a:t>
            </a:r>
          </a:p>
          <a:p>
            <a:r>
              <a:rPr lang="en-US" sz="2800" dirty="0"/>
              <a:t>Overlapping roles with family, with succession not formulated</a:t>
            </a:r>
          </a:p>
          <a:p>
            <a:r>
              <a:rPr lang="en-US" sz="2800" dirty="0"/>
              <a:t>Further retirement planning </a:t>
            </a:r>
          </a:p>
          <a:p>
            <a:r>
              <a:rPr lang="en-US" sz="2800" dirty="0"/>
              <a:t>Need for value added products</a:t>
            </a:r>
          </a:p>
        </p:txBody>
      </p:sp>
      <p:sp>
        <p:nvSpPr>
          <p:cNvPr id="4" name="TextBox 3">
            <a:extLst>
              <a:ext uri="{FF2B5EF4-FFF2-40B4-BE49-F238E27FC236}">
                <a16:creationId xmlns:a16="http://schemas.microsoft.com/office/drawing/2014/main" id="{123975F3-6755-0AA1-F4B3-BAF5A2B9691E}"/>
              </a:ext>
            </a:extLst>
          </p:cNvPr>
          <p:cNvSpPr txBox="1"/>
          <p:nvPr/>
        </p:nvSpPr>
        <p:spPr>
          <a:xfrm>
            <a:off x="11414234" y="6379779"/>
            <a:ext cx="620111" cy="369332"/>
          </a:xfrm>
          <a:prstGeom prst="rect">
            <a:avLst/>
          </a:prstGeom>
          <a:noFill/>
        </p:spPr>
        <p:txBody>
          <a:bodyPr wrap="square" rtlCol="0">
            <a:spAutoFit/>
          </a:bodyPr>
          <a:lstStyle/>
          <a:p>
            <a:r>
              <a:rPr lang="en-US" dirty="0"/>
              <a:t>BD</a:t>
            </a:r>
          </a:p>
        </p:txBody>
      </p:sp>
    </p:spTree>
    <p:extLst>
      <p:ext uri="{BB962C8B-B14F-4D97-AF65-F5344CB8AC3E}">
        <p14:creationId xmlns:p14="http://schemas.microsoft.com/office/powerpoint/2010/main" val="195979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64D5-1626-7F4F-9328-B6351C55A01D}"/>
              </a:ext>
            </a:extLst>
          </p:cNvPr>
          <p:cNvSpPr>
            <a:spLocks noGrp="1"/>
          </p:cNvSpPr>
          <p:nvPr>
            <p:ph type="title"/>
          </p:nvPr>
        </p:nvSpPr>
        <p:spPr/>
        <p:txBody>
          <a:bodyPr/>
          <a:lstStyle/>
          <a:p>
            <a:r>
              <a:rPr lang="en-US" dirty="0"/>
              <a:t>What Brown Family Farms looks like in 5-10 years</a:t>
            </a:r>
          </a:p>
        </p:txBody>
      </p:sp>
      <p:sp>
        <p:nvSpPr>
          <p:cNvPr id="3" name="Content Placeholder 2">
            <a:extLst>
              <a:ext uri="{FF2B5EF4-FFF2-40B4-BE49-F238E27FC236}">
                <a16:creationId xmlns:a16="http://schemas.microsoft.com/office/drawing/2014/main" id="{98FD8626-F576-D1F2-7558-3B49D9539138}"/>
              </a:ext>
            </a:extLst>
          </p:cNvPr>
          <p:cNvSpPr>
            <a:spLocks noGrp="1"/>
          </p:cNvSpPr>
          <p:nvPr>
            <p:ph idx="1"/>
          </p:nvPr>
        </p:nvSpPr>
        <p:spPr/>
        <p:txBody>
          <a:bodyPr/>
          <a:lstStyle/>
          <a:p>
            <a:r>
              <a:rPr lang="en-US" sz="2800" dirty="0"/>
              <a:t>Defined enterprise profitability</a:t>
            </a:r>
          </a:p>
          <a:p>
            <a:r>
              <a:rPr lang="en-US" sz="2800" dirty="0"/>
              <a:t>Strategic crop mix</a:t>
            </a:r>
          </a:p>
          <a:p>
            <a:r>
              <a:rPr lang="en-US" sz="2800" dirty="0"/>
              <a:t>Modern technology with driven decision making</a:t>
            </a:r>
          </a:p>
          <a:p>
            <a:r>
              <a:rPr lang="en-US" sz="2800" dirty="0"/>
              <a:t>Clear family governance </a:t>
            </a:r>
          </a:p>
          <a:p>
            <a:r>
              <a:rPr lang="en-US" sz="2800" dirty="0"/>
              <a:t>Profitable packing line</a:t>
            </a:r>
          </a:p>
          <a:p>
            <a:r>
              <a:rPr lang="en-US" sz="2800" dirty="0"/>
              <a:t>Family employees in fair farm roles </a:t>
            </a:r>
          </a:p>
          <a:p>
            <a:r>
              <a:rPr lang="en-US" sz="2800" dirty="0"/>
              <a:t>Funded retirement plans for Kent and Vicky as well as all full-time employees </a:t>
            </a:r>
          </a:p>
          <a:p>
            <a:pPr marL="0" indent="0">
              <a:buNone/>
            </a:pPr>
            <a:endParaRPr lang="en-US" dirty="0"/>
          </a:p>
        </p:txBody>
      </p:sp>
      <p:sp>
        <p:nvSpPr>
          <p:cNvPr id="4" name="TextBox 3">
            <a:extLst>
              <a:ext uri="{FF2B5EF4-FFF2-40B4-BE49-F238E27FC236}">
                <a16:creationId xmlns:a16="http://schemas.microsoft.com/office/drawing/2014/main" id="{AC9ED033-71A4-1C2F-8FE4-708F3D18D757}"/>
              </a:ext>
            </a:extLst>
          </p:cNvPr>
          <p:cNvSpPr txBox="1"/>
          <p:nvPr/>
        </p:nvSpPr>
        <p:spPr>
          <a:xfrm>
            <a:off x="11184468" y="6274676"/>
            <a:ext cx="881408"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374230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0D18-52E1-F265-FAC0-A266DDF84E3B}"/>
              </a:ext>
            </a:extLst>
          </p:cNvPr>
          <p:cNvSpPr>
            <a:spLocks noGrp="1"/>
          </p:cNvSpPr>
          <p:nvPr>
            <p:ph type="title"/>
          </p:nvPr>
        </p:nvSpPr>
        <p:spPr/>
        <p:txBody>
          <a:bodyPr/>
          <a:lstStyle/>
          <a:p>
            <a:r>
              <a:rPr lang="en-US" dirty="0"/>
              <a:t>The Restructure Plan-Financial</a:t>
            </a:r>
          </a:p>
        </p:txBody>
      </p:sp>
      <p:sp>
        <p:nvSpPr>
          <p:cNvPr id="3" name="Content Placeholder 2">
            <a:extLst>
              <a:ext uri="{FF2B5EF4-FFF2-40B4-BE49-F238E27FC236}">
                <a16:creationId xmlns:a16="http://schemas.microsoft.com/office/drawing/2014/main" id="{95E637C5-BF2E-A39A-796D-292640AFD5B6}"/>
              </a:ext>
            </a:extLst>
          </p:cNvPr>
          <p:cNvSpPr>
            <a:spLocks noGrp="1"/>
          </p:cNvSpPr>
          <p:nvPr>
            <p:ph idx="1"/>
          </p:nvPr>
        </p:nvSpPr>
        <p:spPr>
          <a:xfrm>
            <a:off x="3825765" y="1702675"/>
            <a:ext cx="7348191" cy="4698123"/>
          </a:xfrm>
        </p:spPr>
        <p:txBody>
          <a:bodyPr>
            <a:normAutofit/>
          </a:bodyPr>
          <a:lstStyle/>
          <a:p>
            <a:r>
              <a:rPr lang="en-US" sz="2800" dirty="0"/>
              <a:t>Equipment sale and reallocation </a:t>
            </a:r>
          </a:p>
          <a:p>
            <a:r>
              <a:rPr lang="en-US" sz="2800" dirty="0"/>
              <a:t>New business model through Brine &amp; Vine, LLC.</a:t>
            </a:r>
          </a:p>
          <a:p>
            <a:r>
              <a:rPr lang="en-US" sz="2800" dirty="0"/>
              <a:t>Old farmhouse transitioning to store front and offering custom gardens in high density residential areas</a:t>
            </a:r>
          </a:p>
          <a:p>
            <a:r>
              <a:rPr lang="en-US" sz="2800" dirty="0"/>
              <a:t>Approved for USDA grant for $200,000 for Value Added Producer Grant for packing line updates and small batch pickling facility with a 1:1 match</a:t>
            </a:r>
          </a:p>
          <a:p>
            <a:r>
              <a:rPr lang="en-US" sz="2800" dirty="0"/>
              <a:t>Sell of Fred Best Cattle</a:t>
            </a:r>
          </a:p>
          <a:p>
            <a:pPr marL="0" indent="0">
              <a:buNone/>
            </a:pPr>
            <a:endParaRPr lang="en-US" sz="2800" dirty="0"/>
          </a:p>
          <a:p>
            <a:pPr marL="0" indent="0">
              <a:buNone/>
            </a:pPr>
            <a:endParaRPr lang="en-US" sz="2800" dirty="0"/>
          </a:p>
        </p:txBody>
      </p:sp>
      <p:sp>
        <p:nvSpPr>
          <p:cNvPr id="4" name="TextBox 3">
            <a:extLst>
              <a:ext uri="{FF2B5EF4-FFF2-40B4-BE49-F238E27FC236}">
                <a16:creationId xmlns:a16="http://schemas.microsoft.com/office/drawing/2014/main" id="{54712224-3DC0-5E79-24FF-9AD365619DC5}"/>
              </a:ext>
            </a:extLst>
          </p:cNvPr>
          <p:cNvSpPr txBox="1"/>
          <p:nvPr/>
        </p:nvSpPr>
        <p:spPr>
          <a:xfrm>
            <a:off x="11288110" y="6285186"/>
            <a:ext cx="672662" cy="369332"/>
          </a:xfrm>
          <a:prstGeom prst="rect">
            <a:avLst/>
          </a:prstGeom>
          <a:noFill/>
        </p:spPr>
        <p:txBody>
          <a:bodyPr wrap="square" rtlCol="0">
            <a:spAutoFit/>
          </a:bodyPr>
          <a:lstStyle/>
          <a:p>
            <a:r>
              <a:rPr lang="en-US" dirty="0"/>
              <a:t>Z</a:t>
            </a:r>
          </a:p>
        </p:txBody>
      </p:sp>
    </p:spTree>
    <p:extLst>
      <p:ext uri="{BB962C8B-B14F-4D97-AF65-F5344CB8AC3E}">
        <p14:creationId xmlns:p14="http://schemas.microsoft.com/office/powerpoint/2010/main" val="229618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537E-5275-5A99-418C-4B8D1EB70281}"/>
              </a:ext>
            </a:extLst>
          </p:cNvPr>
          <p:cNvSpPr>
            <a:spLocks noGrp="1"/>
          </p:cNvSpPr>
          <p:nvPr>
            <p:ph type="title"/>
          </p:nvPr>
        </p:nvSpPr>
        <p:spPr/>
        <p:txBody>
          <a:bodyPr>
            <a:normAutofit/>
          </a:bodyPr>
          <a:lstStyle/>
          <a:p>
            <a:r>
              <a:rPr lang="en-US" dirty="0"/>
              <a:t>Enterprise Analysis of Crops</a:t>
            </a:r>
          </a:p>
        </p:txBody>
      </p:sp>
      <p:sp>
        <p:nvSpPr>
          <p:cNvPr id="3" name="Content Placeholder 2">
            <a:extLst>
              <a:ext uri="{FF2B5EF4-FFF2-40B4-BE49-F238E27FC236}">
                <a16:creationId xmlns:a16="http://schemas.microsoft.com/office/drawing/2014/main" id="{F93BEAEE-673B-5D5A-EF78-3A9AE96A7F6F}"/>
              </a:ext>
            </a:extLst>
          </p:cNvPr>
          <p:cNvSpPr>
            <a:spLocks noGrp="1"/>
          </p:cNvSpPr>
          <p:nvPr>
            <p:ph idx="1"/>
          </p:nvPr>
        </p:nvSpPr>
        <p:spPr>
          <a:xfrm>
            <a:off x="3867807" y="662152"/>
            <a:ext cx="7316661" cy="5322596"/>
          </a:xfrm>
        </p:spPr>
        <p:txBody>
          <a:bodyPr>
            <a:normAutofit fontScale="92500" lnSpcReduction="20000"/>
          </a:bodyPr>
          <a:lstStyle/>
          <a:p>
            <a:r>
              <a:rPr lang="en-US" sz="2400" dirty="0"/>
              <a:t>Each crop will be re analyzed and distributed through target markets. </a:t>
            </a:r>
          </a:p>
          <a:p>
            <a:r>
              <a:rPr lang="en-US" sz="2400" dirty="0"/>
              <a:t>Corn and Tobacco will be under price taking markets.</a:t>
            </a:r>
          </a:p>
          <a:p>
            <a:r>
              <a:rPr lang="en-US" sz="2400" dirty="0"/>
              <a:t>The family has recently been advised that Kroger will be increasing shipping through the port in Savannah, GA. We aim t0 drive their new fresh produce and pickle business through this distribution system through strategic partnership. All cucumbers, squash and </a:t>
            </a:r>
            <a:r>
              <a:rPr lang="en-US" sz="2400" dirty="0" err="1"/>
              <a:t>sweetpotatoes</a:t>
            </a:r>
            <a:r>
              <a:rPr lang="en-US" sz="2400" dirty="0"/>
              <a:t> not used by Brine and Vine will travel through this distribution channel under contract. </a:t>
            </a:r>
          </a:p>
          <a:p>
            <a:r>
              <a:rPr lang="en-US" sz="2400" dirty="0"/>
              <a:t>This business was created to venture into new consumer markets and use labor on the farm cut by their declining tobacco contract. </a:t>
            </a:r>
          </a:p>
          <a:p>
            <a:r>
              <a:rPr lang="en-US" sz="2400" dirty="0"/>
              <a:t>There is a partnership established with NC State, UGA, and Clemson for Brown Family Farms to provide Ball Park in shell peanuts for baseball and football home game events through Severn Peanut/Hampton Farms.</a:t>
            </a:r>
          </a:p>
          <a:p>
            <a:r>
              <a:rPr lang="en-US" sz="2400" dirty="0"/>
              <a:t>All non marketable foods are under contract with Misfit Market. </a:t>
            </a:r>
          </a:p>
          <a:p>
            <a:endParaRPr lang="en-US" dirty="0"/>
          </a:p>
        </p:txBody>
      </p:sp>
      <p:sp>
        <p:nvSpPr>
          <p:cNvPr id="4" name="TextBox 3">
            <a:extLst>
              <a:ext uri="{FF2B5EF4-FFF2-40B4-BE49-F238E27FC236}">
                <a16:creationId xmlns:a16="http://schemas.microsoft.com/office/drawing/2014/main" id="{32CF3D37-9E00-7532-E36E-6B0F65B073E1}"/>
              </a:ext>
            </a:extLst>
          </p:cNvPr>
          <p:cNvSpPr txBox="1"/>
          <p:nvPr/>
        </p:nvSpPr>
        <p:spPr>
          <a:xfrm>
            <a:off x="11184468" y="6243145"/>
            <a:ext cx="702732" cy="369332"/>
          </a:xfrm>
          <a:prstGeom prst="rect">
            <a:avLst/>
          </a:prstGeom>
          <a:noFill/>
        </p:spPr>
        <p:txBody>
          <a:bodyPr wrap="square" rtlCol="0">
            <a:spAutoFit/>
          </a:bodyPr>
          <a:lstStyle/>
          <a:p>
            <a:r>
              <a:rPr lang="en-US" dirty="0"/>
              <a:t>BP</a:t>
            </a:r>
          </a:p>
        </p:txBody>
      </p:sp>
    </p:spTree>
    <p:extLst>
      <p:ext uri="{BB962C8B-B14F-4D97-AF65-F5344CB8AC3E}">
        <p14:creationId xmlns:p14="http://schemas.microsoft.com/office/powerpoint/2010/main" val="372809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CD0B-D767-9FF4-863C-95898F851788}"/>
              </a:ext>
            </a:extLst>
          </p:cNvPr>
          <p:cNvSpPr>
            <a:spLocks noGrp="1"/>
          </p:cNvSpPr>
          <p:nvPr>
            <p:ph type="title"/>
          </p:nvPr>
        </p:nvSpPr>
        <p:spPr/>
        <p:txBody>
          <a:bodyPr/>
          <a:lstStyle/>
          <a:p>
            <a:r>
              <a:rPr lang="en-US" dirty="0"/>
              <a:t>Crop Production Report</a:t>
            </a:r>
          </a:p>
        </p:txBody>
      </p:sp>
      <p:graphicFrame>
        <p:nvGraphicFramePr>
          <p:cNvPr id="4" name="Content Placeholder 3">
            <a:extLst>
              <a:ext uri="{FF2B5EF4-FFF2-40B4-BE49-F238E27FC236}">
                <a16:creationId xmlns:a16="http://schemas.microsoft.com/office/drawing/2014/main" id="{32933D8B-D9C4-596B-6CBF-2EA345EA8DAA}"/>
              </a:ext>
            </a:extLst>
          </p:cNvPr>
          <p:cNvGraphicFramePr>
            <a:graphicFrameLocks noGrp="1"/>
          </p:cNvGraphicFramePr>
          <p:nvPr>
            <p:ph idx="1"/>
            <p:extLst>
              <p:ext uri="{D42A27DB-BD31-4B8C-83A1-F6EECF244321}">
                <p14:modId xmlns:p14="http://schemas.microsoft.com/office/powerpoint/2010/main" val="1495371366"/>
              </p:ext>
            </p:extLst>
          </p:nvPr>
        </p:nvGraphicFramePr>
        <p:xfrm>
          <a:off x="3868737" y="863600"/>
          <a:ext cx="6778240" cy="4845512"/>
        </p:xfrm>
        <a:graphic>
          <a:graphicData uri="http://schemas.openxmlformats.org/drawingml/2006/table">
            <a:tbl>
              <a:tblPr firstRow="1" bandRow="1">
                <a:tableStyleId>{5C22544A-7EE6-4342-B048-85BDC9FD1C3A}</a:tableStyleId>
              </a:tblPr>
              <a:tblGrid>
                <a:gridCol w="1355648">
                  <a:extLst>
                    <a:ext uri="{9D8B030D-6E8A-4147-A177-3AD203B41FA5}">
                      <a16:colId xmlns:a16="http://schemas.microsoft.com/office/drawing/2014/main" val="2180731211"/>
                    </a:ext>
                  </a:extLst>
                </a:gridCol>
                <a:gridCol w="1355648">
                  <a:extLst>
                    <a:ext uri="{9D8B030D-6E8A-4147-A177-3AD203B41FA5}">
                      <a16:colId xmlns:a16="http://schemas.microsoft.com/office/drawing/2014/main" val="3141851136"/>
                    </a:ext>
                  </a:extLst>
                </a:gridCol>
                <a:gridCol w="1355648">
                  <a:extLst>
                    <a:ext uri="{9D8B030D-6E8A-4147-A177-3AD203B41FA5}">
                      <a16:colId xmlns:a16="http://schemas.microsoft.com/office/drawing/2014/main" val="25984334"/>
                    </a:ext>
                  </a:extLst>
                </a:gridCol>
                <a:gridCol w="1355648">
                  <a:extLst>
                    <a:ext uri="{9D8B030D-6E8A-4147-A177-3AD203B41FA5}">
                      <a16:colId xmlns:a16="http://schemas.microsoft.com/office/drawing/2014/main" val="1968736690"/>
                    </a:ext>
                  </a:extLst>
                </a:gridCol>
                <a:gridCol w="1355648">
                  <a:extLst>
                    <a:ext uri="{9D8B030D-6E8A-4147-A177-3AD203B41FA5}">
                      <a16:colId xmlns:a16="http://schemas.microsoft.com/office/drawing/2014/main" val="1958163027"/>
                    </a:ext>
                  </a:extLst>
                </a:gridCol>
              </a:tblGrid>
              <a:tr h="1058582">
                <a:tc>
                  <a:txBody>
                    <a:bodyPr/>
                    <a:lstStyle/>
                    <a:p>
                      <a:r>
                        <a:rPr lang="en-US" dirty="0"/>
                        <a:t>Crop</a:t>
                      </a:r>
                    </a:p>
                  </a:txBody>
                  <a:tcPr/>
                </a:tc>
                <a:tc>
                  <a:txBody>
                    <a:bodyPr/>
                    <a:lstStyle/>
                    <a:p>
                      <a:r>
                        <a:rPr lang="en-US" dirty="0"/>
                        <a:t>Operating Cost</a:t>
                      </a:r>
                    </a:p>
                  </a:txBody>
                  <a:tcPr/>
                </a:tc>
                <a:tc>
                  <a:txBody>
                    <a:bodyPr/>
                    <a:lstStyle/>
                    <a:p>
                      <a:r>
                        <a:rPr lang="en-US" dirty="0"/>
                        <a:t>Yield</a:t>
                      </a:r>
                    </a:p>
                  </a:txBody>
                  <a:tcPr/>
                </a:tc>
                <a:tc>
                  <a:txBody>
                    <a:bodyPr/>
                    <a:lstStyle/>
                    <a:p>
                      <a:r>
                        <a:rPr lang="en-US" dirty="0"/>
                        <a:t>Acres</a:t>
                      </a:r>
                    </a:p>
                  </a:txBody>
                  <a:tcPr/>
                </a:tc>
                <a:tc>
                  <a:txBody>
                    <a:bodyPr/>
                    <a:lstStyle/>
                    <a:p>
                      <a:r>
                        <a:rPr lang="en-US" dirty="0"/>
                        <a:t>Amount Produced</a:t>
                      </a:r>
                    </a:p>
                  </a:txBody>
                  <a:tcPr/>
                </a:tc>
                <a:extLst>
                  <a:ext uri="{0D108BD9-81ED-4DB2-BD59-A6C34878D82A}">
                    <a16:rowId xmlns:a16="http://schemas.microsoft.com/office/drawing/2014/main" val="2028459388"/>
                  </a:ext>
                </a:extLst>
              </a:tr>
              <a:tr h="613305">
                <a:tc>
                  <a:txBody>
                    <a:bodyPr/>
                    <a:lstStyle/>
                    <a:p>
                      <a:r>
                        <a:rPr lang="en-US" dirty="0"/>
                        <a:t>Corn</a:t>
                      </a:r>
                    </a:p>
                  </a:txBody>
                  <a:tcPr/>
                </a:tc>
                <a:tc>
                  <a:txBody>
                    <a:bodyPr/>
                    <a:lstStyle/>
                    <a:p>
                      <a:r>
                        <a:rPr lang="en-US" dirty="0"/>
                        <a:t>$900</a:t>
                      </a:r>
                    </a:p>
                  </a:txBody>
                  <a:tcPr/>
                </a:tc>
                <a:tc>
                  <a:txBody>
                    <a:bodyPr/>
                    <a:lstStyle/>
                    <a:p>
                      <a:r>
                        <a:rPr lang="en-US" dirty="0"/>
                        <a:t>225</a:t>
                      </a:r>
                    </a:p>
                  </a:txBody>
                  <a:tcPr/>
                </a:tc>
                <a:tc>
                  <a:txBody>
                    <a:bodyPr/>
                    <a:lstStyle/>
                    <a:p>
                      <a:r>
                        <a:rPr lang="en-US" dirty="0"/>
                        <a:t>600</a:t>
                      </a:r>
                    </a:p>
                  </a:txBody>
                  <a:tcPr/>
                </a:tc>
                <a:tc>
                  <a:txBody>
                    <a:bodyPr/>
                    <a:lstStyle/>
                    <a:p>
                      <a:r>
                        <a:rPr lang="en-US" dirty="0"/>
                        <a:t>135,000 bushels</a:t>
                      </a:r>
                    </a:p>
                  </a:txBody>
                  <a:tcPr/>
                </a:tc>
                <a:extLst>
                  <a:ext uri="{0D108BD9-81ED-4DB2-BD59-A6C34878D82A}">
                    <a16:rowId xmlns:a16="http://schemas.microsoft.com/office/drawing/2014/main" val="1163365088"/>
                  </a:ext>
                </a:extLst>
              </a:tr>
              <a:tr h="613305">
                <a:tc>
                  <a:txBody>
                    <a:bodyPr/>
                    <a:lstStyle/>
                    <a:p>
                      <a:r>
                        <a:rPr lang="en-US" dirty="0"/>
                        <a:t>Tobacco</a:t>
                      </a:r>
                    </a:p>
                  </a:txBody>
                  <a:tcPr/>
                </a:tc>
                <a:tc>
                  <a:txBody>
                    <a:bodyPr/>
                    <a:lstStyle/>
                    <a:p>
                      <a:r>
                        <a:rPr lang="en-US" dirty="0"/>
                        <a:t>$4,145</a:t>
                      </a:r>
                    </a:p>
                  </a:txBody>
                  <a:tcPr/>
                </a:tc>
                <a:tc>
                  <a:txBody>
                    <a:bodyPr/>
                    <a:lstStyle/>
                    <a:p>
                      <a:r>
                        <a:rPr lang="en-US" dirty="0"/>
                        <a:t>2400</a:t>
                      </a:r>
                    </a:p>
                  </a:txBody>
                  <a:tcPr/>
                </a:tc>
                <a:tc>
                  <a:txBody>
                    <a:bodyPr/>
                    <a:lstStyle/>
                    <a:p>
                      <a:r>
                        <a:rPr lang="en-US" dirty="0"/>
                        <a:t>135</a:t>
                      </a:r>
                    </a:p>
                  </a:txBody>
                  <a:tcPr/>
                </a:tc>
                <a:tc>
                  <a:txBody>
                    <a:bodyPr/>
                    <a:lstStyle/>
                    <a:p>
                      <a:r>
                        <a:rPr lang="en-US" dirty="0"/>
                        <a:t>324,000 lbs.</a:t>
                      </a:r>
                    </a:p>
                  </a:txBody>
                  <a:tcPr/>
                </a:tc>
                <a:extLst>
                  <a:ext uri="{0D108BD9-81ED-4DB2-BD59-A6C34878D82A}">
                    <a16:rowId xmlns:a16="http://schemas.microsoft.com/office/drawing/2014/main" val="4090513762"/>
                  </a:ext>
                </a:extLst>
              </a:tr>
              <a:tr h="613305">
                <a:tc>
                  <a:txBody>
                    <a:bodyPr/>
                    <a:lstStyle/>
                    <a:p>
                      <a:r>
                        <a:rPr lang="en-US" dirty="0" err="1"/>
                        <a:t>SweetPotatoes</a:t>
                      </a:r>
                      <a:endParaRPr lang="en-US" dirty="0"/>
                    </a:p>
                  </a:txBody>
                  <a:tcPr/>
                </a:tc>
                <a:tc>
                  <a:txBody>
                    <a:bodyPr/>
                    <a:lstStyle/>
                    <a:p>
                      <a:r>
                        <a:rPr lang="en-US" dirty="0"/>
                        <a:t>$4,500</a:t>
                      </a:r>
                    </a:p>
                  </a:txBody>
                  <a:tcPr/>
                </a:tc>
                <a:tc>
                  <a:txBody>
                    <a:bodyPr/>
                    <a:lstStyle/>
                    <a:p>
                      <a:r>
                        <a:rPr lang="en-US" dirty="0"/>
                        <a:t>500</a:t>
                      </a:r>
                    </a:p>
                  </a:txBody>
                  <a:tcPr/>
                </a:tc>
                <a:tc>
                  <a:txBody>
                    <a:bodyPr/>
                    <a:lstStyle/>
                    <a:p>
                      <a:r>
                        <a:rPr lang="en-US" dirty="0"/>
                        <a:t>1000</a:t>
                      </a:r>
                    </a:p>
                  </a:txBody>
                  <a:tcPr/>
                </a:tc>
                <a:tc>
                  <a:txBody>
                    <a:bodyPr/>
                    <a:lstStyle/>
                    <a:p>
                      <a:r>
                        <a:rPr lang="en-US" dirty="0"/>
                        <a:t>500,000 boxes</a:t>
                      </a:r>
                    </a:p>
                  </a:txBody>
                  <a:tcPr/>
                </a:tc>
                <a:extLst>
                  <a:ext uri="{0D108BD9-81ED-4DB2-BD59-A6C34878D82A}">
                    <a16:rowId xmlns:a16="http://schemas.microsoft.com/office/drawing/2014/main" val="2151182617"/>
                  </a:ext>
                </a:extLst>
              </a:tr>
              <a:tr h="613305">
                <a:tc>
                  <a:txBody>
                    <a:bodyPr/>
                    <a:lstStyle/>
                    <a:p>
                      <a:r>
                        <a:rPr lang="en-US" dirty="0"/>
                        <a:t>Peanuts</a:t>
                      </a:r>
                    </a:p>
                  </a:txBody>
                  <a:tcPr/>
                </a:tc>
                <a:tc>
                  <a:txBody>
                    <a:bodyPr/>
                    <a:lstStyle/>
                    <a:p>
                      <a:r>
                        <a:rPr lang="en-US" dirty="0"/>
                        <a:t>$1,500</a:t>
                      </a:r>
                    </a:p>
                  </a:txBody>
                  <a:tcPr/>
                </a:tc>
                <a:tc>
                  <a:txBody>
                    <a:bodyPr/>
                    <a:lstStyle/>
                    <a:p>
                      <a:r>
                        <a:rPr lang="en-US" dirty="0"/>
                        <a:t>4500</a:t>
                      </a:r>
                    </a:p>
                  </a:txBody>
                  <a:tcPr/>
                </a:tc>
                <a:tc>
                  <a:txBody>
                    <a:bodyPr/>
                    <a:lstStyle/>
                    <a:p>
                      <a:r>
                        <a:rPr lang="en-US" dirty="0"/>
                        <a:t>1000</a:t>
                      </a:r>
                    </a:p>
                  </a:txBody>
                  <a:tcPr/>
                </a:tc>
                <a:tc>
                  <a:txBody>
                    <a:bodyPr/>
                    <a:lstStyle/>
                    <a:p>
                      <a:r>
                        <a:rPr lang="en-US" dirty="0"/>
                        <a:t>4.5 mil lbs.</a:t>
                      </a:r>
                    </a:p>
                  </a:txBody>
                  <a:tcPr/>
                </a:tc>
                <a:extLst>
                  <a:ext uri="{0D108BD9-81ED-4DB2-BD59-A6C34878D82A}">
                    <a16:rowId xmlns:a16="http://schemas.microsoft.com/office/drawing/2014/main" val="3183736600"/>
                  </a:ext>
                </a:extLst>
              </a:tr>
              <a:tr h="613305">
                <a:tc>
                  <a:txBody>
                    <a:bodyPr/>
                    <a:lstStyle/>
                    <a:p>
                      <a:r>
                        <a:rPr lang="en-US" dirty="0"/>
                        <a:t>Cukes</a:t>
                      </a:r>
                    </a:p>
                  </a:txBody>
                  <a:tcPr/>
                </a:tc>
                <a:tc>
                  <a:txBody>
                    <a:bodyPr/>
                    <a:lstStyle/>
                    <a:p>
                      <a:r>
                        <a:rPr lang="en-US" dirty="0"/>
                        <a:t>$1,800</a:t>
                      </a:r>
                    </a:p>
                  </a:txBody>
                  <a:tcPr/>
                </a:tc>
                <a:tc>
                  <a:txBody>
                    <a:bodyPr/>
                    <a:lstStyle/>
                    <a:p>
                      <a:r>
                        <a:rPr lang="en-US" dirty="0"/>
                        <a:t>700</a:t>
                      </a:r>
                    </a:p>
                  </a:txBody>
                  <a:tcPr/>
                </a:tc>
                <a:tc>
                  <a:txBody>
                    <a:bodyPr/>
                    <a:lstStyle/>
                    <a:p>
                      <a:r>
                        <a:rPr lang="en-US" dirty="0"/>
                        <a:t>865</a:t>
                      </a:r>
                    </a:p>
                  </a:txBody>
                  <a:tcPr/>
                </a:tc>
                <a:tc>
                  <a:txBody>
                    <a:bodyPr/>
                    <a:lstStyle/>
                    <a:p>
                      <a:r>
                        <a:rPr lang="en-US" dirty="0"/>
                        <a:t>605,500 boxes</a:t>
                      </a:r>
                    </a:p>
                  </a:txBody>
                  <a:tcPr/>
                </a:tc>
                <a:extLst>
                  <a:ext uri="{0D108BD9-81ED-4DB2-BD59-A6C34878D82A}">
                    <a16:rowId xmlns:a16="http://schemas.microsoft.com/office/drawing/2014/main" val="4109481085"/>
                  </a:ext>
                </a:extLst>
              </a:tr>
              <a:tr h="613305">
                <a:tc>
                  <a:txBody>
                    <a:bodyPr/>
                    <a:lstStyle/>
                    <a:p>
                      <a:r>
                        <a:rPr lang="en-US" dirty="0"/>
                        <a:t>Squash</a:t>
                      </a:r>
                    </a:p>
                  </a:txBody>
                  <a:tcPr/>
                </a:tc>
                <a:tc>
                  <a:txBody>
                    <a:bodyPr/>
                    <a:lstStyle/>
                    <a:p>
                      <a:r>
                        <a:rPr lang="en-US" dirty="0"/>
                        <a:t>$3,109</a:t>
                      </a:r>
                    </a:p>
                  </a:txBody>
                  <a:tcPr/>
                </a:tc>
                <a:tc>
                  <a:txBody>
                    <a:bodyPr/>
                    <a:lstStyle/>
                    <a:p>
                      <a:r>
                        <a:rPr lang="en-US" dirty="0"/>
                        <a:t>1000</a:t>
                      </a:r>
                    </a:p>
                  </a:txBody>
                  <a:tcPr/>
                </a:tc>
                <a:tc>
                  <a:txBody>
                    <a:bodyPr/>
                    <a:lstStyle/>
                    <a:p>
                      <a:r>
                        <a:rPr lang="en-US" dirty="0"/>
                        <a:t>300</a:t>
                      </a:r>
                    </a:p>
                  </a:txBody>
                  <a:tcPr/>
                </a:tc>
                <a:tc>
                  <a:txBody>
                    <a:bodyPr/>
                    <a:lstStyle/>
                    <a:p>
                      <a:r>
                        <a:rPr lang="en-US" dirty="0"/>
                        <a:t>300,000 boxes</a:t>
                      </a:r>
                    </a:p>
                  </a:txBody>
                  <a:tcPr/>
                </a:tc>
                <a:extLst>
                  <a:ext uri="{0D108BD9-81ED-4DB2-BD59-A6C34878D82A}">
                    <a16:rowId xmlns:a16="http://schemas.microsoft.com/office/drawing/2014/main" val="3405144708"/>
                  </a:ext>
                </a:extLst>
              </a:tr>
            </a:tbl>
          </a:graphicData>
        </a:graphic>
      </p:graphicFrame>
      <p:sp>
        <p:nvSpPr>
          <p:cNvPr id="5" name="TextBox 4">
            <a:extLst>
              <a:ext uri="{FF2B5EF4-FFF2-40B4-BE49-F238E27FC236}">
                <a16:creationId xmlns:a16="http://schemas.microsoft.com/office/drawing/2014/main" id="{5C0A72FA-AA6C-CEE8-5246-651CA5997AC0}"/>
              </a:ext>
            </a:extLst>
          </p:cNvPr>
          <p:cNvSpPr txBox="1"/>
          <p:nvPr/>
        </p:nvSpPr>
        <p:spPr>
          <a:xfrm>
            <a:off x="11298621" y="6295697"/>
            <a:ext cx="756745" cy="369332"/>
          </a:xfrm>
          <a:prstGeom prst="rect">
            <a:avLst/>
          </a:prstGeom>
          <a:noFill/>
        </p:spPr>
        <p:txBody>
          <a:bodyPr wrap="square" rtlCol="0">
            <a:spAutoFit/>
          </a:bodyPr>
          <a:lstStyle/>
          <a:p>
            <a:r>
              <a:rPr lang="en-US" dirty="0"/>
              <a:t>BD</a:t>
            </a:r>
          </a:p>
        </p:txBody>
      </p:sp>
    </p:spTree>
    <p:extLst>
      <p:ext uri="{BB962C8B-B14F-4D97-AF65-F5344CB8AC3E}">
        <p14:creationId xmlns:p14="http://schemas.microsoft.com/office/powerpoint/2010/main" val="89762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6D03-1551-3C6B-E815-78107CC02441}"/>
              </a:ext>
            </a:extLst>
          </p:cNvPr>
          <p:cNvSpPr>
            <a:spLocks noGrp="1"/>
          </p:cNvSpPr>
          <p:nvPr>
            <p:ph type="title"/>
          </p:nvPr>
        </p:nvSpPr>
        <p:spPr/>
        <p:txBody>
          <a:bodyPr/>
          <a:lstStyle/>
          <a:p>
            <a:r>
              <a:rPr lang="en-US" dirty="0"/>
              <a:t>Crop Revenues</a:t>
            </a:r>
          </a:p>
        </p:txBody>
      </p:sp>
      <p:graphicFrame>
        <p:nvGraphicFramePr>
          <p:cNvPr id="4" name="Content Placeholder 3">
            <a:extLst>
              <a:ext uri="{FF2B5EF4-FFF2-40B4-BE49-F238E27FC236}">
                <a16:creationId xmlns:a16="http://schemas.microsoft.com/office/drawing/2014/main" id="{22D8D739-2FBC-64D9-7711-C036B9572463}"/>
              </a:ext>
            </a:extLst>
          </p:cNvPr>
          <p:cNvGraphicFramePr>
            <a:graphicFrameLocks noGrp="1"/>
          </p:cNvGraphicFramePr>
          <p:nvPr>
            <p:ph idx="1"/>
            <p:extLst>
              <p:ext uri="{D42A27DB-BD31-4B8C-83A1-F6EECF244321}">
                <p14:modId xmlns:p14="http://schemas.microsoft.com/office/powerpoint/2010/main" val="2083650706"/>
              </p:ext>
            </p:extLst>
          </p:nvPr>
        </p:nvGraphicFramePr>
        <p:xfrm>
          <a:off x="3478924" y="10200"/>
          <a:ext cx="8219092" cy="6949440"/>
        </p:xfrm>
        <a:graphic>
          <a:graphicData uri="http://schemas.openxmlformats.org/drawingml/2006/table">
            <a:tbl>
              <a:tblPr firstRow="1" bandRow="1">
                <a:tableStyleId>{5C22544A-7EE6-4342-B048-85BDC9FD1C3A}</a:tableStyleId>
              </a:tblPr>
              <a:tblGrid>
                <a:gridCol w="2054773">
                  <a:extLst>
                    <a:ext uri="{9D8B030D-6E8A-4147-A177-3AD203B41FA5}">
                      <a16:colId xmlns:a16="http://schemas.microsoft.com/office/drawing/2014/main" val="745848967"/>
                    </a:ext>
                  </a:extLst>
                </a:gridCol>
                <a:gridCol w="2054773">
                  <a:extLst>
                    <a:ext uri="{9D8B030D-6E8A-4147-A177-3AD203B41FA5}">
                      <a16:colId xmlns:a16="http://schemas.microsoft.com/office/drawing/2014/main" val="982303452"/>
                    </a:ext>
                  </a:extLst>
                </a:gridCol>
                <a:gridCol w="2054773">
                  <a:extLst>
                    <a:ext uri="{9D8B030D-6E8A-4147-A177-3AD203B41FA5}">
                      <a16:colId xmlns:a16="http://schemas.microsoft.com/office/drawing/2014/main" val="520861336"/>
                    </a:ext>
                  </a:extLst>
                </a:gridCol>
                <a:gridCol w="2054773">
                  <a:extLst>
                    <a:ext uri="{9D8B030D-6E8A-4147-A177-3AD203B41FA5}">
                      <a16:colId xmlns:a16="http://schemas.microsoft.com/office/drawing/2014/main" val="2862885401"/>
                    </a:ext>
                  </a:extLst>
                </a:gridCol>
              </a:tblGrid>
              <a:tr h="356236">
                <a:tc>
                  <a:txBody>
                    <a:bodyPr/>
                    <a:lstStyle/>
                    <a:p>
                      <a:r>
                        <a:rPr lang="en-US" dirty="0"/>
                        <a:t>Crop</a:t>
                      </a:r>
                    </a:p>
                  </a:txBody>
                  <a:tcPr/>
                </a:tc>
                <a:tc>
                  <a:txBody>
                    <a:bodyPr/>
                    <a:lstStyle/>
                    <a:p>
                      <a:r>
                        <a:rPr lang="en-US" dirty="0"/>
                        <a:t>Unit Price</a:t>
                      </a:r>
                    </a:p>
                  </a:txBody>
                  <a:tcPr/>
                </a:tc>
                <a:tc>
                  <a:txBody>
                    <a:bodyPr/>
                    <a:lstStyle/>
                    <a:p>
                      <a:r>
                        <a:rPr lang="en-US" dirty="0"/>
                        <a:t>Gross Profit</a:t>
                      </a:r>
                    </a:p>
                  </a:txBody>
                  <a:tcPr/>
                </a:tc>
                <a:tc>
                  <a:txBody>
                    <a:bodyPr/>
                    <a:lstStyle/>
                    <a:p>
                      <a:r>
                        <a:rPr lang="en-US" dirty="0"/>
                        <a:t>Net</a:t>
                      </a:r>
                    </a:p>
                  </a:txBody>
                  <a:tcPr/>
                </a:tc>
                <a:extLst>
                  <a:ext uri="{0D108BD9-81ED-4DB2-BD59-A6C34878D82A}">
                    <a16:rowId xmlns:a16="http://schemas.microsoft.com/office/drawing/2014/main" val="2028755581"/>
                  </a:ext>
                </a:extLst>
              </a:tr>
              <a:tr h="356236">
                <a:tc>
                  <a:txBody>
                    <a:bodyPr/>
                    <a:lstStyle/>
                    <a:p>
                      <a:r>
                        <a:rPr lang="en-US" dirty="0"/>
                        <a:t>Corn</a:t>
                      </a:r>
                    </a:p>
                  </a:txBody>
                  <a:tcPr/>
                </a:tc>
                <a:tc>
                  <a:txBody>
                    <a:bodyPr/>
                    <a:lstStyle/>
                    <a:p>
                      <a:r>
                        <a:rPr lang="en-US" dirty="0"/>
                        <a:t>$5.12/bushel</a:t>
                      </a:r>
                    </a:p>
                  </a:txBody>
                  <a:tcPr/>
                </a:tc>
                <a:tc>
                  <a:txBody>
                    <a:bodyPr/>
                    <a:lstStyle/>
                    <a:p>
                      <a:r>
                        <a:rPr lang="en-US" dirty="0"/>
                        <a:t>$691,200</a:t>
                      </a:r>
                    </a:p>
                  </a:txBody>
                  <a:tcPr/>
                </a:tc>
                <a:tc>
                  <a:txBody>
                    <a:bodyPr/>
                    <a:lstStyle/>
                    <a:p>
                      <a:r>
                        <a:rPr lang="en-US" dirty="0"/>
                        <a:t>$488,700</a:t>
                      </a:r>
                    </a:p>
                  </a:txBody>
                  <a:tcPr/>
                </a:tc>
                <a:extLst>
                  <a:ext uri="{0D108BD9-81ED-4DB2-BD59-A6C34878D82A}">
                    <a16:rowId xmlns:a16="http://schemas.microsoft.com/office/drawing/2014/main" val="3895932584"/>
                  </a:ext>
                </a:extLst>
              </a:tr>
              <a:tr h="356236">
                <a:tc>
                  <a:txBody>
                    <a:bodyPr/>
                    <a:lstStyle/>
                    <a:p>
                      <a:r>
                        <a:rPr lang="en-US" dirty="0"/>
                        <a:t>Tobacco</a:t>
                      </a:r>
                    </a:p>
                  </a:txBody>
                  <a:tcPr/>
                </a:tc>
                <a:tc>
                  <a:txBody>
                    <a:bodyPr/>
                    <a:lstStyle/>
                    <a:p>
                      <a:r>
                        <a:rPr lang="en-US" dirty="0"/>
                        <a:t>$2.32/lb.</a:t>
                      </a:r>
                    </a:p>
                  </a:txBody>
                  <a:tcPr/>
                </a:tc>
                <a:tc>
                  <a:txBody>
                    <a:bodyPr/>
                    <a:lstStyle/>
                    <a:p>
                      <a:r>
                        <a:rPr lang="en-US" dirty="0"/>
                        <a:t>$751,680</a:t>
                      </a:r>
                    </a:p>
                  </a:txBody>
                  <a:tcPr/>
                </a:tc>
                <a:tc>
                  <a:txBody>
                    <a:bodyPr/>
                    <a:lstStyle/>
                    <a:p>
                      <a:r>
                        <a:rPr lang="en-US" dirty="0"/>
                        <a:t>$192,105</a:t>
                      </a:r>
                    </a:p>
                  </a:txBody>
                  <a:tcPr/>
                </a:tc>
                <a:extLst>
                  <a:ext uri="{0D108BD9-81ED-4DB2-BD59-A6C34878D82A}">
                    <a16:rowId xmlns:a16="http://schemas.microsoft.com/office/drawing/2014/main" val="1527454354"/>
                  </a:ext>
                </a:extLst>
              </a:tr>
              <a:tr h="623414">
                <a:tc>
                  <a:txBody>
                    <a:bodyPr/>
                    <a:lstStyle/>
                    <a:p>
                      <a:r>
                        <a:rPr lang="en-US" dirty="0" err="1"/>
                        <a:t>SweetPotaoes</a:t>
                      </a:r>
                      <a:r>
                        <a:rPr lang="en-US" dirty="0"/>
                        <a:t> Kroger</a:t>
                      </a:r>
                    </a:p>
                  </a:txBody>
                  <a:tcPr/>
                </a:tc>
                <a:tc>
                  <a:txBody>
                    <a:bodyPr/>
                    <a:lstStyle/>
                    <a:p>
                      <a:r>
                        <a:rPr lang="en-US" dirty="0"/>
                        <a:t>$26/b0x, 474,839 boxes</a:t>
                      </a:r>
                    </a:p>
                  </a:txBody>
                  <a:tcPr/>
                </a:tc>
                <a:tc>
                  <a:txBody>
                    <a:bodyPr/>
                    <a:lstStyle/>
                    <a:p>
                      <a:r>
                        <a:rPr lang="en-US" dirty="0"/>
                        <a:t>$12,345,814</a:t>
                      </a:r>
                    </a:p>
                  </a:txBody>
                  <a:tcPr/>
                </a:tc>
                <a:tc>
                  <a:txBody>
                    <a:bodyPr/>
                    <a:lstStyle/>
                    <a:p>
                      <a:endParaRPr lang="en-US" dirty="0"/>
                    </a:p>
                  </a:txBody>
                  <a:tcPr/>
                </a:tc>
                <a:extLst>
                  <a:ext uri="{0D108BD9-81ED-4DB2-BD59-A6C34878D82A}">
                    <a16:rowId xmlns:a16="http://schemas.microsoft.com/office/drawing/2014/main" val="2370365755"/>
                  </a:ext>
                </a:extLst>
              </a:tr>
              <a:tr h="623414">
                <a:tc>
                  <a:txBody>
                    <a:bodyPr/>
                    <a:lstStyle/>
                    <a:p>
                      <a:r>
                        <a:rPr lang="en-US" dirty="0" err="1"/>
                        <a:t>SweetPotatoes</a:t>
                      </a:r>
                      <a:r>
                        <a:rPr lang="en-US" dirty="0"/>
                        <a:t> Misfit</a:t>
                      </a:r>
                    </a:p>
                  </a:txBody>
                  <a:tcPr/>
                </a:tc>
                <a:tc>
                  <a:txBody>
                    <a:bodyPr/>
                    <a:lstStyle/>
                    <a:p>
                      <a:r>
                        <a:rPr lang="en-US" dirty="0"/>
                        <a:t>$8/box, 24,992 boxes</a:t>
                      </a:r>
                    </a:p>
                  </a:txBody>
                  <a:tcPr/>
                </a:tc>
                <a:tc>
                  <a:txBody>
                    <a:bodyPr/>
                    <a:lstStyle/>
                    <a:p>
                      <a:r>
                        <a:rPr lang="en-US" dirty="0"/>
                        <a:t>$199,936</a:t>
                      </a:r>
                    </a:p>
                  </a:txBody>
                  <a:tcPr/>
                </a:tc>
                <a:tc>
                  <a:txBody>
                    <a:bodyPr/>
                    <a:lstStyle/>
                    <a:p>
                      <a:endParaRPr lang="en-US"/>
                    </a:p>
                  </a:txBody>
                  <a:tcPr/>
                </a:tc>
                <a:extLst>
                  <a:ext uri="{0D108BD9-81ED-4DB2-BD59-A6C34878D82A}">
                    <a16:rowId xmlns:a16="http://schemas.microsoft.com/office/drawing/2014/main" val="1757168309"/>
                  </a:ext>
                </a:extLst>
              </a:tr>
              <a:tr h="623414">
                <a:tc>
                  <a:txBody>
                    <a:bodyPr/>
                    <a:lstStyle/>
                    <a:p>
                      <a:r>
                        <a:rPr lang="en-US" dirty="0" err="1"/>
                        <a:t>SweetPotatoes</a:t>
                      </a:r>
                      <a:r>
                        <a:rPr lang="en-US" dirty="0"/>
                        <a:t> B&amp;V</a:t>
                      </a:r>
                    </a:p>
                  </a:txBody>
                  <a:tcPr/>
                </a:tc>
                <a:tc>
                  <a:txBody>
                    <a:bodyPr/>
                    <a:lstStyle/>
                    <a:p>
                      <a:r>
                        <a:rPr lang="en-US" dirty="0"/>
                        <a:t>$26/box, 169 boxes</a:t>
                      </a:r>
                    </a:p>
                  </a:txBody>
                  <a:tcPr/>
                </a:tc>
                <a:tc>
                  <a:txBody>
                    <a:bodyPr/>
                    <a:lstStyle/>
                    <a:p>
                      <a:r>
                        <a:rPr lang="en-US" dirty="0"/>
                        <a:t>$4,394</a:t>
                      </a:r>
                    </a:p>
                  </a:txBody>
                  <a:tcPr/>
                </a:tc>
                <a:tc>
                  <a:txBody>
                    <a:bodyPr/>
                    <a:lstStyle/>
                    <a:p>
                      <a:r>
                        <a:rPr lang="en-US" dirty="0"/>
                        <a:t>SP Total</a:t>
                      </a:r>
                    </a:p>
                    <a:p>
                      <a:r>
                        <a:rPr lang="en-US" dirty="0"/>
                        <a:t>$8,165,144</a:t>
                      </a:r>
                    </a:p>
                  </a:txBody>
                  <a:tcPr/>
                </a:tc>
                <a:extLst>
                  <a:ext uri="{0D108BD9-81ED-4DB2-BD59-A6C34878D82A}">
                    <a16:rowId xmlns:a16="http://schemas.microsoft.com/office/drawing/2014/main" val="361281980"/>
                  </a:ext>
                </a:extLst>
              </a:tr>
              <a:tr h="356236">
                <a:tc>
                  <a:txBody>
                    <a:bodyPr/>
                    <a:lstStyle/>
                    <a:p>
                      <a:r>
                        <a:rPr lang="en-US" dirty="0"/>
                        <a:t>Peanuts Severen</a:t>
                      </a:r>
                    </a:p>
                  </a:txBody>
                  <a:tcPr/>
                </a:tc>
                <a:tc>
                  <a:txBody>
                    <a:bodyPr/>
                    <a:lstStyle/>
                    <a:p>
                      <a:r>
                        <a:rPr lang="en-US" dirty="0"/>
                        <a:t>$0.27/lb.</a:t>
                      </a:r>
                    </a:p>
                  </a:txBody>
                  <a:tcPr/>
                </a:tc>
                <a:tc>
                  <a:txBody>
                    <a:bodyPr/>
                    <a:lstStyle/>
                    <a:p>
                      <a:r>
                        <a:rPr lang="en-US" dirty="0"/>
                        <a:t>$1,215,000</a:t>
                      </a:r>
                    </a:p>
                  </a:txBody>
                  <a:tcPr/>
                </a:tc>
                <a:tc>
                  <a:txBody>
                    <a:bodyPr/>
                    <a:lstStyle/>
                    <a:p>
                      <a:r>
                        <a:rPr lang="en-US" dirty="0"/>
                        <a:t>$214,000</a:t>
                      </a:r>
                    </a:p>
                  </a:txBody>
                  <a:tcPr/>
                </a:tc>
                <a:extLst>
                  <a:ext uri="{0D108BD9-81ED-4DB2-BD59-A6C34878D82A}">
                    <a16:rowId xmlns:a16="http://schemas.microsoft.com/office/drawing/2014/main" val="936178727"/>
                  </a:ext>
                </a:extLst>
              </a:tr>
              <a:tr h="356236">
                <a:tc>
                  <a:txBody>
                    <a:bodyPr/>
                    <a:lstStyle/>
                    <a:p>
                      <a:r>
                        <a:rPr lang="en-US" dirty="0"/>
                        <a:t>Cukes Kroger</a:t>
                      </a:r>
                    </a:p>
                  </a:txBody>
                  <a:tcPr/>
                </a:tc>
                <a:tc>
                  <a:txBody>
                    <a:bodyPr/>
                    <a:lstStyle/>
                    <a:p>
                      <a:r>
                        <a:rPr lang="en-US" dirty="0"/>
                        <a:t>$18/box, 120,680</a:t>
                      </a:r>
                    </a:p>
                  </a:txBody>
                  <a:tcPr/>
                </a:tc>
                <a:tc>
                  <a:txBody>
                    <a:bodyPr/>
                    <a:lstStyle/>
                    <a:p>
                      <a:r>
                        <a:rPr lang="en-US" dirty="0"/>
                        <a:t>$2,172,240</a:t>
                      </a:r>
                    </a:p>
                  </a:txBody>
                  <a:tcPr/>
                </a:tc>
                <a:tc>
                  <a:txBody>
                    <a:bodyPr/>
                    <a:lstStyle/>
                    <a:p>
                      <a:endParaRPr lang="en-US"/>
                    </a:p>
                  </a:txBody>
                  <a:tcPr/>
                </a:tc>
                <a:extLst>
                  <a:ext uri="{0D108BD9-81ED-4DB2-BD59-A6C34878D82A}">
                    <a16:rowId xmlns:a16="http://schemas.microsoft.com/office/drawing/2014/main" val="1081471903"/>
                  </a:ext>
                </a:extLst>
              </a:tr>
              <a:tr h="623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Cukes Misfit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$7/b0x, 30,245 boxes</a:t>
                      </a:r>
                    </a:p>
                  </a:txBody>
                  <a:tcPr/>
                </a:tc>
                <a:tc>
                  <a:txBody>
                    <a:bodyPr/>
                    <a:lstStyle/>
                    <a:p>
                      <a:r>
                        <a:rPr lang="en-US" dirty="0"/>
                        <a:t>$211,715</a:t>
                      </a:r>
                    </a:p>
                  </a:txBody>
                  <a:tcPr/>
                </a:tc>
                <a:tc>
                  <a:txBody>
                    <a:bodyPr/>
                    <a:lstStyle/>
                    <a:p>
                      <a:endParaRPr lang="en-US"/>
                    </a:p>
                  </a:txBody>
                  <a:tcPr/>
                </a:tc>
                <a:extLst>
                  <a:ext uri="{0D108BD9-81ED-4DB2-BD59-A6C34878D82A}">
                    <a16:rowId xmlns:a16="http://schemas.microsoft.com/office/drawing/2014/main" val="2328235748"/>
                  </a:ext>
                </a:extLst>
              </a:tr>
              <a:tr h="53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Cukes B&amp;V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$18/box, 454,575 boxes</a:t>
                      </a:r>
                    </a:p>
                  </a:txBody>
                  <a:tcPr/>
                </a:tc>
                <a:tc>
                  <a:txBody>
                    <a:bodyPr/>
                    <a:lstStyle/>
                    <a:p>
                      <a:r>
                        <a:rPr lang="en-US" dirty="0"/>
                        <a:t>$8,182,350</a:t>
                      </a:r>
                    </a:p>
                  </a:txBody>
                  <a:tcPr/>
                </a:tc>
                <a:tc>
                  <a:txBody>
                    <a:bodyPr/>
                    <a:lstStyle/>
                    <a:p>
                      <a:r>
                        <a:rPr lang="en-US" dirty="0"/>
                        <a:t>Cuke Total</a:t>
                      </a:r>
                    </a:p>
                    <a:p>
                      <a:r>
                        <a:rPr lang="en-US" dirty="0"/>
                        <a:t>$10,055,105</a:t>
                      </a:r>
                    </a:p>
                  </a:txBody>
                  <a:tcPr/>
                </a:tc>
                <a:extLst>
                  <a:ext uri="{0D108BD9-81ED-4DB2-BD59-A6C34878D82A}">
                    <a16:rowId xmlns:a16="http://schemas.microsoft.com/office/drawing/2014/main" val="3801377327"/>
                  </a:ext>
                </a:extLst>
              </a:tr>
              <a:tr h="623414">
                <a:tc>
                  <a:txBody>
                    <a:bodyPr/>
                    <a:lstStyle/>
                    <a:p>
                      <a:r>
                        <a:rPr lang="en-US" dirty="0"/>
                        <a:t>Squash Kroger</a:t>
                      </a:r>
                    </a:p>
                  </a:txBody>
                  <a:tcPr/>
                </a:tc>
                <a:tc>
                  <a:txBody>
                    <a:bodyPr/>
                    <a:lstStyle/>
                    <a:p>
                      <a:r>
                        <a:rPr lang="en-US" dirty="0"/>
                        <a:t>$16/b0x, 284,753 boxes</a:t>
                      </a:r>
                    </a:p>
                  </a:txBody>
                  <a:tcPr/>
                </a:tc>
                <a:tc>
                  <a:txBody>
                    <a:bodyPr/>
                    <a:lstStyle/>
                    <a:p>
                      <a:r>
                        <a:rPr lang="en-US" dirty="0"/>
                        <a:t>$4,556,048</a:t>
                      </a:r>
                    </a:p>
                  </a:txBody>
                  <a:tcPr/>
                </a:tc>
                <a:tc>
                  <a:txBody>
                    <a:bodyPr/>
                    <a:lstStyle/>
                    <a:p>
                      <a:endParaRPr lang="en-US" dirty="0"/>
                    </a:p>
                  </a:txBody>
                  <a:tcPr/>
                </a:tc>
                <a:extLst>
                  <a:ext uri="{0D108BD9-81ED-4DB2-BD59-A6C34878D82A}">
                    <a16:rowId xmlns:a16="http://schemas.microsoft.com/office/drawing/2014/main" val="1002565720"/>
                  </a:ext>
                </a:extLst>
              </a:tr>
              <a:tr h="623414">
                <a:tc>
                  <a:txBody>
                    <a:bodyPr/>
                    <a:lstStyle/>
                    <a:p>
                      <a:r>
                        <a:rPr lang="en-US" dirty="0"/>
                        <a:t>Squash Misfit</a:t>
                      </a:r>
                    </a:p>
                  </a:txBody>
                  <a:tcPr/>
                </a:tc>
                <a:tc>
                  <a:txBody>
                    <a:bodyPr/>
                    <a:lstStyle/>
                    <a:p>
                      <a:r>
                        <a:rPr lang="en-US" dirty="0"/>
                        <a:t>$7/box, 14,987 boxes</a:t>
                      </a:r>
                    </a:p>
                  </a:txBody>
                  <a:tcPr/>
                </a:tc>
                <a:tc>
                  <a:txBody>
                    <a:bodyPr/>
                    <a:lstStyle/>
                    <a:p>
                      <a:r>
                        <a:rPr lang="en-US" dirty="0"/>
                        <a:t>$104,909</a:t>
                      </a:r>
                    </a:p>
                  </a:txBody>
                  <a:tcPr/>
                </a:tc>
                <a:tc>
                  <a:txBody>
                    <a:bodyPr/>
                    <a:lstStyle/>
                    <a:p>
                      <a:endParaRPr lang="en-US" dirty="0"/>
                    </a:p>
                  </a:txBody>
                  <a:tcPr/>
                </a:tc>
                <a:extLst>
                  <a:ext uri="{0D108BD9-81ED-4DB2-BD59-A6C34878D82A}">
                    <a16:rowId xmlns:a16="http://schemas.microsoft.com/office/drawing/2014/main" val="4253942918"/>
                  </a:ext>
                </a:extLst>
              </a:tr>
              <a:tr h="623414">
                <a:tc>
                  <a:txBody>
                    <a:bodyPr/>
                    <a:lstStyle/>
                    <a:p>
                      <a:r>
                        <a:rPr lang="en-US" dirty="0"/>
                        <a:t>Squash B&amp;V</a:t>
                      </a:r>
                    </a:p>
                  </a:txBody>
                  <a:tcPr/>
                </a:tc>
                <a:tc>
                  <a:txBody>
                    <a:bodyPr/>
                    <a:lstStyle/>
                    <a:p>
                      <a:r>
                        <a:rPr lang="en-US" dirty="0"/>
                        <a:t>$16/box, 260 boxes</a:t>
                      </a:r>
                    </a:p>
                  </a:txBody>
                  <a:tcPr/>
                </a:tc>
                <a:tc>
                  <a:txBody>
                    <a:bodyPr/>
                    <a:lstStyle/>
                    <a:p>
                      <a:r>
                        <a:rPr lang="en-US" dirty="0"/>
                        <a:t>$4,160</a:t>
                      </a:r>
                    </a:p>
                  </a:txBody>
                  <a:tcPr/>
                </a:tc>
                <a:tc>
                  <a:txBody>
                    <a:bodyPr/>
                    <a:lstStyle/>
                    <a:p>
                      <a:r>
                        <a:rPr lang="en-US" dirty="0"/>
                        <a:t>Sq Total</a:t>
                      </a:r>
                    </a:p>
                    <a:p>
                      <a:r>
                        <a:rPr lang="en-US" dirty="0"/>
                        <a:t>$3,732,417</a:t>
                      </a:r>
                    </a:p>
                  </a:txBody>
                  <a:tcPr/>
                </a:tc>
                <a:extLst>
                  <a:ext uri="{0D108BD9-81ED-4DB2-BD59-A6C34878D82A}">
                    <a16:rowId xmlns:a16="http://schemas.microsoft.com/office/drawing/2014/main" val="459864450"/>
                  </a:ext>
                </a:extLst>
              </a:tr>
            </a:tbl>
          </a:graphicData>
        </a:graphic>
      </p:graphicFrame>
      <p:sp>
        <p:nvSpPr>
          <p:cNvPr id="5" name="TextBox 4">
            <a:extLst>
              <a:ext uri="{FF2B5EF4-FFF2-40B4-BE49-F238E27FC236}">
                <a16:creationId xmlns:a16="http://schemas.microsoft.com/office/drawing/2014/main" id="{B062862A-C73A-6EC1-CD08-F374713E720A}"/>
              </a:ext>
            </a:extLst>
          </p:cNvPr>
          <p:cNvSpPr txBox="1"/>
          <p:nvPr/>
        </p:nvSpPr>
        <p:spPr>
          <a:xfrm>
            <a:off x="252919" y="6274676"/>
            <a:ext cx="934750" cy="369332"/>
          </a:xfrm>
          <a:prstGeom prst="rect">
            <a:avLst/>
          </a:prstGeom>
          <a:noFill/>
        </p:spPr>
        <p:txBody>
          <a:bodyPr wrap="square" rtlCol="0">
            <a:spAutoFit/>
          </a:bodyPr>
          <a:lstStyle/>
          <a:p>
            <a:r>
              <a:rPr lang="en-US" dirty="0"/>
              <a:t>BP</a:t>
            </a:r>
          </a:p>
        </p:txBody>
      </p:sp>
    </p:spTree>
    <p:extLst>
      <p:ext uri="{BB962C8B-B14F-4D97-AF65-F5344CB8AC3E}">
        <p14:creationId xmlns:p14="http://schemas.microsoft.com/office/powerpoint/2010/main" val="1945491239"/>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661</TotalTime>
  <Words>1367</Words>
  <Application>Microsoft Macintosh PowerPoint</Application>
  <PresentationFormat>Widescreen</PresentationFormat>
  <Paragraphs>315</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Corbel</vt:lpstr>
      <vt:lpstr>Wingdings 2</vt:lpstr>
      <vt:lpstr>Frame</vt:lpstr>
      <vt:lpstr>Brown Family Restructure 2026</vt:lpstr>
      <vt:lpstr>Securing the Future of Brown Family Farms</vt:lpstr>
      <vt:lpstr>SWOT Analysis</vt:lpstr>
      <vt:lpstr>Why Change is Necessary </vt:lpstr>
      <vt:lpstr>What Brown Family Farms looks like in 5-10 years</vt:lpstr>
      <vt:lpstr>The Restructure Plan-Financial</vt:lpstr>
      <vt:lpstr>Enterprise Analysis of Crops</vt:lpstr>
      <vt:lpstr>Crop Production Report</vt:lpstr>
      <vt:lpstr>Crop Revenues</vt:lpstr>
      <vt:lpstr>Total Brown Family Farms</vt:lpstr>
      <vt:lpstr>Equipment Sale and Reallocation </vt:lpstr>
      <vt:lpstr>Brine &amp; Vine Revenue</vt:lpstr>
      <vt:lpstr>Total Brine &amp; Vine, LLC</vt:lpstr>
      <vt:lpstr>Retirement Planning and Moving Forward for Employees</vt:lpstr>
      <vt:lpstr>Succession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Brittany Pendleton</dc:creator>
  <cp:lastModifiedBy>Brittany Pendleton</cp:lastModifiedBy>
  <cp:revision>61</cp:revision>
  <dcterms:created xsi:type="dcterms:W3CDTF">2026-02-12T14:46:52Z</dcterms:created>
  <dcterms:modified xsi:type="dcterms:W3CDTF">2026-02-13T01:48:29Z</dcterms:modified>
</cp:coreProperties>
</file>