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4" r:id="rId3"/>
    <p:sldId id="257" r:id="rId4"/>
    <p:sldId id="262" r:id="rId5"/>
    <p:sldId id="258" r:id="rId6"/>
    <p:sldId id="264" r:id="rId7"/>
    <p:sldId id="265" r:id="rId8"/>
    <p:sldId id="266" r:id="rId9"/>
    <p:sldId id="267" r:id="rId10"/>
    <p:sldId id="268" r:id="rId11"/>
    <p:sldId id="269" r:id="rId12"/>
    <p:sldId id="275" r:id="rId13"/>
    <p:sldId id="277" r:id="rId14"/>
    <p:sldId id="278" r:id="rId15"/>
    <p:sldId id="279" r:id="rId16"/>
    <p:sldId id="270" r:id="rId17"/>
    <p:sldId id="271" r:id="rId18"/>
    <p:sldId id="276" r:id="rId19"/>
    <p:sldId id="272" r:id="rId20"/>
    <p:sldId id="282" r:id="rId21"/>
    <p:sldId id="281" r:id="rId22"/>
    <p:sldId id="263" r:id="rId23"/>
    <p:sldId id="259" r:id="rId24"/>
    <p:sldId id="260" r:id="rId25"/>
    <p:sldId id="28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9" d="100"/>
          <a:sy n="59" d="100"/>
        </p:scale>
        <p:origin x="150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presProps" Target="presProps.xml" /><Relationship Id="rId30"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2/13/2026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2/13/2026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2/13/2026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2/13/2026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2/13/2026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2/13/2026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2/13/2026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2/13/2026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2/13/2026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4.xml" /></Relationships>
</file>

<file path=ppt/slides/_rels/slide24.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t>Presentation Title</a:t>
            </a:r>
          </a:p>
        </p:txBody>
      </p:sp>
      <p:sp>
        <p:nvSpPr>
          <p:cNvPr id="3" name="Subtitle 2"/>
          <p:cNvSpPr>
            <a:spLocks noGrp="1"/>
          </p:cNvSpPr>
          <p:nvPr>
            <p:ph type="subTitle" idx="1"/>
          </p:nvPr>
        </p:nvSpPr>
        <p:spPr/>
        <p:txBody>
          <a:bodyPr/>
          <a:lstStyle/>
          <a:p>
            <a:r>
              <a:t>Presentation Subtitle</a:t>
            </a:r>
          </a:p>
        </p:txBody>
      </p:sp>
      <p:sp>
        <p:nvSpPr>
          <p:cNvPr id="4" name="Rectangle 3"/>
          <p:cNvSpPr/>
          <p:nvPr/>
        </p:nvSpPr>
        <p:spPr>
          <a:xfrm>
            <a:off x="0" y="5943600"/>
            <a:ext cx="9144000" cy="914400"/>
          </a:xfrm>
          <a:prstGeom prst="rect">
            <a:avLst/>
          </a:prstGeom>
          <a:solidFill>
            <a:srgbClr val="2145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Rectangle 4"/>
          <p:cNvSpPr/>
          <p:nvPr/>
        </p:nvSpPr>
        <p:spPr>
          <a:xfrm>
            <a:off x="0" y="6309360"/>
            <a:ext cx="9144000" cy="365760"/>
          </a:xfrm>
          <a:prstGeom prst="rect">
            <a:avLst/>
          </a:prstGeom>
          <a:solidFill>
            <a:srgbClr val="B886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6" name="Picture 5" descr="bf661548-17bf-49ce-a111-d5890de694ea.png"/>
          <p:cNvPicPr>
            <a:picLocks noChangeAspect="1"/>
          </p:cNvPicPr>
          <p:nvPr/>
        </p:nvPicPr>
        <p:blipFill>
          <a:blip r:embed="rId2"/>
          <a:stretch>
            <a:fillRect/>
          </a:stretch>
        </p:blipFill>
        <p:spPr>
          <a:xfrm>
            <a:off x="206829" y="117566"/>
            <a:ext cx="8673737" cy="5781079"/>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51696-D6F6-47CF-07FC-45AC15A817E1}"/>
            </a:ext>
          </a:extLst>
        </p:cNvPr>
        <p:cNvGrpSpPr/>
        <p:nvPr/>
      </p:nvGrpSpPr>
      <p:grpSpPr>
        <a:xfrm>
          <a:off x="0" y="0"/>
          <a:ext cx="0" cy="0"/>
          <a:chOff x="0" y="0"/>
          <a:chExt cx="0" cy="0"/>
        </a:xfrm>
      </p:grpSpPr>
      <p:pic>
        <p:nvPicPr>
          <p:cNvPr id="4" name="Picture 3" descr="bf661548-17bf-49ce-a111-d5890de694ea.png">
            <a:extLst>
              <a:ext uri="{FF2B5EF4-FFF2-40B4-BE49-F238E27FC236}">
                <a16:creationId xmlns:a16="http://schemas.microsoft.com/office/drawing/2014/main" id="{9183579A-3B59-01A2-EF59-D3ED385365E6}"/>
              </a:ext>
            </a:extLst>
          </p:cNvPr>
          <p:cNvPicPr>
            <a:picLocks noChangeAspect="1"/>
          </p:cNvPicPr>
          <p:nvPr/>
        </p:nvPicPr>
        <p:blipFill>
          <a:blip r:embed="rId2">
            <a:alphaModFix amt="10000"/>
          </a:blip>
          <a:stretch>
            <a:fillRect/>
          </a:stretch>
        </p:blipFill>
        <p:spPr>
          <a:xfrm>
            <a:off x="0" y="-97971"/>
            <a:ext cx="9144000" cy="6955971"/>
          </a:xfrm>
          <a:prstGeom prst="rect">
            <a:avLst/>
          </a:prstGeom>
        </p:spPr>
      </p:pic>
      <p:sp>
        <p:nvSpPr>
          <p:cNvPr id="2" name="Title 1">
            <a:extLst>
              <a:ext uri="{FF2B5EF4-FFF2-40B4-BE49-F238E27FC236}">
                <a16:creationId xmlns:a16="http://schemas.microsoft.com/office/drawing/2014/main" id="{551970D3-AC87-3580-8B8F-5A318895971A}"/>
              </a:ext>
            </a:extLst>
          </p:cNvPr>
          <p:cNvSpPr>
            <a:spLocks noGrp="1"/>
          </p:cNvSpPr>
          <p:nvPr>
            <p:ph type="title"/>
          </p:nvPr>
        </p:nvSpPr>
        <p:spPr/>
        <p:txBody>
          <a:bodyPr/>
          <a:lstStyle/>
          <a:p>
            <a:r>
              <a:rPr lang="en-US" dirty="0"/>
              <a:t>Product:</a:t>
            </a:r>
          </a:p>
        </p:txBody>
      </p:sp>
      <p:sp>
        <p:nvSpPr>
          <p:cNvPr id="3" name="Content Placeholder 2">
            <a:extLst>
              <a:ext uri="{FF2B5EF4-FFF2-40B4-BE49-F238E27FC236}">
                <a16:creationId xmlns:a16="http://schemas.microsoft.com/office/drawing/2014/main" id="{704DDB5A-ABFE-2F47-AE47-C8A7951D075E}"/>
              </a:ext>
            </a:extLst>
          </p:cNvPr>
          <p:cNvSpPr>
            <a:spLocks noGrp="1"/>
          </p:cNvSpPr>
          <p:nvPr>
            <p:ph idx="1"/>
          </p:nvPr>
        </p:nvSpPr>
        <p:spPr>
          <a:xfrm>
            <a:off x="457200" y="1600200"/>
            <a:ext cx="8229600" cy="5257800"/>
          </a:xfrm>
        </p:spPr>
        <p:txBody>
          <a:bodyPr>
            <a:normAutofit/>
          </a:bodyPr>
          <a:lstStyle/>
          <a:p>
            <a:r>
              <a:rPr lang="en-US" dirty="0"/>
              <a:t>Transition Corn and Soybean Production to Identity Preserved varieties:</a:t>
            </a:r>
          </a:p>
          <a:p>
            <a:pPr lvl="1"/>
            <a:r>
              <a:rPr lang="en-US" dirty="0"/>
              <a:t>Livestock Feed</a:t>
            </a:r>
          </a:p>
          <a:p>
            <a:pPr lvl="1"/>
            <a:r>
              <a:rPr lang="en-US" dirty="0"/>
              <a:t>Ground Corn Products</a:t>
            </a:r>
          </a:p>
          <a:p>
            <a:r>
              <a:rPr lang="en-US" dirty="0"/>
              <a:t>Sweet Potato acreage increase due to profitability and to support new processing enterprise</a:t>
            </a:r>
          </a:p>
          <a:p>
            <a:pPr lvl="1"/>
            <a:r>
              <a:rPr lang="en-US" dirty="0"/>
              <a:t>Dehydrated Sweet Potato Treats</a:t>
            </a:r>
          </a:p>
          <a:p>
            <a:pPr lvl="1"/>
            <a:r>
              <a:rPr lang="en-US" dirty="0"/>
              <a:t>Able to increase acres due to Tobacco contract limitations, utilizes workers.</a:t>
            </a:r>
          </a:p>
        </p:txBody>
      </p:sp>
    </p:spTree>
    <p:extLst>
      <p:ext uri="{BB962C8B-B14F-4D97-AF65-F5344CB8AC3E}">
        <p14:creationId xmlns:p14="http://schemas.microsoft.com/office/powerpoint/2010/main" val="3444651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f661548-17bf-49ce-a111-d5890de694ea.png">
            <a:extLst>
              <a:ext uri="{FF2B5EF4-FFF2-40B4-BE49-F238E27FC236}">
                <a16:creationId xmlns:a16="http://schemas.microsoft.com/office/drawing/2014/main" id="{5A7BD732-C945-C4C5-3046-8D3B33D7AB65}"/>
              </a:ext>
            </a:extLst>
          </p:cNvPr>
          <p:cNvPicPr>
            <a:picLocks noChangeAspect="1"/>
          </p:cNvPicPr>
          <p:nvPr/>
        </p:nvPicPr>
        <p:blipFill>
          <a:blip r:embed="rId2">
            <a:alphaModFix amt="10000"/>
          </a:blip>
          <a:stretch>
            <a:fillRect/>
          </a:stretch>
        </p:blipFill>
        <p:spPr>
          <a:xfrm>
            <a:off x="0" y="-97971"/>
            <a:ext cx="9144000" cy="6955971"/>
          </a:xfrm>
          <a:prstGeom prst="rect">
            <a:avLst/>
          </a:prstGeom>
        </p:spPr>
      </p:pic>
      <p:sp>
        <p:nvSpPr>
          <p:cNvPr id="2" name="Title 1">
            <a:extLst>
              <a:ext uri="{FF2B5EF4-FFF2-40B4-BE49-F238E27FC236}">
                <a16:creationId xmlns:a16="http://schemas.microsoft.com/office/drawing/2014/main" id="{780671AE-C74F-AF74-0E91-E298C9196314}"/>
              </a:ext>
            </a:extLst>
          </p:cNvPr>
          <p:cNvSpPr>
            <a:spLocks noGrp="1"/>
          </p:cNvSpPr>
          <p:nvPr>
            <p:ph type="title"/>
          </p:nvPr>
        </p:nvSpPr>
        <p:spPr/>
        <p:txBody>
          <a:bodyPr/>
          <a:lstStyle/>
          <a:p>
            <a:r>
              <a:rPr lang="en-US" dirty="0"/>
              <a:t>Market Opportunity:</a:t>
            </a:r>
          </a:p>
        </p:txBody>
      </p:sp>
      <p:sp>
        <p:nvSpPr>
          <p:cNvPr id="3" name="Content Placeholder 2">
            <a:extLst>
              <a:ext uri="{FF2B5EF4-FFF2-40B4-BE49-F238E27FC236}">
                <a16:creationId xmlns:a16="http://schemas.microsoft.com/office/drawing/2014/main" id="{3A7A5683-A038-07B2-35D1-40A1527A1143}"/>
              </a:ext>
            </a:extLst>
          </p:cNvPr>
          <p:cNvSpPr>
            <a:spLocks noGrp="1"/>
          </p:cNvSpPr>
          <p:nvPr>
            <p:ph idx="1"/>
          </p:nvPr>
        </p:nvSpPr>
        <p:spPr/>
        <p:txBody>
          <a:bodyPr/>
          <a:lstStyle/>
          <a:p>
            <a:r>
              <a:rPr lang="en-US" dirty="0"/>
              <a:t>MAHA improvement</a:t>
            </a:r>
          </a:p>
          <a:p>
            <a:endParaRPr lang="en-US" dirty="0"/>
          </a:p>
          <a:p>
            <a:r>
              <a:rPr lang="en-US" dirty="0"/>
              <a:t>Post-COVID local food and food story movement</a:t>
            </a:r>
          </a:p>
          <a:p>
            <a:endParaRPr lang="en-US" dirty="0"/>
          </a:p>
          <a:p>
            <a:r>
              <a:rPr lang="en-US" dirty="0"/>
              <a:t>Geographic proximity to city centers</a:t>
            </a:r>
          </a:p>
        </p:txBody>
      </p:sp>
    </p:spTree>
    <p:extLst>
      <p:ext uri="{BB962C8B-B14F-4D97-AF65-F5344CB8AC3E}">
        <p14:creationId xmlns:p14="http://schemas.microsoft.com/office/powerpoint/2010/main" val="3297948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B7667-E813-297A-59D8-331607C8D0D1}"/>
            </a:ext>
          </a:extLst>
        </p:cNvPr>
        <p:cNvGrpSpPr/>
        <p:nvPr/>
      </p:nvGrpSpPr>
      <p:grpSpPr>
        <a:xfrm>
          <a:off x="0" y="0"/>
          <a:ext cx="0" cy="0"/>
          <a:chOff x="0" y="0"/>
          <a:chExt cx="0" cy="0"/>
        </a:xfrm>
      </p:grpSpPr>
      <p:pic>
        <p:nvPicPr>
          <p:cNvPr id="4" name="Picture 3" descr="bf661548-17bf-49ce-a111-d5890de694ea.png">
            <a:extLst>
              <a:ext uri="{FF2B5EF4-FFF2-40B4-BE49-F238E27FC236}">
                <a16:creationId xmlns:a16="http://schemas.microsoft.com/office/drawing/2014/main" id="{86B7FC54-2FDB-00EC-59B5-047A266F5F90}"/>
              </a:ext>
            </a:extLst>
          </p:cNvPr>
          <p:cNvPicPr>
            <a:picLocks noChangeAspect="1"/>
          </p:cNvPicPr>
          <p:nvPr/>
        </p:nvPicPr>
        <p:blipFill>
          <a:blip r:embed="rId2">
            <a:alphaModFix amt="10000"/>
          </a:blip>
          <a:stretch>
            <a:fillRect/>
          </a:stretch>
        </p:blipFill>
        <p:spPr>
          <a:xfrm>
            <a:off x="0" y="-48986"/>
            <a:ext cx="9144000" cy="6955971"/>
          </a:xfrm>
          <a:prstGeom prst="rect">
            <a:avLst/>
          </a:prstGeom>
        </p:spPr>
      </p:pic>
      <p:sp>
        <p:nvSpPr>
          <p:cNvPr id="2" name="Title 1">
            <a:extLst>
              <a:ext uri="{FF2B5EF4-FFF2-40B4-BE49-F238E27FC236}">
                <a16:creationId xmlns:a16="http://schemas.microsoft.com/office/drawing/2014/main" id="{57DEBD1F-1745-99C5-0011-7367A7711642}"/>
              </a:ext>
            </a:extLst>
          </p:cNvPr>
          <p:cNvSpPr>
            <a:spLocks noGrp="1"/>
          </p:cNvSpPr>
          <p:nvPr>
            <p:ph type="title"/>
          </p:nvPr>
        </p:nvSpPr>
        <p:spPr>
          <a:xfrm>
            <a:off x="0" y="5325610"/>
            <a:ext cx="9144000" cy="1143000"/>
          </a:xfrm>
        </p:spPr>
        <p:txBody>
          <a:bodyPr>
            <a:normAutofit/>
          </a:bodyPr>
          <a:lstStyle/>
          <a:p>
            <a:r>
              <a:rPr lang="en-US" b="1" dirty="0"/>
              <a:t>Marketing Opportunity:</a:t>
            </a:r>
          </a:p>
        </p:txBody>
      </p:sp>
    </p:spTree>
    <p:extLst>
      <p:ext uri="{BB962C8B-B14F-4D97-AF65-F5344CB8AC3E}">
        <p14:creationId xmlns:p14="http://schemas.microsoft.com/office/powerpoint/2010/main" val="1899556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39068" y="460229"/>
            <a:ext cx="8374858"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1800" b="1"/>
            </a:pPr>
            <a:r>
              <a:rPr kumimoji="0" lang="en-US" sz="1800" b="1" i="0" u="none" strike="noStrike" kern="1200" cap="none" spc="0" normalizeH="0" baseline="0" noProof="0" dirty="0">
                <a:ln>
                  <a:noFill/>
                </a:ln>
                <a:solidFill>
                  <a:prstClr val="black"/>
                </a:solidFill>
                <a:effectLst/>
                <a:uLnTx/>
                <a:uFillTx/>
                <a:latin typeface="Calibri"/>
                <a:ea typeface="+mn-ea"/>
                <a:cs typeface="+mn-cs"/>
              </a:rPr>
              <a:t>           Pha</a:t>
            </a:r>
            <a:r>
              <a:rPr kumimoji="0" sz="1800" b="1" i="0" u="none" strike="noStrike" kern="1200" cap="none" spc="0" normalizeH="0" baseline="0" noProof="0" dirty="0">
                <a:ln>
                  <a:noFill/>
                </a:ln>
                <a:solidFill>
                  <a:prstClr val="black"/>
                </a:solidFill>
                <a:effectLst/>
                <a:uLnTx/>
                <a:uFillTx/>
                <a:latin typeface="Calibri"/>
                <a:ea typeface="+mn-ea"/>
                <a:cs typeface="+mn-cs"/>
              </a:rPr>
              <a:t>se 1 – Identity Preserved Grain</a:t>
            </a:r>
          </a:p>
        </p:txBody>
      </p:sp>
      <p:graphicFrame>
        <p:nvGraphicFramePr>
          <p:cNvPr id="3" name="Table 2"/>
          <p:cNvGraphicFramePr>
            <a:graphicFrameLocks noGrp="1"/>
          </p:cNvGraphicFramePr>
          <p:nvPr>
            <p:extLst>
              <p:ext uri="{D42A27DB-BD31-4B8C-83A1-F6EECF244321}">
                <p14:modId xmlns:p14="http://schemas.microsoft.com/office/powerpoint/2010/main" val="1907049599"/>
              </p:ext>
            </p:extLst>
          </p:nvPr>
        </p:nvGraphicFramePr>
        <p:xfrm>
          <a:off x="330867" y="1524000"/>
          <a:ext cx="8482266" cy="4689105"/>
        </p:xfrm>
        <a:graphic>
          <a:graphicData uri="http://schemas.openxmlformats.org/drawingml/2006/table">
            <a:tbl>
              <a:tblPr firstRow="1" bandRow="1">
                <a:tableStyleId>{5C22544A-7EE6-4342-B048-85BDC9FD1C3A}</a:tableStyleId>
              </a:tblPr>
              <a:tblGrid>
                <a:gridCol w="4241133">
                  <a:extLst>
                    <a:ext uri="{9D8B030D-6E8A-4147-A177-3AD203B41FA5}">
                      <a16:colId xmlns:a16="http://schemas.microsoft.com/office/drawing/2014/main" val="20000"/>
                    </a:ext>
                  </a:extLst>
                </a:gridCol>
                <a:gridCol w="4241133">
                  <a:extLst>
                    <a:ext uri="{9D8B030D-6E8A-4147-A177-3AD203B41FA5}">
                      <a16:colId xmlns:a16="http://schemas.microsoft.com/office/drawing/2014/main" val="20001"/>
                    </a:ext>
                  </a:extLst>
                </a:gridCol>
              </a:tblGrid>
              <a:tr h="465253">
                <a:tc>
                  <a:txBody>
                    <a:bodyPr/>
                    <a:lstStyle/>
                    <a:p>
                      <a:r>
                        <a:t>Costs (Annual)</a:t>
                      </a:r>
                    </a:p>
                  </a:txBody>
                  <a:tcPr/>
                </a:tc>
                <a:tc>
                  <a:txBody>
                    <a:bodyPr/>
                    <a:lstStyle/>
                    <a:p>
                      <a:r>
                        <a:rPr dirty="0"/>
                        <a:t>Revenue (Annual)</a:t>
                      </a:r>
                    </a:p>
                  </a:txBody>
                  <a:tcPr/>
                </a:tc>
                <a:extLst>
                  <a:ext uri="{0D108BD9-81ED-4DB2-BD59-A6C34878D82A}">
                    <a16:rowId xmlns:a16="http://schemas.microsoft.com/office/drawing/2014/main" val="10000"/>
                  </a:ext>
                </a:extLst>
              </a:tr>
              <a:tr h="664648">
                <a:tc>
                  <a:txBody>
                    <a:bodyPr/>
                    <a:lstStyle/>
                    <a:p>
                      <a:r>
                        <a:t>Extra herbicide program – $25,000</a:t>
                      </a:r>
                    </a:p>
                  </a:txBody>
                  <a:tcPr/>
                </a:tc>
                <a:tc>
                  <a:txBody>
                    <a:bodyPr/>
                    <a:lstStyle/>
                    <a:p>
                      <a:r>
                        <a:rPr dirty="0"/>
                        <a:t>Non‑GMO corn premiums – $145,000</a:t>
                      </a:r>
                    </a:p>
                  </a:txBody>
                  <a:tcPr/>
                </a:tc>
                <a:extLst>
                  <a:ext uri="{0D108BD9-81ED-4DB2-BD59-A6C34878D82A}">
                    <a16:rowId xmlns:a16="http://schemas.microsoft.com/office/drawing/2014/main" val="10001"/>
                  </a:ext>
                </a:extLst>
              </a:tr>
              <a:tr h="864042">
                <a:tc>
                  <a:txBody>
                    <a:bodyPr/>
                    <a:lstStyle/>
                    <a:p>
                      <a:r>
                        <a:t>Testing &amp; certification – $8,500</a:t>
                      </a:r>
                    </a:p>
                  </a:txBody>
                  <a:tcPr/>
                </a:tc>
                <a:tc>
                  <a:txBody>
                    <a:bodyPr/>
                    <a:lstStyle/>
                    <a:p>
                      <a:r>
                        <a:rPr dirty="0"/>
                        <a:t>Non‑GMO soybean premiums – $50,000</a:t>
                      </a:r>
                    </a:p>
                  </a:txBody>
                  <a:tcPr/>
                </a:tc>
                <a:extLst>
                  <a:ext uri="{0D108BD9-81ED-4DB2-BD59-A6C34878D82A}">
                    <a16:rowId xmlns:a16="http://schemas.microsoft.com/office/drawing/2014/main" val="10002"/>
                  </a:ext>
                </a:extLst>
              </a:tr>
              <a:tr h="664648">
                <a:tc>
                  <a:txBody>
                    <a:bodyPr/>
                    <a:lstStyle/>
                    <a:p>
                      <a:r>
                        <a:t>Seed documentation – $6,000</a:t>
                      </a:r>
                    </a:p>
                  </a:txBody>
                  <a:tcPr/>
                </a:tc>
                <a:tc>
                  <a:txBody>
                    <a:bodyPr/>
                    <a:lstStyle/>
                    <a:p>
                      <a:endParaRPr/>
                    </a:p>
                  </a:txBody>
                  <a:tcPr/>
                </a:tc>
                <a:extLst>
                  <a:ext uri="{0D108BD9-81ED-4DB2-BD59-A6C34878D82A}">
                    <a16:rowId xmlns:a16="http://schemas.microsoft.com/office/drawing/2014/main" val="10003"/>
                  </a:ext>
                </a:extLst>
              </a:tr>
              <a:tr h="664648">
                <a:tc>
                  <a:txBody>
                    <a:bodyPr/>
                    <a:lstStyle/>
                    <a:p>
                      <a:r>
                        <a:t>Segregated trucking – $10,000</a:t>
                      </a:r>
                    </a:p>
                  </a:txBody>
                  <a:tcPr/>
                </a:tc>
                <a:tc>
                  <a:txBody>
                    <a:bodyPr/>
                    <a:lstStyle/>
                    <a:p>
                      <a:endParaRPr/>
                    </a:p>
                  </a:txBody>
                  <a:tcPr/>
                </a:tc>
                <a:extLst>
                  <a:ext uri="{0D108BD9-81ED-4DB2-BD59-A6C34878D82A}">
                    <a16:rowId xmlns:a16="http://schemas.microsoft.com/office/drawing/2014/main" val="10004"/>
                  </a:ext>
                </a:extLst>
              </a:tr>
              <a:tr h="465253">
                <a:tc>
                  <a:txBody>
                    <a:bodyPr/>
                    <a:lstStyle/>
                    <a:p>
                      <a:r>
                        <a:t>Bin cleaning labor – $9,000</a:t>
                      </a:r>
                    </a:p>
                  </a:txBody>
                  <a:tcPr/>
                </a:tc>
                <a:tc>
                  <a:txBody>
                    <a:bodyPr/>
                    <a:lstStyle/>
                    <a:p>
                      <a:endParaRPr/>
                    </a:p>
                  </a:txBody>
                  <a:tcPr/>
                </a:tc>
                <a:extLst>
                  <a:ext uri="{0D108BD9-81ED-4DB2-BD59-A6C34878D82A}">
                    <a16:rowId xmlns:a16="http://schemas.microsoft.com/office/drawing/2014/main" val="10005"/>
                  </a:ext>
                </a:extLst>
              </a:tr>
              <a:tr h="465253">
                <a:tc>
                  <a:txBody>
                    <a:bodyPr/>
                    <a:lstStyle/>
                    <a:p>
                      <a:r>
                        <a:t>Admin &amp; records – $5,000</a:t>
                      </a:r>
                    </a:p>
                  </a:txBody>
                  <a:tcPr/>
                </a:tc>
                <a:tc>
                  <a:txBody>
                    <a:bodyPr/>
                    <a:lstStyle/>
                    <a:p>
                      <a:endParaRPr dirty="0"/>
                    </a:p>
                  </a:txBody>
                  <a:tcPr/>
                </a:tc>
                <a:extLst>
                  <a:ext uri="{0D108BD9-81ED-4DB2-BD59-A6C34878D82A}">
                    <a16:rowId xmlns:a16="http://schemas.microsoft.com/office/drawing/2014/main" val="10006"/>
                  </a:ext>
                </a:extLst>
              </a:tr>
              <a:tr h="435360">
                <a:tc>
                  <a:txBody>
                    <a:bodyPr/>
                    <a:lstStyle/>
                    <a:p>
                      <a:r>
                        <a:rPr dirty="0"/>
                        <a:t>Net Annual Gain</a:t>
                      </a:r>
                    </a:p>
                  </a:txBody>
                  <a:tcPr/>
                </a:tc>
                <a:tc>
                  <a:txBody>
                    <a:bodyPr/>
                    <a:lstStyle/>
                    <a:p>
                      <a:r>
                        <a:rPr dirty="0"/>
                        <a:t>≈ $124,000</a:t>
                      </a:r>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199" y="457200"/>
            <a:ext cx="3519287" cy="646331"/>
          </a:xfrm>
          <a:prstGeom prst="rect">
            <a:avLst/>
          </a:prstGeom>
          <a:noFill/>
        </p:spPr>
        <p:txBody>
          <a:bodyPr wrap="square">
            <a:spAutoFit/>
          </a:bodyPr>
          <a:lstStyle/>
          <a:p>
            <a:pPr>
              <a:defRPr sz="1800" b="1"/>
            </a:pPr>
            <a:r>
              <a:rPr dirty="0"/>
              <a:t>Phase </a:t>
            </a:r>
            <a:r>
              <a:rPr lang="en-US" dirty="0"/>
              <a:t>2 </a:t>
            </a:r>
            <a:r>
              <a:rPr dirty="0"/>
              <a:t>– </a:t>
            </a:r>
            <a:r>
              <a:rPr lang="en-US" dirty="0"/>
              <a:t>Feed Mill 1000t</a:t>
            </a:r>
          </a:p>
          <a:p>
            <a:pPr>
              <a:defRPr sz="1800" b="1"/>
            </a:pPr>
            <a:r>
              <a:rPr lang="en-US" dirty="0"/>
              <a:t>($121,000)</a:t>
            </a:r>
          </a:p>
        </p:txBody>
      </p:sp>
      <p:graphicFrame>
        <p:nvGraphicFramePr>
          <p:cNvPr id="3" name="Table 2"/>
          <p:cNvGraphicFramePr>
            <a:graphicFrameLocks noGrp="1"/>
          </p:cNvGraphicFramePr>
          <p:nvPr>
            <p:extLst>
              <p:ext uri="{D42A27DB-BD31-4B8C-83A1-F6EECF244321}">
                <p14:modId xmlns:p14="http://schemas.microsoft.com/office/powerpoint/2010/main" val="3873597513"/>
              </p:ext>
            </p:extLst>
          </p:nvPr>
        </p:nvGraphicFramePr>
        <p:xfrm>
          <a:off x="457200" y="1005840"/>
          <a:ext cx="4114800" cy="539496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674370">
                <a:tc>
                  <a:txBody>
                    <a:bodyPr/>
                    <a:lstStyle/>
                    <a:p>
                      <a:r>
                        <a:rPr dirty="0"/>
                        <a:t>Costs (Annual)</a:t>
                      </a:r>
                    </a:p>
                  </a:txBody>
                  <a:tcPr/>
                </a:tc>
                <a:tc>
                  <a:txBody>
                    <a:bodyPr/>
                    <a:lstStyle/>
                    <a:p>
                      <a:r>
                        <a:t>Revenue (Annual)</a:t>
                      </a:r>
                    </a:p>
                  </a:txBody>
                  <a:tcPr/>
                </a:tc>
                <a:extLst>
                  <a:ext uri="{0D108BD9-81ED-4DB2-BD59-A6C34878D82A}">
                    <a16:rowId xmlns:a16="http://schemas.microsoft.com/office/drawing/2014/main" val="10000"/>
                  </a:ext>
                </a:extLst>
              </a:tr>
              <a:tr h="674370">
                <a:tc>
                  <a:txBody>
                    <a:bodyPr/>
                    <a:lstStyle/>
                    <a:p>
                      <a:r>
                        <a:rPr lang="en-US" dirty="0"/>
                        <a:t>Grain inputs – $177,971</a:t>
                      </a:r>
                      <a:endParaRPr dirty="0"/>
                    </a:p>
                  </a:txBody>
                  <a:tcPr/>
                </a:tc>
                <a:tc>
                  <a:txBody>
                    <a:bodyPr/>
                    <a:lstStyle/>
                    <a:p>
                      <a:r>
                        <a:rPr lang="en-US" dirty="0"/>
                        <a:t>Bulk feed - $340,000</a:t>
                      </a:r>
                      <a:endParaRPr dirty="0"/>
                    </a:p>
                  </a:txBody>
                  <a:tcPr/>
                </a:tc>
                <a:extLst>
                  <a:ext uri="{0D108BD9-81ED-4DB2-BD59-A6C34878D82A}">
                    <a16:rowId xmlns:a16="http://schemas.microsoft.com/office/drawing/2014/main" val="10001"/>
                  </a:ext>
                </a:extLst>
              </a:tr>
              <a:tr h="674370">
                <a:tc>
                  <a:txBody>
                    <a:bodyPr/>
                    <a:lstStyle/>
                    <a:p>
                      <a:r>
                        <a:rPr lang="en-US" dirty="0"/>
                        <a:t>Minerals- $32,500</a:t>
                      </a:r>
                    </a:p>
                  </a:txBody>
                  <a:tcPr/>
                </a:tc>
                <a:tc>
                  <a:txBody>
                    <a:bodyPr/>
                    <a:lstStyle/>
                    <a:p>
                      <a:endParaRPr dirty="0"/>
                    </a:p>
                  </a:txBody>
                  <a:tcPr/>
                </a:tc>
                <a:extLst>
                  <a:ext uri="{0D108BD9-81ED-4DB2-BD59-A6C34878D82A}">
                    <a16:rowId xmlns:a16="http://schemas.microsoft.com/office/drawing/2014/main" val="10002"/>
                  </a:ext>
                </a:extLst>
              </a:tr>
              <a:tr h="674370">
                <a:tc>
                  <a:txBody>
                    <a:bodyPr/>
                    <a:lstStyle/>
                    <a:p>
                      <a:r>
                        <a:rPr lang="en-US" dirty="0"/>
                        <a:t>Operating Expenses- $46,000</a:t>
                      </a:r>
                    </a:p>
                  </a:txBody>
                  <a:tcPr/>
                </a:tc>
                <a:tc>
                  <a:txBody>
                    <a:bodyPr/>
                    <a:lstStyle/>
                    <a:p>
                      <a:endParaRPr dirty="0"/>
                    </a:p>
                  </a:txBody>
                  <a:tcPr/>
                </a:tc>
                <a:extLst>
                  <a:ext uri="{0D108BD9-81ED-4DB2-BD59-A6C34878D82A}">
                    <a16:rowId xmlns:a16="http://schemas.microsoft.com/office/drawing/2014/main" val="10003"/>
                  </a:ext>
                </a:extLst>
              </a:tr>
              <a:tr h="674370">
                <a:tc>
                  <a:txBody>
                    <a:bodyPr/>
                    <a:lstStyle/>
                    <a:p>
                      <a:endParaRPr dirty="0"/>
                    </a:p>
                  </a:txBody>
                  <a:tcPr/>
                </a:tc>
                <a:tc>
                  <a:txBody>
                    <a:bodyPr/>
                    <a:lstStyle/>
                    <a:p>
                      <a:endParaRPr/>
                    </a:p>
                  </a:txBody>
                  <a:tcPr/>
                </a:tc>
                <a:extLst>
                  <a:ext uri="{0D108BD9-81ED-4DB2-BD59-A6C34878D82A}">
                    <a16:rowId xmlns:a16="http://schemas.microsoft.com/office/drawing/2014/main" val="10004"/>
                  </a:ext>
                </a:extLst>
              </a:tr>
              <a:tr h="674370">
                <a:tc>
                  <a:txBody>
                    <a:bodyPr/>
                    <a:lstStyle/>
                    <a:p>
                      <a:endParaRPr dirty="0"/>
                    </a:p>
                  </a:txBody>
                  <a:tcPr/>
                </a:tc>
                <a:tc>
                  <a:txBody>
                    <a:bodyPr/>
                    <a:lstStyle/>
                    <a:p>
                      <a:endParaRPr/>
                    </a:p>
                  </a:txBody>
                  <a:tcPr/>
                </a:tc>
                <a:extLst>
                  <a:ext uri="{0D108BD9-81ED-4DB2-BD59-A6C34878D82A}">
                    <a16:rowId xmlns:a16="http://schemas.microsoft.com/office/drawing/2014/main" val="10005"/>
                  </a:ext>
                </a:extLst>
              </a:tr>
              <a:tr h="674370">
                <a:tc>
                  <a:txBody>
                    <a:bodyPr/>
                    <a:lstStyle/>
                    <a:p>
                      <a:endParaRPr dirty="0"/>
                    </a:p>
                  </a:txBody>
                  <a:tcPr/>
                </a:tc>
                <a:tc>
                  <a:txBody>
                    <a:bodyPr/>
                    <a:lstStyle/>
                    <a:p>
                      <a:endParaRPr/>
                    </a:p>
                  </a:txBody>
                  <a:tcPr/>
                </a:tc>
                <a:extLst>
                  <a:ext uri="{0D108BD9-81ED-4DB2-BD59-A6C34878D82A}">
                    <a16:rowId xmlns:a16="http://schemas.microsoft.com/office/drawing/2014/main" val="10006"/>
                  </a:ext>
                </a:extLst>
              </a:tr>
              <a:tr h="674370">
                <a:tc>
                  <a:txBody>
                    <a:bodyPr/>
                    <a:lstStyle/>
                    <a:p>
                      <a:r>
                        <a:t>Net Annual Gain</a:t>
                      </a:r>
                    </a:p>
                  </a:txBody>
                  <a:tcPr/>
                </a:tc>
                <a:tc>
                  <a:txBody>
                    <a:bodyPr/>
                    <a:lstStyle/>
                    <a:p>
                      <a:r>
                        <a:rPr dirty="0"/>
                        <a:t>≈ $</a:t>
                      </a:r>
                      <a:r>
                        <a:rPr lang="en-US" dirty="0"/>
                        <a:t>73,029</a:t>
                      </a:r>
                      <a:endParaRPr dirty="0"/>
                    </a:p>
                  </a:txBody>
                  <a:tcPr/>
                </a:tc>
                <a:extLst>
                  <a:ext uri="{0D108BD9-81ED-4DB2-BD59-A6C34878D82A}">
                    <a16:rowId xmlns:a16="http://schemas.microsoft.com/office/drawing/2014/main" val="10007"/>
                  </a:ext>
                </a:extLst>
              </a:tr>
            </a:tbl>
          </a:graphicData>
        </a:graphic>
      </p:graphicFrame>
      <p:sp>
        <p:nvSpPr>
          <p:cNvPr id="4" name="TextBox 3"/>
          <p:cNvSpPr txBox="1"/>
          <p:nvPr/>
        </p:nvSpPr>
        <p:spPr>
          <a:xfrm>
            <a:off x="4754880" y="457200"/>
            <a:ext cx="3356688" cy="646331"/>
          </a:xfrm>
          <a:prstGeom prst="rect">
            <a:avLst/>
          </a:prstGeom>
          <a:noFill/>
        </p:spPr>
        <p:txBody>
          <a:bodyPr wrap="none">
            <a:spAutoFit/>
          </a:bodyPr>
          <a:lstStyle/>
          <a:p>
            <a:pPr>
              <a:defRPr sz="1800" b="1"/>
            </a:pPr>
            <a:r>
              <a:rPr dirty="0"/>
              <a:t>Phase </a:t>
            </a:r>
            <a:r>
              <a:rPr lang="en-US" dirty="0"/>
              <a:t>3 – Private Label Line 150t </a:t>
            </a:r>
          </a:p>
          <a:p>
            <a:pPr>
              <a:defRPr sz="1800" b="1"/>
            </a:pPr>
            <a:r>
              <a:rPr lang="en-US" dirty="0"/>
              <a:t>($54,700)</a:t>
            </a:r>
          </a:p>
        </p:txBody>
      </p:sp>
      <p:graphicFrame>
        <p:nvGraphicFramePr>
          <p:cNvPr id="5" name="Table 4"/>
          <p:cNvGraphicFramePr>
            <a:graphicFrameLocks noGrp="1"/>
          </p:cNvGraphicFramePr>
          <p:nvPr>
            <p:extLst>
              <p:ext uri="{D42A27DB-BD31-4B8C-83A1-F6EECF244321}">
                <p14:modId xmlns:p14="http://schemas.microsoft.com/office/powerpoint/2010/main" val="1172760241"/>
              </p:ext>
            </p:extLst>
          </p:nvPr>
        </p:nvGraphicFramePr>
        <p:xfrm>
          <a:off x="4754880" y="1005840"/>
          <a:ext cx="4114800" cy="539496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674370">
                <a:tc>
                  <a:txBody>
                    <a:bodyPr/>
                    <a:lstStyle/>
                    <a:p>
                      <a:r>
                        <a:t>Costs (Annual)</a:t>
                      </a:r>
                    </a:p>
                  </a:txBody>
                  <a:tcPr/>
                </a:tc>
                <a:tc>
                  <a:txBody>
                    <a:bodyPr/>
                    <a:lstStyle/>
                    <a:p>
                      <a:r>
                        <a:rPr dirty="0"/>
                        <a:t>Revenue (Annual)</a:t>
                      </a:r>
                    </a:p>
                  </a:txBody>
                  <a:tcPr/>
                </a:tc>
                <a:extLst>
                  <a:ext uri="{0D108BD9-81ED-4DB2-BD59-A6C34878D82A}">
                    <a16:rowId xmlns:a16="http://schemas.microsoft.com/office/drawing/2014/main" val="10000"/>
                  </a:ext>
                </a:extLst>
              </a:tr>
              <a:tr h="674370">
                <a:tc>
                  <a:txBody>
                    <a:bodyPr/>
                    <a:lstStyle/>
                    <a:p>
                      <a:r>
                        <a:rPr lang="en-US" dirty="0"/>
                        <a:t>Operating Cost - $25,600</a:t>
                      </a:r>
                      <a:endParaRPr dirty="0"/>
                    </a:p>
                  </a:txBody>
                  <a:tcPr/>
                </a:tc>
                <a:tc>
                  <a:txBody>
                    <a:bodyPr/>
                    <a:lstStyle/>
                    <a:p>
                      <a:r>
                        <a:rPr dirty="0"/>
                        <a:t>Bagged feed sales –</a:t>
                      </a:r>
                      <a:endParaRPr lang="en-US" dirty="0"/>
                    </a:p>
                    <a:p>
                      <a:r>
                        <a:rPr lang="en-US" dirty="0"/>
                        <a:t>$90,000</a:t>
                      </a:r>
                      <a:endParaRPr dirty="0"/>
                    </a:p>
                  </a:txBody>
                  <a:tcPr/>
                </a:tc>
                <a:extLst>
                  <a:ext uri="{0D108BD9-81ED-4DB2-BD59-A6C34878D82A}">
                    <a16:rowId xmlns:a16="http://schemas.microsoft.com/office/drawing/2014/main" val="10001"/>
                  </a:ext>
                </a:extLst>
              </a:tr>
              <a:tr h="674370">
                <a:tc>
                  <a:txBody>
                    <a:bodyPr/>
                    <a:lstStyle/>
                    <a:p>
                      <a:endParaRPr dirty="0"/>
                    </a:p>
                  </a:txBody>
                  <a:tcPr/>
                </a:tc>
                <a:tc>
                  <a:txBody>
                    <a:bodyPr/>
                    <a:lstStyle/>
                    <a:p>
                      <a:endParaRPr dirty="0"/>
                    </a:p>
                  </a:txBody>
                  <a:tcPr/>
                </a:tc>
                <a:extLst>
                  <a:ext uri="{0D108BD9-81ED-4DB2-BD59-A6C34878D82A}">
                    <a16:rowId xmlns:a16="http://schemas.microsoft.com/office/drawing/2014/main" val="10002"/>
                  </a:ext>
                </a:extLst>
              </a:tr>
              <a:tr h="674370">
                <a:tc>
                  <a:txBody>
                    <a:bodyPr/>
                    <a:lstStyle/>
                    <a:p>
                      <a:endParaRPr dirty="0"/>
                    </a:p>
                  </a:txBody>
                  <a:tcPr/>
                </a:tc>
                <a:tc>
                  <a:txBody>
                    <a:bodyPr/>
                    <a:lstStyle/>
                    <a:p>
                      <a:endParaRPr/>
                    </a:p>
                  </a:txBody>
                  <a:tcPr/>
                </a:tc>
                <a:extLst>
                  <a:ext uri="{0D108BD9-81ED-4DB2-BD59-A6C34878D82A}">
                    <a16:rowId xmlns:a16="http://schemas.microsoft.com/office/drawing/2014/main" val="10003"/>
                  </a:ext>
                </a:extLst>
              </a:tr>
              <a:tr h="674370">
                <a:tc>
                  <a:txBody>
                    <a:bodyPr/>
                    <a:lstStyle/>
                    <a:p>
                      <a:endParaRPr dirty="0"/>
                    </a:p>
                  </a:txBody>
                  <a:tcPr/>
                </a:tc>
                <a:tc>
                  <a:txBody>
                    <a:bodyPr/>
                    <a:lstStyle/>
                    <a:p>
                      <a:endParaRPr/>
                    </a:p>
                  </a:txBody>
                  <a:tcPr/>
                </a:tc>
                <a:extLst>
                  <a:ext uri="{0D108BD9-81ED-4DB2-BD59-A6C34878D82A}">
                    <a16:rowId xmlns:a16="http://schemas.microsoft.com/office/drawing/2014/main" val="10004"/>
                  </a:ext>
                </a:extLst>
              </a:tr>
              <a:tr h="674370">
                <a:tc>
                  <a:txBody>
                    <a:bodyPr/>
                    <a:lstStyle/>
                    <a:p>
                      <a:endParaRPr dirty="0"/>
                    </a:p>
                  </a:txBody>
                  <a:tcPr/>
                </a:tc>
                <a:tc>
                  <a:txBody>
                    <a:bodyPr/>
                    <a:lstStyle/>
                    <a:p>
                      <a:endParaRPr/>
                    </a:p>
                  </a:txBody>
                  <a:tcPr/>
                </a:tc>
                <a:extLst>
                  <a:ext uri="{0D108BD9-81ED-4DB2-BD59-A6C34878D82A}">
                    <a16:rowId xmlns:a16="http://schemas.microsoft.com/office/drawing/2014/main" val="10005"/>
                  </a:ext>
                </a:extLst>
              </a:tr>
              <a:tr h="674370">
                <a:tc>
                  <a:txBody>
                    <a:bodyPr/>
                    <a:lstStyle/>
                    <a:p>
                      <a:endParaRPr dirty="0"/>
                    </a:p>
                  </a:txBody>
                  <a:tcPr/>
                </a:tc>
                <a:tc>
                  <a:txBody>
                    <a:bodyPr/>
                    <a:lstStyle/>
                    <a:p>
                      <a:endParaRPr/>
                    </a:p>
                  </a:txBody>
                  <a:tcPr/>
                </a:tc>
                <a:extLst>
                  <a:ext uri="{0D108BD9-81ED-4DB2-BD59-A6C34878D82A}">
                    <a16:rowId xmlns:a16="http://schemas.microsoft.com/office/drawing/2014/main" val="10006"/>
                  </a:ext>
                </a:extLst>
              </a:tr>
              <a:tr h="674370">
                <a:tc>
                  <a:txBody>
                    <a:bodyPr/>
                    <a:lstStyle/>
                    <a:p>
                      <a:r>
                        <a:t>Net Annual Gain</a:t>
                      </a:r>
                    </a:p>
                  </a:txBody>
                  <a:tcPr/>
                </a:tc>
                <a:tc>
                  <a:txBody>
                    <a:bodyPr/>
                    <a:lstStyle/>
                    <a:p>
                      <a:r>
                        <a:rPr dirty="0"/>
                        <a:t>≈ $</a:t>
                      </a:r>
                      <a:r>
                        <a:rPr lang="en-US" dirty="0"/>
                        <a:t>64,400</a:t>
                      </a:r>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184731" cy="369332"/>
          </a:xfrm>
          <a:prstGeom prst="rect">
            <a:avLst/>
          </a:prstGeom>
          <a:noFill/>
        </p:spPr>
        <p:txBody>
          <a:bodyPr wrap="none">
            <a:spAutoFit/>
          </a:bodyPr>
          <a:lstStyle/>
          <a:p>
            <a:pPr>
              <a:defRPr sz="1800" b="1"/>
            </a:pPr>
            <a:endParaRPr dirty="0"/>
          </a:p>
        </p:txBody>
      </p:sp>
      <p:graphicFrame>
        <p:nvGraphicFramePr>
          <p:cNvPr id="3" name="Table 2"/>
          <p:cNvGraphicFramePr>
            <a:graphicFrameLocks noGrp="1"/>
          </p:cNvGraphicFramePr>
          <p:nvPr>
            <p:extLst>
              <p:ext uri="{D42A27DB-BD31-4B8C-83A1-F6EECF244321}">
                <p14:modId xmlns:p14="http://schemas.microsoft.com/office/powerpoint/2010/main" val="2859681048"/>
              </p:ext>
            </p:extLst>
          </p:nvPr>
        </p:nvGraphicFramePr>
        <p:xfrm>
          <a:off x="457200" y="1005840"/>
          <a:ext cx="8104094" cy="5394960"/>
        </p:xfrm>
        <a:graphic>
          <a:graphicData uri="http://schemas.openxmlformats.org/drawingml/2006/table">
            <a:tbl>
              <a:tblPr firstRow="1" bandRow="1">
                <a:tableStyleId>{5C22544A-7EE6-4342-B048-85BDC9FD1C3A}</a:tableStyleId>
              </a:tblPr>
              <a:tblGrid>
                <a:gridCol w="4052047">
                  <a:extLst>
                    <a:ext uri="{9D8B030D-6E8A-4147-A177-3AD203B41FA5}">
                      <a16:colId xmlns:a16="http://schemas.microsoft.com/office/drawing/2014/main" val="20000"/>
                    </a:ext>
                  </a:extLst>
                </a:gridCol>
                <a:gridCol w="4052047">
                  <a:extLst>
                    <a:ext uri="{9D8B030D-6E8A-4147-A177-3AD203B41FA5}">
                      <a16:colId xmlns:a16="http://schemas.microsoft.com/office/drawing/2014/main" val="20001"/>
                    </a:ext>
                  </a:extLst>
                </a:gridCol>
              </a:tblGrid>
              <a:tr h="770708">
                <a:tc>
                  <a:txBody>
                    <a:bodyPr/>
                    <a:lstStyle/>
                    <a:p>
                      <a:r>
                        <a:t>Costs (Annual)</a:t>
                      </a:r>
                    </a:p>
                  </a:txBody>
                  <a:tcPr/>
                </a:tc>
                <a:tc>
                  <a:txBody>
                    <a:bodyPr/>
                    <a:lstStyle/>
                    <a:p>
                      <a:r>
                        <a:t>Revenue (Annual)</a:t>
                      </a:r>
                    </a:p>
                  </a:txBody>
                  <a:tcPr/>
                </a:tc>
                <a:extLst>
                  <a:ext uri="{0D108BD9-81ED-4DB2-BD59-A6C34878D82A}">
                    <a16:rowId xmlns:a16="http://schemas.microsoft.com/office/drawing/2014/main" val="10000"/>
                  </a:ext>
                </a:extLst>
              </a:tr>
              <a:tr h="770708">
                <a:tc>
                  <a:txBody>
                    <a:bodyPr/>
                    <a:lstStyle/>
                    <a:p>
                      <a:r>
                        <a:rPr lang="en-US" dirty="0"/>
                        <a:t>Utilities - $</a:t>
                      </a:r>
                      <a:r>
                        <a:rPr dirty="0"/>
                        <a:t>22,000</a:t>
                      </a:r>
                    </a:p>
                  </a:txBody>
                  <a:tcPr/>
                </a:tc>
                <a:tc>
                  <a:txBody>
                    <a:bodyPr/>
                    <a:lstStyle/>
                    <a:p>
                      <a:r>
                        <a:rPr lang="en-US" dirty="0"/>
                        <a:t>Wholesale treat sales $1,518,750</a:t>
                      </a:r>
                    </a:p>
                  </a:txBody>
                  <a:tcPr/>
                </a:tc>
                <a:extLst>
                  <a:ext uri="{0D108BD9-81ED-4DB2-BD59-A6C34878D82A}">
                    <a16:rowId xmlns:a16="http://schemas.microsoft.com/office/drawing/2014/main" val="10001"/>
                  </a:ext>
                </a:extLst>
              </a:tr>
              <a:tr h="770708">
                <a:tc>
                  <a:txBody>
                    <a:bodyPr/>
                    <a:lstStyle/>
                    <a:p>
                      <a:r>
                        <a:rPr lang="en-US" dirty="0"/>
                        <a:t>Labor</a:t>
                      </a:r>
                      <a:r>
                        <a:rPr dirty="0"/>
                        <a:t> – $</a:t>
                      </a:r>
                      <a:r>
                        <a:rPr lang="en-US" dirty="0"/>
                        <a:t>153,000</a:t>
                      </a:r>
                      <a:endParaRPr dirty="0"/>
                    </a:p>
                  </a:txBody>
                  <a:tcPr/>
                </a:tc>
                <a:tc>
                  <a:txBody>
                    <a:bodyPr/>
                    <a:lstStyle/>
                    <a:p>
                      <a:endParaRPr/>
                    </a:p>
                  </a:txBody>
                  <a:tcPr/>
                </a:tc>
                <a:extLst>
                  <a:ext uri="{0D108BD9-81ED-4DB2-BD59-A6C34878D82A}">
                    <a16:rowId xmlns:a16="http://schemas.microsoft.com/office/drawing/2014/main" val="10002"/>
                  </a:ext>
                </a:extLst>
              </a:tr>
              <a:tr h="770708">
                <a:tc>
                  <a:txBody>
                    <a:bodyPr/>
                    <a:lstStyle/>
                    <a:p>
                      <a:r>
                        <a:rPr lang="en-US" dirty="0"/>
                        <a:t>Packaging - $129,000</a:t>
                      </a:r>
                      <a:endParaRPr dirty="0"/>
                    </a:p>
                  </a:txBody>
                  <a:tcPr/>
                </a:tc>
                <a:tc>
                  <a:txBody>
                    <a:bodyPr/>
                    <a:lstStyle/>
                    <a:p>
                      <a:endParaRPr/>
                    </a:p>
                  </a:txBody>
                  <a:tcPr/>
                </a:tc>
                <a:extLst>
                  <a:ext uri="{0D108BD9-81ED-4DB2-BD59-A6C34878D82A}">
                    <a16:rowId xmlns:a16="http://schemas.microsoft.com/office/drawing/2014/main" val="10003"/>
                  </a:ext>
                </a:extLst>
              </a:tr>
              <a:tr h="770708">
                <a:tc>
                  <a:txBody>
                    <a:bodyPr/>
                    <a:lstStyle/>
                    <a:p>
                      <a:r>
                        <a:rPr lang="en-US" dirty="0"/>
                        <a:t>Culls -$50,000</a:t>
                      </a:r>
                    </a:p>
                  </a:txBody>
                  <a:tcPr/>
                </a:tc>
                <a:tc>
                  <a:txBody>
                    <a:bodyPr/>
                    <a:lstStyle/>
                    <a:p>
                      <a:endParaRPr/>
                    </a:p>
                  </a:txBody>
                  <a:tcPr/>
                </a:tc>
                <a:extLst>
                  <a:ext uri="{0D108BD9-81ED-4DB2-BD59-A6C34878D82A}">
                    <a16:rowId xmlns:a16="http://schemas.microsoft.com/office/drawing/2014/main" val="10004"/>
                  </a:ext>
                </a:extLst>
              </a:tr>
              <a:tr h="770708">
                <a:tc>
                  <a:txBody>
                    <a:bodyPr/>
                    <a:lstStyle/>
                    <a:p>
                      <a:r>
                        <a:rPr lang="en-US" dirty="0"/>
                        <a:t>Insurance Maintenance  $100,000</a:t>
                      </a:r>
                      <a:endParaRPr dirty="0"/>
                    </a:p>
                  </a:txBody>
                  <a:tcPr/>
                </a:tc>
                <a:tc>
                  <a:txBody>
                    <a:bodyPr/>
                    <a:lstStyle/>
                    <a:p>
                      <a:endParaRPr dirty="0"/>
                    </a:p>
                  </a:txBody>
                  <a:tcPr/>
                </a:tc>
                <a:extLst>
                  <a:ext uri="{0D108BD9-81ED-4DB2-BD59-A6C34878D82A}">
                    <a16:rowId xmlns:a16="http://schemas.microsoft.com/office/drawing/2014/main" val="10005"/>
                  </a:ext>
                </a:extLst>
              </a:tr>
              <a:tr h="770712">
                <a:tc>
                  <a:txBody>
                    <a:bodyPr/>
                    <a:lstStyle/>
                    <a:p>
                      <a:r>
                        <a:t>Net Annual Gain</a:t>
                      </a:r>
                    </a:p>
                  </a:txBody>
                  <a:tcPr/>
                </a:tc>
                <a:tc>
                  <a:txBody>
                    <a:bodyPr/>
                    <a:lstStyle/>
                    <a:p>
                      <a:r>
                        <a:rPr dirty="0"/>
                        <a:t>≈ $</a:t>
                      </a:r>
                      <a:r>
                        <a:rPr lang="en-US" dirty="0"/>
                        <a:t>1,518,750</a:t>
                      </a:r>
                      <a:endParaRPr dirty="0"/>
                    </a:p>
                  </a:txBody>
                  <a:tcPr/>
                </a:tc>
                <a:extLst>
                  <a:ext uri="{0D108BD9-81ED-4DB2-BD59-A6C34878D82A}">
                    <a16:rowId xmlns:a16="http://schemas.microsoft.com/office/drawing/2014/main" val="10006"/>
                  </a:ext>
                </a:extLst>
              </a:tr>
            </a:tbl>
          </a:graphicData>
        </a:graphic>
      </p:graphicFrame>
      <p:sp>
        <p:nvSpPr>
          <p:cNvPr id="4" name="TextBox 3"/>
          <p:cNvSpPr txBox="1"/>
          <p:nvPr/>
        </p:nvSpPr>
        <p:spPr>
          <a:xfrm>
            <a:off x="3144050" y="457201"/>
            <a:ext cx="4625897" cy="923330"/>
          </a:xfrm>
          <a:prstGeom prst="rect">
            <a:avLst/>
          </a:prstGeom>
          <a:noFill/>
        </p:spPr>
        <p:txBody>
          <a:bodyPr wrap="square">
            <a:spAutoFit/>
          </a:bodyPr>
          <a:lstStyle/>
          <a:p>
            <a:pPr>
              <a:defRPr sz="1800" b="1"/>
            </a:pPr>
            <a:r>
              <a:rPr lang="en-US" dirty="0"/>
              <a:t>Phase 4 Sweet Potato Treats</a:t>
            </a:r>
          </a:p>
          <a:p>
            <a:pPr>
              <a:defRPr sz="1800" b="1"/>
            </a:pPr>
            <a:r>
              <a:rPr lang="en-US" dirty="0"/>
              <a:t>($655,500)</a:t>
            </a:r>
          </a:p>
          <a:p>
            <a:pPr>
              <a:defRPr sz="1800" b="1"/>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f661548-17bf-49ce-a111-d5890de694ea.png">
            <a:extLst>
              <a:ext uri="{FF2B5EF4-FFF2-40B4-BE49-F238E27FC236}">
                <a16:creationId xmlns:a16="http://schemas.microsoft.com/office/drawing/2014/main" id="{8564749A-B827-7294-7CCB-C511F4D8542A}"/>
              </a:ext>
            </a:extLst>
          </p:cNvPr>
          <p:cNvPicPr>
            <a:picLocks noChangeAspect="1"/>
          </p:cNvPicPr>
          <p:nvPr/>
        </p:nvPicPr>
        <p:blipFill>
          <a:blip r:embed="rId2">
            <a:alphaModFix amt="10000"/>
          </a:blip>
          <a:stretch>
            <a:fillRect/>
          </a:stretch>
        </p:blipFill>
        <p:spPr>
          <a:xfrm>
            <a:off x="0" y="-97971"/>
            <a:ext cx="9144000" cy="6955971"/>
          </a:xfrm>
          <a:prstGeom prst="rect">
            <a:avLst/>
          </a:prstGeom>
        </p:spPr>
      </p:pic>
      <p:sp>
        <p:nvSpPr>
          <p:cNvPr id="2" name="Title 1">
            <a:extLst>
              <a:ext uri="{FF2B5EF4-FFF2-40B4-BE49-F238E27FC236}">
                <a16:creationId xmlns:a16="http://schemas.microsoft.com/office/drawing/2014/main" id="{368AF5A6-8E7E-AB62-5FF6-B2D030D8C4C9}"/>
              </a:ext>
            </a:extLst>
          </p:cNvPr>
          <p:cNvSpPr>
            <a:spLocks noGrp="1"/>
          </p:cNvSpPr>
          <p:nvPr>
            <p:ph type="title"/>
          </p:nvPr>
        </p:nvSpPr>
        <p:spPr/>
        <p:txBody>
          <a:bodyPr/>
          <a:lstStyle/>
          <a:p>
            <a:r>
              <a:rPr lang="en-US" dirty="0"/>
              <a:t>Business Model:</a:t>
            </a:r>
          </a:p>
        </p:txBody>
      </p:sp>
      <p:sp>
        <p:nvSpPr>
          <p:cNvPr id="3" name="Content Placeholder 2">
            <a:extLst>
              <a:ext uri="{FF2B5EF4-FFF2-40B4-BE49-F238E27FC236}">
                <a16:creationId xmlns:a16="http://schemas.microsoft.com/office/drawing/2014/main" id="{CAAD5D49-8D9C-62B3-0772-B810ECB0B3DB}"/>
              </a:ext>
            </a:extLst>
          </p:cNvPr>
          <p:cNvSpPr>
            <a:spLocks noGrp="1"/>
          </p:cNvSpPr>
          <p:nvPr>
            <p:ph idx="1"/>
          </p:nvPr>
        </p:nvSpPr>
        <p:spPr/>
        <p:txBody>
          <a:bodyPr/>
          <a:lstStyle/>
          <a:p>
            <a:r>
              <a:rPr lang="en-US" dirty="0"/>
              <a:t>Price Premiums</a:t>
            </a:r>
          </a:p>
          <a:p>
            <a:r>
              <a:rPr lang="en-US" dirty="0"/>
              <a:t>Diversified Production and Marketing</a:t>
            </a:r>
          </a:p>
          <a:p>
            <a:r>
              <a:rPr lang="en-US" dirty="0"/>
              <a:t>Lower Input Costs – Seed – While Increasing value</a:t>
            </a:r>
          </a:p>
          <a:p>
            <a:r>
              <a:rPr lang="en-US" dirty="0"/>
              <a:t>Minimize Reliance on Government Payments</a:t>
            </a:r>
          </a:p>
          <a:p>
            <a:r>
              <a:rPr lang="en-US" dirty="0"/>
              <a:t>Utilize USDA Value Added Grant to minimize start up cost.</a:t>
            </a:r>
          </a:p>
        </p:txBody>
      </p:sp>
    </p:spTree>
    <p:extLst>
      <p:ext uri="{BB962C8B-B14F-4D97-AF65-F5344CB8AC3E}">
        <p14:creationId xmlns:p14="http://schemas.microsoft.com/office/powerpoint/2010/main" val="2064806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f661548-17bf-49ce-a111-d5890de694ea.png">
            <a:extLst>
              <a:ext uri="{FF2B5EF4-FFF2-40B4-BE49-F238E27FC236}">
                <a16:creationId xmlns:a16="http://schemas.microsoft.com/office/drawing/2014/main" id="{B9B0E4E3-28EC-FCD5-5D3D-DF8AE00CDBA6}"/>
              </a:ext>
            </a:extLst>
          </p:cNvPr>
          <p:cNvPicPr>
            <a:picLocks noChangeAspect="1"/>
          </p:cNvPicPr>
          <p:nvPr/>
        </p:nvPicPr>
        <p:blipFill>
          <a:blip r:embed="rId2">
            <a:alphaModFix amt="10000"/>
          </a:blip>
          <a:stretch>
            <a:fillRect/>
          </a:stretch>
        </p:blipFill>
        <p:spPr>
          <a:xfrm>
            <a:off x="0" y="-97971"/>
            <a:ext cx="9144000" cy="6955971"/>
          </a:xfrm>
          <a:prstGeom prst="rect">
            <a:avLst/>
          </a:prstGeom>
        </p:spPr>
      </p:pic>
      <p:sp>
        <p:nvSpPr>
          <p:cNvPr id="2" name="Title 1">
            <a:extLst>
              <a:ext uri="{FF2B5EF4-FFF2-40B4-BE49-F238E27FC236}">
                <a16:creationId xmlns:a16="http://schemas.microsoft.com/office/drawing/2014/main" id="{9C79EB87-32AD-5E0C-1828-3F4816146B29}"/>
              </a:ext>
            </a:extLst>
          </p:cNvPr>
          <p:cNvSpPr>
            <a:spLocks noGrp="1"/>
          </p:cNvSpPr>
          <p:nvPr>
            <p:ph type="title"/>
          </p:nvPr>
        </p:nvSpPr>
        <p:spPr/>
        <p:txBody>
          <a:bodyPr/>
          <a:lstStyle/>
          <a:p>
            <a:r>
              <a:rPr lang="en-US" dirty="0"/>
              <a:t>Traction:</a:t>
            </a:r>
          </a:p>
        </p:txBody>
      </p:sp>
      <p:sp>
        <p:nvSpPr>
          <p:cNvPr id="3" name="Content Placeholder 2">
            <a:extLst>
              <a:ext uri="{FF2B5EF4-FFF2-40B4-BE49-F238E27FC236}">
                <a16:creationId xmlns:a16="http://schemas.microsoft.com/office/drawing/2014/main" id="{84D8E1DD-65A5-FC67-7113-6851FC63F178}"/>
              </a:ext>
            </a:extLst>
          </p:cNvPr>
          <p:cNvSpPr>
            <a:spLocks noGrp="1"/>
          </p:cNvSpPr>
          <p:nvPr>
            <p:ph idx="1"/>
          </p:nvPr>
        </p:nvSpPr>
        <p:spPr/>
        <p:txBody>
          <a:bodyPr/>
          <a:lstStyle/>
          <a:p>
            <a:r>
              <a:rPr lang="en-US" dirty="0"/>
              <a:t>Year 1-2 - Identity Transformation</a:t>
            </a:r>
          </a:p>
          <a:p>
            <a:pPr lvl="1"/>
            <a:r>
              <a:rPr lang="en-US" sz="2000" dirty="0"/>
              <a:t>Convert all Corn and Soybean Production to Identity Preserved</a:t>
            </a:r>
          </a:p>
          <a:p>
            <a:pPr lvl="1"/>
            <a:r>
              <a:rPr lang="en-US" sz="2000" dirty="0"/>
              <a:t>Establish Contracts with Regional Grain Merchandisers.</a:t>
            </a:r>
          </a:p>
          <a:p>
            <a:pPr lvl="1"/>
            <a:r>
              <a:rPr lang="en-US" sz="2000" dirty="0"/>
              <a:t>Customer Recruitment – Palmetto Grain Brokers, Scoular, Perdue Agri-businesses</a:t>
            </a:r>
          </a:p>
          <a:p>
            <a:r>
              <a:rPr lang="en-US" dirty="0"/>
              <a:t>Year 2-3 – Soybean Roasting</a:t>
            </a:r>
          </a:p>
          <a:p>
            <a:pPr lvl="1"/>
            <a:r>
              <a:rPr lang="en-US" sz="2000" dirty="0"/>
              <a:t>Begin continuous Soybean Roasting</a:t>
            </a:r>
          </a:p>
          <a:p>
            <a:pPr lvl="1"/>
            <a:r>
              <a:rPr lang="en-US" sz="2000" dirty="0"/>
              <a:t>Provide Whole Roasted Soybeans for livestock feed</a:t>
            </a:r>
          </a:p>
          <a:p>
            <a:pPr lvl="1"/>
            <a:r>
              <a:rPr lang="en-US" sz="2000" dirty="0"/>
              <a:t>Customer Recruitment – Feedstock for Livestock Producers</a:t>
            </a:r>
          </a:p>
        </p:txBody>
      </p:sp>
    </p:spTree>
    <p:extLst>
      <p:ext uri="{BB962C8B-B14F-4D97-AF65-F5344CB8AC3E}">
        <p14:creationId xmlns:p14="http://schemas.microsoft.com/office/powerpoint/2010/main" val="37815787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13934-9998-121D-2376-0CE03B16F426}"/>
            </a:ext>
          </a:extLst>
        </p:cNvPr>
        <p:cNvGrpSpPr/>
        <p:nvPr/>
      </p:nvGrpSpPr>
      <p:grpSpPr>
        <a:xfrm>
          <a:off x="0" y="0"/>
          <a:ext cx="0" cy="0"/>
          <a:chOff x="0" y="0"/>
          <a:chExt cx="0" cy="0"/>
        </a:xfrm>
      </p:grpSpPr>
      <p:pic>
        <p:nvPicPr>
          <p:cNvPr id="4" name="Picture 3" descr="bf661548-17bf-49ce-a111-d5890de694ea.png">
            <a:extLst>
              <a:ext uri="{FF2B5EF4-FFF2-40B4-BE49-F238E27FC236}">
                <a16:creationId xmlns:a16="http://schemas.microsoft.com/office/drawing/2014/main" id="{2EACE0AF-7FF0-5AA6-E692-F43CAE2A049E}"/>
              </a:ext>
            </a:extLst>
          </p:cNvPr>
          <p:cNvPicPr>
            <a:picLocks noChangeAspect="1"/>
          </p:cNvPicPr>
          <p:nvPr/>
        </p:nvPicPr>
        <p:blipFill>
          <a:blip r:embed="rId2">
            <a:alphaModFix amt="10000"/>
          </a:blip>
          <a:stretch>
            <a:fillRect/>
          </a:stretch>
        </p:blipFill>
        <p:spPr>
          <a:xfrm>
            <a:off x="0" y="-97971"/>
            <a:ext cx="9144000" cy="6955971"/>
          </a:xfrm>
          <a:prstGeom prst="rect">
            <a:avLst/>
          </a:prstGeom>
        </p:spPr>
      </p:pic>
      <p:sp>
        <p:nvSpPr>
          <p:cNvPr id="2" name="Title 1">
            <a:extLst>
              <a:ext uri="{FF2B5EF4-FFF2-40B4-BE49-F238E27FC236}">
                <a16:creationId xmlns:a16="http://schemas.microsoft.com/office/drawing/2014/main" id="{2FDEF5BB-3885-5CF1-2465-C13BF4FB0AFB}"/>
              </a:ext>
            </a:extLst>
          </p:cNvPr>
          <p:cNvSpPr>
            <a:spLocks noGrp="1"/>
          </p:cNvSpPr>
          <p:nvPr>
            <p:ph type="title"/>
          </p:nvPr>
        </p:nvSpPr>
        <p:spPr/>
        <p:txBody>
          <a:bodyPr/>
          <a:lstStyle/>
          <a:p>
            <a:r>
              <a:rPr lang="en-US" dirty="0"/>
              <a:t>Traction:</a:t>
            </a:r>
          </a:p>
        </p:txBody>
      </p:sp>
      <p:sp>
        <p:nvSpPr>
          <p:cNvPr id="3" name="Content Placeholder 2">
            <a:extLst>
              <a:ext uri="{FF2B5EF4-FFF2-40B4-BE49-F238E27FC236}">
                <a16:creationId xmlns:a16="http://schemas.microsoft.com/office/drawing/2014/main" id="{7A3EF521-4FF0-0236-FA8C-CDFFC271F895}"/>
              </a:ext>
            </a:extLst>
          </p:cNvPr>
          <p:cNvSpPr>
            <a:spLocks noGrp="1"/>
          </p:cNvSpPr>
          <p:nvPr>
            <p:ph idx="1"/>
          </p:nvPr>
        </p:nvSpPr>
        <p:spPr/>
        <p:txBody>
          <a:bodyPr/>
          <a:lstStyle/>
          <a:p>
            <a:r>
              <a:rPr lang="en-US" dirty="0"/>
              <a:t>Year 3-5 Feed mill Implementation</a:t>
            </a:r>
          </a:p>
          <a:p>
            <a:pPr lvl="1"/>
            <a:r>
              <a:rPr lang="en-US" sz="2000" dirty="0"/>
              <a:t>Install required equipment for feed mill operations.</a:t>
            </a:r>
          </a:p>
          <a:p>
            <a:pPr lvl="1"/>
            <a:r>
              <a:rPr lang="en-US" sz="2000" dirty="0"/>
              <a:t>Divert 10-20% of grain production to livestock feed.</a:t>
            </a:r>
          </a:p>
          <a:p>
            <a:pPr lvl="1"/>
            <a:r>
              <a:rPr lang="en-US" sz="2000" dirty="0"/>
              <a:t>Customer Recruitment – Feed and Seed stores and Livestock Producers</a:t>
            </a:r>
          </a:p>
          <a:p>
            <a:r>
              <a:rPr lang="en-US" dirty="0"/>
              <a:t>Year 4-6 Dehydrated Sweet Potato Treats</a:t>
            </a:r>
          </a:p>
          <a:p>
            <a:pPr lvl="1"/>
            <a:r>
              <a:rPr lang="en-US" sz="2000" dirty="0"/>
              <a:t>Use packing Shed culls – From Brown Family Farms and existing farmer customers</a:t>
            </a:r>
          </a:p>
          <a:p>
            <a:pPr lvl="1"/>
            <a:r>
              <a:rPr lang="en-US" sz="2000" dirty="0"/>
              <a:t>Install necessary equipment i.e. dryer, mill and slicer.</a:t>
            </a:r>
          </a:p>
          <a:p>
            <a:pPr lvl="1"/>
            <a:r>
              <a:rPr lang="en-US" sz="2000" dirty="0"/>
              <a:t>Customer Recruitment – Pet food and Food ingredient markets</a:t>
            </a:r>
          </a:p>
        </p:txBody>
      </p:sp>
    </p:spTree>
    <p:extLst>
      <p:ext uri="{BB962C8B-B14F-4D97-AF65-F5344CB8AC3E}">
        <p14:creationId xmlns:p14="http://schemas.microsoft.com/office/powerpoint/2010/main" val="2558545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f661548-17bf-49ce-a111-d5890de694ea.png">
            <a:extLst>
              <a:ext uri="{FF2B5EF4-FFF2-40B4-BE49-F238E27FC236}">
                <a16:creationId xmlns:a16="http://schemas.microsoft.com/office/drawing/2014/main" id="{F8DFCDD0-D296-E2C4-F956-38E37D2722B9}"/>
              </a:ext>
            </a:extLst>
          </p:cNvPr>
          <p:cNvPicPr>
            <a:picLocks noChangeAspect="1"/>
          </p:cNvPicPr>
          <p:nvPr/>
        </p:nvPicPr>
        <p:blipFill>
          <a:blip r:embed="rId2">
            <a:alphaModFix amt="10000"/>
          </a:blip>
          <a:stretch>
            <a:fillRect/>
          </a:stretch>
        </p:blipFill>
        <p:spPr>
          <a:xfrm>
            <a:off x="0" y="-97971"/>
            <a:ext cx="9144000" cy="6955971"/>
          </a:xfrm>
          <a:prstGeom prst="rect">
            <a:avLst/>
          </a:prstGeom>
        </p:spPr>
      </p:pic>
      <p:sp>
        <p:nvSpPr>
          <p:cNvPr id="2" name="Title 1">
            <a:extLst>
              <a:ext uri="{FF2B5EF4-FFF2-40B4-BE49-F238E27FC236}">
                <a16:creationId xmlns:a16="http://schemas.microsoft.com/office/drawing/2014/main" id="{8293A129-9F56-9585-AB99-5E03263C0FBC}"/>
              </a:ext>
            </a:extLst>
          </p:cNvPr>
          <p:cNvSpPr>
            <a:spLocks noGrp="1"/>
          </p:cNvSpPr>
          <p:nvPr>
            <p:ph type="title"/>
          </p:nvPr>
        </p:nvSpPr>
        <p:spPr>
          <a:xfrm>
            <a:off x="457200" y="-14120"/>
            <a:ext cx="8229600" cy="1143000"/>
          </a:xfrm>
        </p:spPr>
        <p:txBody>
          <a:bodyPr>
            <a:normAutofit/>
          </a:bodyPr>
          <a:lstStyle/>
          <a:p>
            <a:r>
              <a:rPr lang="en-US" dirty="0"/>
              <a:t>Competition:</a:t>
            </a:r>
          </a:p>
        </p:txBody>
      </p:sp>
      <p:sp>
        <p:nvSpPr>
          <p:cNvPr id="3" name="Content Placeholder 2">
            <a:extLst>
              <a:ext uri="{FF2B5EF4-FFF2-40B4-BE49-F238E27FC236}">
                <a16:creationId xmlns:a16="http://schemas.microsoft.com/office/drawing/2014/main" id="{56664274-0A26-C380-5B25-FBC9D75825F1}"/>
              </a:ext>
            </a:extLst>
          </p:cNvPr>
          <p:cNvSpPr>
            <a:spLocks noGrp="1"/>
          </p:cNvSpPr>
          <p:nvPr>
            <p:ph idx="1"/>
          </p:nvPr>
        </p:nvSpPr>
        <p:spPr>
          <a:xfrm>
            <a:off x="457200" y="1106905"/>
            <a:ext cx="8229600" cy="5582653"/>
          </a:xfrm>
        </p:spPr>
        <p:txBody>
          <a:bodyPr>
            <a:normAutofit/>
          </a:bodyPr>
          <a:lstStyle/>
          <a:p>
            <a:r>
              <a:rPr lang="en-US" dirty="0"/>
              <a:t>Direct Competition</a:t>
            </a:r>
          </a:p>
          <a:p>
            <a:pPr lvl="2"/>
            <a:r>
              <a:rPr lang="en-US" dirty="0"/>
              <a:t>Regional Row Crop Farmers (IP and Non-IP)</a:t>
            </a:r>
          </a:p>
          <a:p>
            <a:pPr lvl="2"/>
            <a:r>
              <a:rPr lang="en-US" dirty="0"/>
              <a:t>Larger Mid-west IP growers</a:t>
            </a:r>
          </a:p>
          <a:p>
            <a:r>
              <a:rPr lang="en-US" dirty="0"/>
              <a:t>Indirect Competition</a:t>
            </a:r>
          </a:p>
          <a:p>
            <a:pPr lvl="2"/>
            <a:r>
              <a:rPr lang="en-US" dirty="0"/>
              <a:t>Organic growers</a:t>
            </a:r>
          </a:p>
          <a:p>
            <a:pPr lvl="2"/>
            <a:r>
              <a:rPr lang="en-US" dirty="0"/>
              <a:t>Feed Alternatives</a:t>
            </a:r>
          </a:p>
          <a:p>
            <a:r>
              <a:rPr lang="en-US" dirty="0"/>
              <a:t>Wins</a:t>
            </a:r>
          </a:p>
          <a:p>
            <a:pPr lvl="2"/>
            <a:r>
              <a:rPr lang="en-US" dirty="0"/>
              <a:t>Large acreage </a:t>
            </a:r>
          </a:p>
          <a:p>
            <a:pPr lvl="2"/>
            <a:r>
              <a:rPr lang="en-US" dirty="0"/>
              <a:t>Infrastructure and Production in Place</a:t>
            </a:r>
          </a:p>
          <a:p>
            <a:pPr lvl="2"/>
            <a:r>
              <a:rPr lang="en-US" dirty="0"/>
              <a:t>Vertical Integration Potential </a:t>
            </a:r>
          </a:p>
          <a:p>
            <a:endParaRPr lang="en-US" dirty="0"/>
          </a:p>
          <a:p>
            <a:endParaRPr lang="en-US" dirty="0"/>
          </a:p>
        </p:txBody>
      </p:sp>
    </p:spTree>
    <p:extLst>
      <p:ext uri="{BB962C8B-B14F-4D97-AF65-F5344CB8AC3E}">
        <p14:creationId xmlns:p14="http://schemas.microsoft.com/office/powerpoint/2010/main" val="2209597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f661548-17bf-49ce-a111-d5890de694ea.png">
            <a:extLst>
              <a:ext uri="{FF2B5EF4-FFF2-40B4-BE49-F238E27FC236}">
                <a16:creationId xmlns:a16="http://schemas.microsoft.com/office/drawing/2014/main" id="{662C91CE-F8D6-C811-AE1B-37CDA4C8E2CC}"/>
              </a:ext>
            </a:extLst>
          </p:cNvPr>
          <p:cNvPicPr>
            <a:picLocks noChangeAspect="1"/>
          </p:cNvPicPr>
          <p:nvPr/>
        </p:nvPicPr>
        <p:blipFill>
          <a:blip r:embed="rId2">
            <a:alphaModFix amt="10000"/>
          </a:blip>
          <a:stretch>
            <a:fillRect/>
          </a:stretch>
        </p:blipFill>
        <p:spPr>
          <a:xfrm>
            <a:off x="0" y="0"/>
            <a:ext cx="9144000" cy="6826349"/>
          </a:xfrm>
          <a:prstGeom prst="rect">
            <a:avLst/>
          </a:prstGeom>
        </p:spPr>
      </p:pic>
      <p:sp>
        <p:nvSpPr>
          <p:cNvPr id="2" name="Title 1">
            <a:extLst>
              <a:ext uri="{FF2B5EF4-FFF2-40B4-BE49-F238E27FC236}">
                <a16:creationId xmlns:a16="http://schemas.microsoft.com/office/drawing/2014/main" id="{DED7535B-8A32-42D9-D5FD-003A732CDFE4}"/>
              </a:ext>
            </a:extLst>
          </p:cNvPr>
          <p:cNvSpPr>
            <a:spLocks noGrp="1"/>
          </p:cNvSpPr>
          <p:nvPr>
            <p:ph type="title"/>
          </p:nvPr>
        </p:nvSpPr>
        <p:spPr/>
        <p:txBody>
          <a:bodyPr/>
          <a:lstStyle/>
          <a:p>
            <a:r>
              <a:rPr lang="en-US" dirty="0"/>
              <a:t>About Brown Family Farms:</a:t>
            </a:r>
          </a:p>
        </p:txBody>
      </p:sp>
      <p:sp>
        <p:nvSpPr>
          <p:cNvPr id="3" name="Content Placeholder 2">
            <a:extLst>
              <a:ext uri="{FF2B5EF4-FFF2-40B4-BE49-F238E27FC236}">
                <a16:creationId xmlns:a16="http://schemas.microsoft.com/office/drawing/2014/main" id="{8301D950-DDF1-6688-AE36-E61FC9B0E71E}"/>
              </a:ext>
            </a:extLst>
          </p:cNvPr>
          <p:cNvSpPr>
            <a:spLocks noGrp="1"/>
          </p:cNvSpPr>
          <p:nvPr>
            <p:ph idx="1"/>
          </p:nvPr>
        </p:nvSpPr>
        <p:spPr>
          <a:xfrm>
            <a:off x="457200" y="1066800"/>
            <a:ext cx="8229600" cy="5660571"/>
          </a:xfrm>
        </p:spPr>
        <p:txBody>
          <a:bodyPr>
            <a:normAutofit lnSpcReduction="10000"/>
          </a:bodyPr>
          <a:lstStyle/>
          <a:p>
            <a:r>
              <a:rPr lang="en-US" sz="2400" u="sng" dirty="0"/>
              <a:t>Mission Statement:</a:t>
            </a:r>
          </a:p>
          <a:p>
            <a:pPr marL="0" indent="0">
              <a:buNone/>
            </a:pPr>
            <a:r>
              <a:rPr lang="en-US" sz="2800" b="1" i="1" dirty="0"/>
              <a:t>To pursue growth, innovation, and operational excellence in modern agriculture—producing premium crops, capturing greater market value, and building a scalable, multi‑enterprise farm business that strengthens our family legacy and rewards those who work alongside us.</a:t>
            </a:r>
          </a:p>
          <a:p>
            <a:pPr>
              <a:buFont typeface="Arial" panose="020B0604020202020204" pitchFamily="34" charset="0"/>
              <a:buChar char="•"/>
            </a:pPr>
            <a:endParaRPr lang="en-US" sz="2400" u="sng" dirty="0"/>
          </a:p>
          <a:p>
            <a:pPr>
              <a:buFont typeface="Arial" panose="020B0604020202020204" pitchFamily="34" charset="0"/>
              <a:buChar char="•"/>
            </a:pPr>
            <a:r>
              <a:rPr lang="en-US" sz="2400" u="sng" dirty="0"/>
              <a:t>Vision Statement:</a:t>
            </a:r>
          </a:p>
          <a:p>
            <a:pPr marL="0" indent="0">
              <a:buNone/>
            </a:pPr>
            <a:r>
              <a:rPr lang="en-US" sz="2800" b="1" i="1" dirty="0"/>
              <a:t>To transform Brown Family Farms from a traditional price‑taking operation into a vertically integrated, market‑driven agricultural leader—recognized for strategic expansion, value‑added production, and multi‑generational wealth creation.</a:t>
            </a:r>
          </a:p>
        </p:txBody>
      </p:sp>
    </p:spTree>
    <p:extLst>
      <p:ext uri="{BB962C8B-B14F-4D97-AF65-F5344CB8AC3E}">
        <p14:creationId xmlns:p14="http://schemas.microsoft.com/office/powerpoint/2010/main" val="766978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D555A-EEC0-BA6B-BEF5-9806CED3F026}"/>
            </a:ext>
          </a:extLst>
        </p:cNvPr>
        <p:cNvGrpSpPr/>
        <p:nvPr/>
      </p:nvGrpSpPr>
      <p:grpSpPr>
        <a:xfrm>
          <a:off x="0" y="0"/>
          <a:ext cx="0" cy="0"/>
          <a:chOff x="0" y="0"/>
          <a:chExt cx="0" cy="0"/>
        </a:xfrm>
      </p:grpSpPr>
      <p:pic>
        <p:nvPicPr>
          <p:cNvPr id="4" name="Picture 3" descr="bf661548-17bf-49ce-a111-d5890de694ea.png">
            <a:extLst>
              <a:ext uri="{FF2B5EF4-FFF2-40B4-BE49-F238E27FC236}">
                <a16:creationId xmlns:a16="http://schemas.microsoft.com/office/drawing/2014/main" id="{79FF33FE-A04E-21C6-07D6-EA2F4AF7280F}"/>
              </a:ext>
            </a:extLst>
          </p:cNvPr>
          <p:cNvPicPr>
            <a:picLocks noChangeAspect="1"/>
          </p:cNvPicPr>
          <p:nvPr/>
        </p:nvPicPr>
        <p:blipFill>
          <a:blip r:embed="rId2">
            <a:alphaModFix amt="10000"/>
          </a:blip>
          <a:stretch>
            <a:fillRect/>
          </a:stretch>
        </p:blipFill>
        <p:spPr>
          <a:xfrm>
            <a:off x="0" y="-48986"/>
            <a:ext cx="9144000" cy="6955971"/>
          </a:xfrm>
          <a:prstGeom prst="rect">
            <a:avLst/>
          </a:prstGeom>
        </p:spPr>
      </p:pic>
      <p:sp>
        <p:nvSpPr>
          <p:cNvPr id="2" name="Title 1">
            <a:extLst>
              <a:ext uri="{FF2B5EF4-FFF2-40B4-BE49-F238E27FC236}">
                <a16:creationId xmlns:a16="http://schemas.microsoft.com/office/drawing/2014/main" id="{02A1DA8A-286D-69A2-D52D-D1D1CC919C78}"/>
              </a:ext>
            </a:extLst>
          </p:cNvPr>
          <p:cNvSpPr>
            <a:spLocks noGrp="1"/>
          </p:cNvSpPr>
          <p:nvPr>
            <p:ph type="title"/>
          </p:nvPr>
        </p:nvSpPr>
        <p:spPr>
          <a:xfrm>
            <a:off x="0" y="5325610"/>
            <a:ext cx="9144000" cy="1143000"/>
          </a:xfrm>
        </p:spPr>
        <p:txBody>
          <a:bodyPr>
            <a:normAutofit fontScale="90000"/>
          </a:bodyPr>
          <a:lstStyle/>
          <a:p>
            <a:r>
              <a:rPr lang="en-US" b="1" dirty="0"/>
              <a:t>New Horizons, Growth, and Transitions:</a:t>
            </a:r>
          </a:p>
        </p:txBody>
      </p:sp>
    </p:spTree>
    <p:extLst>
      <p:ext uri="{BB962C8B-B14F-4D97-AF65-F5344CB8AC3E}">
        <p14:creationId xmlns:p14="http://schemas.microsoft.com/office/powerpoint/2010/main" val="40878609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a:extLst>
            <a:ext uri="{FF2B5EF4-FFF2-40B4-BE49-F238E27FC236}">
              <a16:creationId xmlns:a16="http://schemas.microsoft.com/office/drawing/2014/main" id="{D9199475-CA06-0BA6-C7A6-FA96F4479088}"/>
            </a:ext>
          </a:extLst>
        </p:cNvPr>
        <p:cNvGrpSpPr/>
        <p:nvPr/>
      </p:nvGrpSpPr>
      <p:grpSpPr>
        <a:xfrm>
          <a:off x="0" y="0"/>
          <a:ext cx="0" cy="0"/>
          <a:chOff x="0" y="0"/>
          <a:chExt cx="0" cy="0"/>
        </a:xfrm>
      </p:grpSpPr>
      <p:pic>
        <p:nvPicPr>
          <p:cNvPr id="7" name="Picture 6" descr="bf661548-17bf-49ce-a111-d5890de694ea.png">
            <a:extLst>
              <a:ext uri="{FF2B5EF4-FFF2-40B4-BE49-F238E27FC236}">
                <a16:creationId xmlns:a16="http://schemas.microsoft.com/office/drawing/2014/main" id="{0AEDB22C-A0F4-D708-8C67-44EB1411FF39}"/>
              </a:ext>
            </a:extLst>
          </p:cNvPr>
          <p:cNvPicPr>
            <a:picLocks noChangeAspect="1"/>
          </p:cNvPicPr>
          <p:nvPr/>
        </p:nvPicPr>
        <p:blipFill>
          <a:blip r:embed="rId2">
            <a:alphaModFix amt="10000"/>
          </a:blip>
          <a:stretch>
            <a:fillRect/>
          </a:stretch>
        </p:blipFill>
        <p:spPr>
          <a:xfrm>
            <a:off x="0" y="141514"/>
            <a:ext cx="9144000" cy="6620767"/>
          </a:xfrm>
          <a:prstGeom prst="rect">
            <a:avLst/>
          </a:prstGeom>
        </p:spPr>
      </p:pic>
      <p:sp>
        <p:nvSpPr>
          <p:cNvPr id="4" name="TextBox 3">
            <a:extLst>
              <a:ext uri="{FF2B5EF4-FFF2-40B4-BE49-F238E27FC236}">
                <a16:creationId xmlns:a16="http://schemas.microsoft.com/office/drawing/2014/main" id="{F8D6537D-08FA-E7D3-6FD0-F213A7C68043}"/>
              </a:ext>
            </a:extLst>
          </p:cNvPr>
          <p:cNvSpPr txBox="1"/>
          <p:nvPr/>
        </p:nvSpPr>
        <p:spPr>
          <a:xfrm>
            <a:off x="457200" y="1417638"/>
            <a:ext cx="8686800" cy="5047536"/>
          </a:xfrm>
          <a:prstGeom prst="rect">
            <a:avLst/>
          </a:prstGeom>
          <a:noFill/>
        </p:spPr>
        <p:txBody>
          <a:bodyPr wrap="square">
            <a:spAutoFit/>
          </a:bodyPr>
          <a:lstStyle/>
          <a:p>
            <a:r>
              <a:rPr lang="en-US" sz="2400" b="1" dirty="0"/>
              <a:t>Consultant Recommended Transition Plan Summary</a:t>
            </a:r>
          </a:p>
          <a:p>
            <a:r>
              <a:rPr lang="en-US" sz="2000" dirty="0"/>
              <a:t>• Proceed with structured 10-year seller-financed equity redemption.</a:t>
            </a:r>
          </a:p>
          <a:p>
            <a:r>
              <a:rPr lang="en-US" sz="2000" dirty="0"/>
              <a:t>• Maintain annual transition payments near $300,000.</a:t>
            </a:r>
          </a:p>
          <a:p>
            <a:r>
              <a:rPr lang="en-US" sz="2000" dirty="0"/>
              <a:t>• Keep term debt coverage above 110%.</a:t>
            </a:r>
          </a:p>
          <a:p>
            <a:r>
              <a:rPr lang="en-US" sz="2000" dirty="0"/>
              <a:t>• Protect working capital sufficiency above 20%.</a:t>
            </a:r>
          </a:p>
          <a:p>
            <a:r>
              <a:rPr lang="en-US" sz="2000" dirty="0"/>
              <a:t>• Monitor EBITDA quarterly against transition capacity.</a:t>
            </a:r>
          </a:p>
          <a:p>
            <a:r>
              <a:rPr lang="en-US" sz="2000" dirty="0"/>
              <a:t>• Avoid new term leverage during buyout period.</a:t>
            </a:r>
          </a:p>
          <a:p>
            <a:r>
              <a:rPr lang="en-US" sz="2000" dirty="0"/>
              <a:t>• Gradually reduce family living withdrawals post-transition.</a:t>
            </a:r>
          </a:p>
          <a:p>
            <a:r>
              <a:rPr lang="en-US" sz="2000" dirty="0"/>
              <a:t>• Maintain equity-to-asset ratio above 65%.</a:t>
            </a:r>
          </a:p>
          <a:p>
            <a:r>
              <a:rPr lang="en-US" sz="2000" dirty="0"/>
              <a:t>• Stress-test annually at -15% and -30% EBITDA levels.</a:t>
            </a:r>
          </a:p>
          <a:p>
            <a:r>
              <a:rPr lang="en-US" sz="2000" dirty="0"/>
              <a:t>• Include protective financial covenants in agreement.</a:t>
            </a:r>
          </a:p>
          <a:p>
            <a:r>
              <a:rPr lang="en-US" sz="2000" dirty="0"/>
              <a:t>• Shift governance authority with ownership thresholds.</a:t>
            </a:r>
          </a:p>
          <a:p>
            <a:r>
              <a:rPr lang="en-US" sz="2000" dirty="0"/>
              <a:t>• Sunset advisory compensation by Year 5.</a:t>
            </a:r>
          </a:p>
          <a:p>
            <a:r>
              <a:rPr lang="en-US" sz="2000" dirty="0"/>
              <a:t>• Revisit valuation formula every 3 years.</a:t>
            </a:r>
          </a:p>
          <a:p>
            <a:r>
              <a:rPr lang="en-US" sz="2000" dirty="0"/>
              <a:t>• Align estate planning with ownership transition.</a:t>
            </a:r>
          </a:p>
          <a:p>
            <a:r>
              <a:rPr lang="en-US" sz="2000" dirty="0"/>
              <a:t>• Maintain disciplined capital expenditure planning.</a:t>
            </a:r>
          </a:p>
        </p:txBody>
      </p:sp>
      <p:sp>
        <p:nvSpPr>
          <p:cNvPr id="2" name="Title 1">
            <a:extLst>
              <a:ext uri="{FF2B5EF4-FFF2-40B4-BE49-F238E27FC236}">
                <a16:creationId xmlns:a16="http://schemas.microsoft.com/office/drawing/2014/main" id="{3C6CB7C6-72BC-EF89-C92D-2B6B45D1A567}"/>
              </a:ext>
            </a:extLst>
          </p:cNvPr>
          <p:cNvSpPr>
            <a:spLocks noGrp="1"/>
          </p:cNvSpPr>
          <p:nvPr>
            <p:ph type="title"/>
          </p:nvPr>
        </p:nvSpPr>
        <p:spPr/>
        <p:txBody>
          <a:bodyPr>
            <a:normAutofit fontScale="90000"/>
          </a:bodyPr>
          <a:lstStyle/>
          <a:p>
            <a:r>
              <a:rPr lang="en-US" dirty="0"/>
              <a:t>Proposed Brown Family Farm Transition:</a:t>
            </a:r>
          </a:p>
        </p:txBody>
      </p:sp>
    </p:spTree>
    <p:extLst>
      <p:ext uri="{BB962C8B-B14F-4D97-AF65-F5344CB8AC3E}">
        <p14:creationId xmlns:p14="http://schemas.microsoft.com/office/powerpoint/2010/main" val="174227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a:extLst>
            <a:ext uri="{FF2B5EF4-FFF2-40B4-BE49-F238E27FC236}">
              <a16:creationId xmlns:a16="http://schemas.microsoft.com/office/drawing/2014/main" id="{7ACEBD3B-F0F6-A72A-78F1-51CDA58A7E1B}"/>
            </a:ext>
          </a:extLst>
        </p:cNvPr>
        <p:cNvGrpSpPr/>
        <p:nvPr/>
      </p:nvGrpSpPr>
      <p:grpSpPr>
        <a:xfrm>
          <a:off x="0" y="0"/>
          <a:ext cx="0" cy="0"/>
          <a:chOff x="0" y="0"/>
          <a:chExt cx="0" cy="0"/>
        </a:xfrm>
      </p:grpSpPr>
      <p:pic>
        <p:nvPicPr>
          <p:cNvPr id="8" name="Picture 7" descr="bf661548-17bf-49ce-a111-d5890de694ea.png">
            <a:extLst>
              <a:ext uri="{FF2B5EF4-FFF2-40B4-BE49-F238E27FC236}">
                <a16:creationId xmlns:a16="http://schemas.microsoft.com/office/drawing/2014/main" id="{43A63925-D6C9-B0C8-6B65-5D7CCC381000}"/>
              </a:ext>
            </a:extLst>
          </p:cNvPr>
          <p:cNvPicPr>
            <a:picLocks noChangeAspect="1"/>
          </p:cNvPicPr>
          <p:nvPr/>
        </p:nvPicPr>
        <p:blipFill>
          <a:blip r:embed="rId2">
            <a:alphaModFix amt="10000"/>
          </a:blip>
          <a:stretch>
            <a:fillRect/>
          </a:stretch>
        </p:blipFill>
        <p:spPr>
          <a:xfrm>
            <a:off x="0" y="-97971"/>
            <a:ext cx="9144000" cy="6955971"/>
          </a:xfrm>
          <a:prstGeom prst="rect">
            <a:avLst/>
          </a:prstGeom>
        </p:spPr>
      </p:pic>
      <p:sp>
        <p:nvSpPr>
          <p:cNvPr id="2" name="Title 1">
            <a:extLst>
              <a:ext uri="{FF2B5EF4-FFF2-40B4-BE49-F238E27FC236}">
                <a16:creationId xmlns:a16="http://schemas.microsoft.com/office/drawing/2014/main" id="{46C0B3DF-8A78-8BED-6BC7-4E280372EEA4}"/>
              </a:ext>
            </a:extLst>
          </p:cNvPr>
          <p:cNvSpPr>
            <a:spLocks noGrp="1"/>
          </p:cNvSpPr>
          <p:nvPr>
            <p:ph type="title"/>
          </p:nvPr>
        </p:nvSpPr>
        <p:spPr/>
        <p:txBody>
          <a:bodyPr/>
          <a:lstStyle/>
          <a:p>
            <a:r>
              <a:rPr lang="en-US" dirty="0"/>
              <a:t>Proposed Brown Family Farm:</a:t>
            </a:r>
          </a:p>
        </p:txBody>
      </p:sp>
      <p:pic>
        <p:nvPicPr>
          <p:cNvPr id="22" name="Content Placeholder 21">
            <a:extLst>
              <a:ext uri="{FF2B5EF4-FFF2-40B4-BE49-F238E27FC236}">
                <a16:creationId xmlns:a16="http://schemas.microsoft.com/office/drawing/2014/main" id="{5A5D2D4A-E47E-5359-D94E-BC7299A12337}"/>
              </a:ext>
            </a:extLst>
          </p:cNvPr>
          <p:cNvPicPr>
            <a:picLocks noGrp="1" noChangeAspect="1"/>
          </p:cNvPicPr>
          <p:nvPr>
            <p:ph idx="1"/>
          </p:nvPr>
        </p:nvPicPr>
        <p:blipFill>
          <a:blip r:embed="rId3"/>
          <a:stretch>
            <a:fillRect/>
          </a:stretch>
        </p:blipFill>
        <p:spPr>
          <a:xfrm>
            <a:off x="793806" y="1619023"/>
            <a:ext cx="7556387" cy="5037592"/>
          </a:xfrm>
          <a:prstGeom prst="rect">
            <a:avLst/>
          </a:prstGeom>
        </p:spPr>
      </p:pic>
    </p:spTree>
    <p:extLst>
      <p:ext uri="{BB962C8B-B14F-4D97-AF65-F5344CB8AC3E}">
        <p14:creationId xmlns:p14="http://schemas.microsoft.com/office/powerpoint/2010/main" val="2410964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7" name="Picture 6" descr="bf661548-17bf-49ce-a111-d5890de694ea.png"/>
          <p:cNvPicPr>
            <a:picLocks noChangeAspect="1"/>
          </p:cNvPicPr>
          <p:nvPr/>
        </p:nvPicPr>
        <p:blipFill>
          <a:blip r:embed="rId2">
            <a:alphaModFix amt="10000"/>
          </a:blip>
          <a:stretch>
            <a:fillRect/>
          </a:stretch>
        </p:blipFill>
        <p:spPr>
          <a:xfrm>
            <a:off x="0" y="141514"/>
            <a:ext cx="9144000" cy="6620767"/>
          </a:xfrm>
          <a:prstGeom prst="rect">
            <a:avLst/>
          </a:prstGeom>
        </p:spPr>
      </p:pic>
      <p:sp>
        <p:nvSpPr>
          <p:cNvPr id="2" name="Title 1"/>
          <p:cNvSpPr>
            <a:spLocks noGrp="1"/>
          </p:cNvSpPr>
          <p:nvPr>
            <p:ph type="title"/>
          </p:nvPr>
        </p:nvSpPr>
        <p:spPr>
          <a:xfrm>
            <a:off x="533400" y="244476"/>
            <a:ext cx="8229600" cy="1143000"/>
          </a:xfrm>
        </p:spPr>
        <p:txBody>
          <a:bodyPr>
            <a:normAutofit fontScale="90000"/>
          </a:bodyPr>
          <a:lstStyle/>
          <a:p>
            <a:r>
              <a:rPr lang="en-US" dirty="0"/>
              <a:t>Best Farms Options:</a:t>
            </a:r>
            <a:br>
              <a:rPr lang="en-US" dirty="0"/>
            </a:br>
            <a:r>
              <a:rPr lang="en-US" sz="3600" dirty="0"/>
              <a:t>Susie and Vikki will split land and timber 50/50</a:t>
            </a:r>
            <a:endParaRPr dirty="0"/>
          </a:p>
        </p:txBody>
      </p:sp>
      <p:sp>
        <p:nvSpPr>
          <p:cNvPr id="3" name="Content Placeholder 2"/>
          <p:cNvSpPr>
            <a:spLocks noGrp="1"/>
          </p:cNvSpPr>
          <p:nvPr>
            <p:ph sz="half" idx="1"/>
          </p:nvPr>
        </p:nvSpPr>
        <p:spPr/>
        <p:txBody>
          <a:bodyPr/>
          <a:lstStyle/>
          <a:p>
            <a:pPr marL="0" indent="0">
              <a:buNone/>
            </a:pPr>
            <a:r>
              <a:rPr lang="en-US" u="sng" dirty="0"/>
              <a:t>Complete Sell Out</a:t>
            </a:r>
          </a:p>
          <a:p>
            <a:pPr marL="0" indent="0">
              <a:buNone/>
            </a:pPr>
            <a:r>
              <a:rPr lang="en-US" sz="1800" u="sng" dirty="0"/>
              <a:t>Current Market Value</a:t>
            </a:r>
            <a:endParaRPr lang="en-US" u="sng" dirty="0"/>
          </a:p>
          <a:p>
            <a:r>
              <a:rPr lang="en-US" dirty="0"/>
              <a:t>Current and Intermediate Valuation $1,381,544</a:t>
            </a:r>
          </a:p>
          <a:p>
            <a:r>
              <a:rPr lang="en-US" dirty="0"/>
              <a:t>Each grandkid receives $276,308</a:t>
            </a:r>
          </a:p>
        </p:txBody>
      </p:sp>
      <p:sp>
        <p:nvSpPr>
          <p:cNvPr id="4" name="Content Placeholder 3"/>
          <p:cNvSpPr>
            <a:spLocks noGrp="1"/>
          </p:cNvSpPr>
          <p:nvPr>
            <p:ph sz="half" idx="2"/>
          </p:nvPr>
        </p:nvSpPr>
        <p:spPr/>
        <p:txBody>
          <a:bodyPr/>
          <a:lstStyle/>
          <a:p>
            <a:pPr marL="0" indent="0">
              <a:buNone/>
            </a:pPr>
            <a:r>
              <a:rPr lang="en-US" u="sng" dirty="0"/>
              <a:t>Good buys out Brown</a:t>
            </a:r>
          </a:p>
          <a:p>
            <a:pPr marL="0" indent="0">
              <a:buNone/>
            </a:pPr>
            <a:r>
              <a:rPr lang="en-US" sz="1800" u="sng" dirty="0"/>
              <a:t>Current Market Value</a:t>
            </a:r>
          </a:p>
          <a:p>
            <a:r>
              <a:rPr lang="en-US" dirty="0"/>
              <a:t>$1,105,235 to Brown Grandkids</a:t>
            </a:r>
          </a:p>
          <a:p>
            <a:endParaRPr lang="en-US" sz="2400" dirty="0"/>
          </a:p>
          <a:p>
            <a:r>
              <a:rPr lang="en-US" sz="2400" dirty="0"/>
              <a:t>Year 1 - $55,261 per Brown</a:t>
            </a:r>
          </a:p>
          <a:p>
            <a:r>
              <a:rPr lang="en-US" sz="2400" dirty="0"/>
              <a:t>Year 2-8 - $57,364 per year per Brown kid inc. interest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t>Thank You</a:t>
            </a:r>
          </a:p>
        </p:txBody>
      </p:sp>
      <p:sp>
        <p:nvSpPr>
          <p:cNvPr id="3" name="Subtitle 2"/>
          <p:cNvSpPr>
            <a:spLocks noGrp="1"/>
          </p:cNvSpPr>
          <p:nvPr>
            <p:ph type="subTitle" idx="1"/>
          </p:nvPr>
        </p:nvSpPr>
        <p:spPr/>
        <p:txBody>
          <a:bodyPr/>
          <a:lstStyle/>
          <a:p>
            <a:r>
              <a:t>Bethany Pugh, President &amp; CEO</a:t>
            </a:r>
          </a:p>
          <a:p>
            <a:r>
              <a:t>Cornerstone AG LLC</a:t>
            </a:r>
          </a:p>
        </p:txBody>
      </p:sp>
      <p:sp>
        <p:nvSpPr>
          <p:cNvPr id="4" name="Rectangle 3"/>
          <p:cNvSpPr/>
          <p:nvPr/>
        </p:nvSpPr>
        <p:spPr>
          <a:xfrm>
            <a:off x="0" y="5943600"/>
            <a:ext cx="9144000" cy="914400"/>
          </a:xfrm>
          <a:prstGeom prst="rect">
            <a:avLst/>
          </a:prstGeom>
          <a:solidFill>
            <a:srgbClr val="2145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5" name="Rectangle 4"/>
          <p:cNvSpPr/>
          <p:nvPr/>
        </p:nvSpPr>
        <p:spPr>
          <a:xfrm>
            <a:off x="0" y="6309360"/>
            <a:ext cx="9144000" cy="365760"/>
          </a:xfrm>
          <a:prstGeom prst="rect">
            <a:avLst/>
          </a:prstGeom>
          <a:solidFill>
            <a:srgbClr val="B886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9" name="Picture 8">
            <a:extLst>
              <a:ext uri="{FF2B5EF4-FFF2-40B4-BE49-F238E27FC236}">
                <a16:creationId xmlns:a16="http://schemas.microsoft.com/office/drawing/2014/main" id="{5D85C3AB-4913-2440-D238-E569A40AED1F}"/>
              </a:ext>
            </a:extLst>
          </p:cNvPr>
          <p:cNvPicPr>
            <a:picLocks noChangeAspect="1"/>
          </p:cNvPicPr>
          <p:nvPr/>
        </p:nvPicPr>
        <p:blipFill>
          <a:blip r:embed="rId2"/>
          <a:stretch>
            <a:fillRect/>
          </a:stretch>
        </p:blipFill>
        <p:spPr>
          <a:xfrm>
            <a:off x="174173" y="898162"/>
            <a:ext cx="2942318" cy="2942318"/>
          </a:xfrm>
          <a:prstGeom prst="rect">
            <a:avLst/>
          </a:prstGeom>
        </p:spPr>
      </p:pic>
      <p:sp>
        <p:nvSpPr>
          <p:cNvPr id="10" name="Rectangle 9">
            <a:extLst>
              <a:ext uri="{FF2B5EF4-FFF2-40B4-BE49-F238E27FC236}">
                <a16:creationId xmlns:a16="http://schemas.microsoft.com/office/drawing/2014/main" id="{5132FAE7-15CE-343B-5A8D-51DBF9FC28DC}"/>
              </a:ext>
            </a:extLst>
          </p:cNvPr>
          <p:cNvSpPr/>
          <p:nvPr/>
        </p:nvSpPr>
        <p:spPr>
          <a:xfrm>
            <a:off x="0" y="-16238"/>
            <a:ext cx="9144000" cy="914400"/>
          </a:xfrm>
          <a:prstGeom prst="rect">
            <a:avLst/>
          </a:prstGeom>
          <a:solidFill>
            <a:srgbClr val="21452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1" name="Rectangle 10">
            <a:extLst>
              <a:ext uri="{FF2B5EF4-FFF2-40B4-BE49-F238E27FC236}">
                <a16:creationId xmlns:a16="http://schemas.microsoft.com/office/drawing/2014/main" id="{9D160A19-9469-F342-DC8B-E6A7A81120A3}"/>
              </a:ext>
            </a:extLst>
          </p:cNvPr>
          <p:cNvSpPr/>
          <p:nvPr/>
        </p:nvSpPr>
        <p:spPr>
          <a:xfrm>
            <a:off x="0" y="358685"/>
            <a:ext cx="9144000" cy="365760"/>
          </a:xfrm>
          <a:prstGeom prst="rect">
            <a:avLst/>
          </a:prstGeom>
          <a:solidFill>
            <a:srgbClr val="B8860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4114800" cy="457200"/>
          </a:xfrm>
          <a:prstGeom prst="rect">
            <a:avLst/>
          </a:prstGeom>
          <a:noFill/>
        </p:spPr>
        <p:txBody>
          <a:bodyPr wrap="none">
            <a:spAutoFit/>
          </a:bodyPr>
          <a:lstStyle/>
          <a:p>
            <a:pPr>
              <a:defRPr sz="1800" b="1"/>
            </a:pPr>
            <a:r>
              <a:t>Phase 7 – Branded Products</a:t>
            </a:r>
          </a:p>
        </p:txBody>
      </p:sp>
      <p:graphicFrame>
        <p:nvGraphicFramePr>
          <p:cNvPr id="3" name="Table 2"/>
          <p:cNvGraphicFramePr>
            <a:graphicFrameLocks noGrp="1"/>
          </p:cNvGraphicFramePr>
          <p:nvPr/>
        </p:nvGraphicFramePr>
        <p:xfrm>
          <a:off x="457200" y="1005840"/>
          <a:ext cx="4114800" cy="539496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770708">
                <a:tc>
                  <a:txBody>
                    <a:bodyPr/>
                    <a:lstStyle/>
                    <a:p>
                      <a:r>
                        <a:t>Costs (Annual)</a:t>
                      </a:r>
                    </a:p>
                  </a:txBody>
                  <a:tcPr/>
                </a:tc>
                <a:tc>
                  <a:txBody>
                    <a:bodyPr/>
                    <a:lstStyle/>
                    <a:p>
                      <a:r>
                        <a:t>Revenue (Annual)</a:t>
                      </a:r>
                    </a:p>
                  </a:txBody>
                  <a:tcPr/>
                </a:tc>
                <a:extLst>
                  <a:ext uri="{0D108BD9-81ED-4DB2-BD59-A6C34878D82A}">
                    <a16:rowId xmlns:a16="http://schemas.microsoft.com/office/drawing/2014/main" val="10000"/>
                  </a:ext>
                </a:extLst>
              </a:tr>
              <a:tr h="770708">
                <a:tc>
                  <a:txBody>
                    <a:bodyPr/>
                    <a:lstStyle/>
                    <a:p>
                      <a:r>
                        <a:t>Marketing – $18,000</a:t>
                      </a:r>
                    </a:p>
                  </a:txBody>
                  <a:tcPr/>
                </a:tc>
                <a:tc>
                  <a:txBody>
                    <a:bodyPr/>
                    <a:lstStyle/>
                    <a:p>
                      <a:r>
                        <a:t>Retail &amp; dealer sales – $323,000</a:t>
                      </a:r>
                    </a:p>
                  </a:txBody>
                  <a:tcPr/>
                </a:tc>
                <a:extLst>
                  <a:ext uri="{0D108BD9-81ED-4DB2-BD59-A6C34878D82A}">
                    <a16:rowId xmlns:a16="http://schemas.microsoft.com/office/drawing/2014/main" val="10001"/>
                  </a:ext>
                </a:extLst>
              </a:tr>
              <a:tr h="770708">
                <a:tc>
                  <a:txBody>
                    <a:bodyPr/>
                    <a:lstStyle/>
                    <a:p>
                      <a:r>
                        <a:t>Labels &amp; packaging design – $12,000</a:t>
                      </a:r>
                    </a:p>
                  </a:txBody>
                  <a:tcPr/>
                </a:tc>
                <a:tc>
                  <a:txBody>
                    <a:bodyPr/>
                    <a:lstStyle/>
                    <a:p>
                      <a:endParaRPr dirty="0"/>
                    </a:p>
                  </a:txBody>
                  <a:tcPr/>
                </a:tc>
                <a:extLst>
                  <a:ext uri="{0D108BD9-81ED-4DB2-BD59-A6C34878D82A}">
                    <a16:rowId xmlns:a16="http://schemas.microsoft.com/office/drawing/2014/main" val="10002"/>
                  </a:ext>
                </a:extLst>
              </a:tr>
              <a:tr h="770708">
                <a:tc>
                  <a:txBody>
                    <a:bodyPr/>
                    <a:lstStyle/>
                    <a:p>
                      <a:r>
                        <a:t>Trade shows – $15,000</a:t>
                      </a:r>
                    </a:p>
                  </a:txBody>
                  <a:tcPr/>
                </a:tc>
                <a:tc>
                  <a:txBody>
                    <a:bodyPr/>
                    <a:lstStyle/>
                    <a:p>
                      <a:endParaRPr/>
                    </a:p>
                  </a:txBody>
                  <a:tcPr/>
                </a:tc>
                <a:extLst>
                  <a:ext uri="{0D108BD9-81ED-4DB2-BD59-A6C34878D82A}">
                    <a16:rowId xmlns:a16="http://schemas.microsoft.com/office/drawing/2014/main" val="10003"/>
                  </a:ext>
                </a:extLst>
              </a:tr>
              <a:tr h="770708">
                <a:tc>
                  <a:txBody>
                    <a:bodyPr/>
                    <a:lstStyle/>
                    <a:p>
                      <a:r>
                        <a:t>Broker commissions – $40,000</a:t>
                      </a:r>
                    </a:p>
                  </a:txBody>
                  <a:tcPr/>
                </a:tc>
                <a:tc>
                  <a:txBody>
                    <a:bodyPr/>
                    <a:lstStyle/>
                    <a:p>
                      <a:endParaRPr dirty="0"/>
                    </a:p>
                  </a:txBody>
                  <a:tcPr/>
                </a:tc>
                <a:extLst>
                  <a:ext uri="{0D108BD9-81ED-4DB2-BD59-A6C34878D82A}">
                    <a16:rowId xmlns:a16="http://schemas.microsoft.com/office/drawing/2014/main" val="10004"/>
                  </a:ext>
                </a:extLst>
              </a:tr>
              <a:tr h="770708">
                <a:tc>
                  <a:txBody>
                    <a:bodyPr/>
                    <a:lstStyle/>
                    <a:p>
                      <a:r>
                        <a:t>Customer service – $38,000</a:t>
                      </a:r>
                    </a:p>
                  </a:txBody>
                  <a:tcPr/>
                </a:tc>
                <a:tc>
                  <a:txBody>
                    <a:bodyPr/>
                    <a:lstStyle/>
                    <a:p>
                      <a:endParaRPr/>
                    </a:p>
                  </a:txBody>
                  <a:tcPr/>
                </a:tc>
                <a:extLst>
                  <a:ext uri="{0D108BD9-81ED-4DB2-BD59-A6C34878D82A}">
                    <a16:rowId xmlns:a16="http://schemas.microsoft.com/office/drawing/2014/main" val="10005"/>
                  </a:ext>
                </a:extLst>
              </a:tr>
              <a:tr h="770712">
                <a:tc>
                  <a:txBody>
                    <a:bodyPr/>
                    <a:lstStyle/>
                    <a:p>
                      <a:r>
                        <a:t>Net Annual Gain</a:t>
                      </a:r>
                    </a:p>
                  </a:txBody>
                  <a:tcPr/>
                </a:tc>
                <a:tc>
                  <a:txBody>
                    <a:bodyPr/>
                    <a:lstStyle/>
                    <a:p>
                      <a:r>
                        <a:rPr dirty="0"/>
                        <a:t>≈ $200,000</a:t>
                      </a: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7" name="Picture 6" descr="bf661548-17bf-49ce-a111-d5890de694ea.png">
            <a:extLst>
              <a:ext uri="{FF2B5EF4-FFF2-40B4-BE49-F238E27FC236}">
                <a16:creationId xmlns:a16="http://schemas.microsoft.com/office/drawing/2014/main" id="{A60252C2-0854-5DEF-5556-0DEEAD064C13}"/>
              </a:ext>
            </a:extLst>
          </p:cNvPr>
          <p:cNvPicPr>
            <a:picLocks noChangeAspect="1"/>
          </p:cNvPicPr>
          <p:nvPr/>
        </p:nvPicPr>
        <p:blipFill>
          <a:blip r:embed="rId2">
            <a:alphaModFix amt="10000"/>
          </a:blip>
          <a:stretch>
            <a:fillRect/>
          </a:stretch>
        </p:blipFill>
        <p:spPr>
          <a:xfrm>
            <a:off x="0" y="0"/>
            <a:ext cx="9144000" cy="6826349"/>
          </a:xfrm>
          <a:prstGeom prst="rect">
            <a:avLst/>
          </a:prstGeom>
        </p:spPr>
      </p:pic>
      <p:sp>
        <p:nvSpPr>
          <p:cNvPr id="2" name="Title 1"/>
          <p:cNvSpPr>
            <a:spLocks noGrp="1"/>
          </p:cNvSpPr>
          <p:nvPr>
            <p:ph type="title"/>
          </p:nvPr>
        </p:nvSpPr>
        <p:spPr/>
        <p:txBody>
          <a:bodyPr/>
          <a:lstStyle/>
          <a:p>
            <a:r>
              <a:rPr lang="en-US" dirty="0"/>
              <a:t>Current Headwinds:</a:t>
            </a:r>
            <a:endParaRPr dirty="0"/>
          </a:p>
        </p:txBody>
      </p:sp>
      <p:sp>
        <p:nvSpPr>
          <p:cNvPr id="3" name="Content Placeholder 2"/>
          <p:cNvSpPr>
            <a:spLocks noGrp="1"/>
          </p:cNvSpPr>
          <p:nvPr>
            <p:ph idx="1"/>
          </p:nvPr>
        </p:nvSpPr>
        <p:spPr/>
        <p:txBody>
          <a:bodyPr>
            <a:normAutofit lnSpcReduction="10000"/>
          </a:bodyPr>
          <a:lstStyle/>
          <a:p>
            <a:pPr>
              <a:buFontTx/>
              <a:buChar char="-"/>
            </a:pPr>
            <a:r>
              <a:rPr lang="en-US" dirty="0"/>
              <a:t>Generational Farm Ownership Transfer</a:t>
            </a:r>
          </a:p>
          <a:p>
            <a:pPr lvl="1">
              <a:buFontTx/>
              <a:buChar char="-"/>
            </a:pPr>
            <a:r>
              <a:rPr lang="en-US" dirty="0"/>
              <a:t>Secure Retirement for Kent and Vikki</a:t>
            </a:r>
          </a:p>
          <a:p>
            <a:pPr lvl="1">
              <a:buFontTx/>
              <a:buChar char="-"/>
            </a:pPr>
            <a:r>
              <a:rPr lang="en-US" dirty="0"/>
              <a:t>Formalize Business Organization and Responsibilities</a:t>
            </a:r>
          </a:p>
          <a:p>
            <a:pPr>
              <a:buFontTx/>
              <a:buChar char="-"/>
            </a:pPr>
            <a:r>
              <a:rPr lang="en-US" dirty="0"/>
              <a:t>Future Financial Sustainability </a:t>
            </a:r>
          </a:p>
          <a:p>
            <a:pPr lvl="1">
              <a:buFontTx/>
              <a:buChar char="-"/>
            </a:pPr>
            <a:r>
              <a:rPr lang="en-US" dirty="0"/>
              <a:t>Through New Ventures</a:t>
            </a:r>
          </a:p>
          <a:p>
            <a:pPr>
              <a:buFontTx/>
              <a:buChar char="-"/>
            </a:pPr>
            <a:r>
              <a:rPr lang="en-US" dirty="0"/>
              <a:t>Inheritance from Fred Best – Vikki Best Father</a:t>
            </a:r>
          </a:p>
          <a:p>
            <a:pPr lvl="1">
              <a:buFontTx/>
              <a:buChar char="-"/>
            </a:pPr>
            <a:r>
              <a:rPr lang="en-US" dirty="0"/>
              <a:t>Brown Family Farms Portion</a:t>
            </a:r>
          </a:p>
          <a:p>
            <a:pPr lvl="1">
              <a:buFontTx/>
              <a:buChar char="-"/>
            </a:pPr>
            <a:r>
              <a:rPr lang="en-US" dirty="0"/>
              <a:t>Susie Good Family Portion</a:t>
            </a:r>
          </a:p>
          <a:p>
            <a:pPr>
              <a:buFontTx/>
              <a:buChar char="-"/>
            </a:pPr>
            <a:endParaRPr lang="en-US" dirty="0"/>
          </a:p>
          <a:p>
            <a:pPr>
              <a:buFontTx/>
              <a:buChar char="-"/>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a:extLst>
            <a:ext uri="{FF2B5EF4-FFF2-40B4-BE49-F238E27FC236}">
              <a16:creationId xmlns:a16="http://schemas.microsoft.com/office/drawing/2014/main" id="{1BE10582-6C66-BD1C-0A1B-A2ACEFC3A434}"/>
            </a:ext>
          </a:extLst>
        </p:cNvPr>
        <p:cNvGrpSpPr/>
        <p:nvPr/>
      </p:nvGrpSpPr>
      <p:grpSpPr>
        <a:xfrm>
          <a:off x="0" y="0"/>
          <a:ext cx="0" cy="0"/>
          <a:chOff x="0" y="0"/>
          <a:chExt cx="0" cy="0"/>
        </a:xfrm>
      </p:grpSpPr>
      <p:pic>
        <p:nvPicPr>
          <p:cNvPr id="7" name="Picture 6" descr="bf661548-17bf-49ce-a111-d5890de694ea.png">
            <a:extLst>
              <a:ext uri="{FF2B5EF4-FFF2-40B4-BE49-F238E27FC236}">
                <a16:creationId xmlns:a16="http://schemas.microsoft.com/office/drawing/2014/main" id="{1285A6FF-9CB4-C165-CB6A-02E4F77817BB}"/>
              </a:ext>
            </a:extLst>
          </p:cNvPr>
          <p:cNvPicPr>
            <a:picLocks noChangeAspect="1"/>
          </p:cNvPicPr>
          <p:nvPr/>
        </p:nvPicPr>
        <p:blipFill>
          <a:blip r:embed="rId2">
            <a:alphaModFix amt="10000"/>
          </a:blip>
          <a:stretch>
            <a:fillRect/>
          </a:stretch>
        </p:blipFill>
        <p:spPr>
          <a:xfrm>
            <a:off x="0" y="0"/>
            <a:ext cx="9144000" cy="6857999"/>
          </a:xfrm>
          <a:prstGeom prst="rect">
            <a:avLst/>
          </a:prstGeom>
        </p:spPr>
      </p:pic>
      <p:sp>
        <p:nvSpPr>
          <p:cNvPr id="2" name="Title 1">
            <a:extLst>
              <a:ext uri="{FF2B5EF4-FFF2-40B4-BE49-F238E27FC236}">
                <a16:creationId xmlns:a16="http://schemas.microsoft.com/office/drawing/2014/main" id="{8F1E54E2-1F6B-3D15-201E-67482DA4DF74}"/>
              </a:ext>
            </a:extLst>
          </p:cNvPr>
          <p:cNvSpPr>
            <a:spLocks noGrp="1"/>
          </p:cNvSpPr>
          <p:nvPr>
            <p:ph type="title"/>
          </p:nvPr>
        </p:nvSpPr>
        <p:spPr/>
        <p:txBody>
          <a:bodyPr/>
          <a:lstStyle/>
          <a:p>
            <a:r>
              <a:rPr lang="en-US" dirty="0"/>
              <a:t>Brown Family Farms Position:</a:t>
            </a:r>
            <a:endParaRPr dirty="0"/>
          </a:p>
        </p:txBody>
      </p:sp>
      <p:sp>
        <p:nvSpPr>
          <p:cNvPr id="3" name="Content Placeholder 2">
            <a:extLst>
              <a:ext uri="{FF2B5EF4-FFF2-40B4-BE49-F238E27FC236}">
                <a16:creationId xmlns:a16="http://schemas.microsoft.com/office/drawing/2014/main" id="{537EE2F6-992B-4A2C-767B-C2680E4A0DA0}"/>
              </a:ext>
            </a:extLst>
          </p:cNvPr>
          <p:cNvSpPr>
            <a:spLocks noGrp="1"/>
          </p:cNvSpPr>
          <p:nvPr>
            <p:ph idx="1"/>
          </p:nvPr>
        </p:nvSpPr>
        <p:spPr/>
        <p:txBody>
          <a:bodyPr>
            <a:normAutofit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Business Valuation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BFF Market Net Worth: $5,947,198</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Kent &amp; Vicky Ownership (66.6%): ≈ $3,960,834</a:t>
            </a:r>
          </a:p>
          <a:p>
            <a:pPr lvl="0">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John Ownership (</a:t>
            </a:r>
            <a:r>
              <a:rPr lang="en-US" sz="2400" dirty="0">
                <a:solidFill>
                  <a:prstClr val="black"/>
                </a:solidFill>
              </a:rPr>
              <a:t>33.3%) ≈ $1,980,415</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Brown Packing (60%): ≈ $780,000</a:t>
            </a:r>
          </a:p>
          <a:p>
            <a:pPr lvl="0">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John Ownership (40</a:t>
            </a:r>
            <a:r>
              <a:rPr lang="en-US" sz="2400" dirty="0">
                <a:solidFill>
                  <a:prstClr val="black"/>
                </a:solidFill>
              </a:rPr>
              <a:t>%) ≈ $520,000</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Financial Strength Indicators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2025 EBITDA: ≈ $1.7M</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Working Capital: ≈ $1.2M</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Strong term debt coverage</a:t>
            </a:r>
            <a:endParaRPr dirty="0"/>
          </a:p>
        </p:txBody>
      </p:sp>
    </p:spTree>
    <p:extLst>
      <p:ext uri="{BB962C8B-B14F-4D97-AF65-F5344CB8AC3E}">
        <p14:creationId xmlns:p14="http://schemas.microsoft.com/office/powerpoint/2010/main" val="2796826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pic>
        <p:nvPicPr>
          <p:cNvPr id="8" name="Picture 7" descr="bf661548-17bf-49ce-a111-d5890de694ea.png">
            <a:extLst>
              <a:ext uri="{FF2B5EF4-FFF2-40B4-BE49-F238E27FC236}">
                <a16:creationId xmlns:a16="http://schemas.microsoft.com/office/drawing/2014/main" id="{22D44E5C-4316-6596-6BE8-5F55B32B4E9A}"/>
              </a:ext>
            </a:extLst>
          </p:cNvPr>
          <p:cNvPicPr>
            <a:picLocks noChangeAspect="1"/>
          </p:cNvPicPr>
          <p:nvPr/>
        </p:nvPicPr>
        <p:blipFill>
          <a:blip r:embed="rId2">
            <a:alphaModFix amt="10000"/>
          </a:blip>
          <a:stretch>
            <a:fillRect/>
          </a:stretch>
        </p:blipFill>
        <p:spPr>
          <a:xfrm>
            <a:off x="0" y="1"/>
            <a:ext cx="9144000" cy="6858000"/>
          </a:xfrm>
          <a:prstGeom prst="rect">
            <a:avLst/>
          </a:prstGeom>
        </p:spPr>
      </p:pic>
      <p:sp>
        <p:nvSpPr>
          <p:cNvPr id="2" name="Title 1"/>
          <p:cNvSpPr>
            <a:spLocks noGrp="1"/>
          </p:cNvSpPr>
          <p:nvPr>
            <p:ph type="title"/>
          </p:nvPr>
        </p:nvSpPr>
        <p:spPr/>
        <p:txBody>
          <a:bodyPr/>
          <a:lstStyle/>
          <a:p>
            <a:r>
              <a:rPr lang="en-US" dirty="0"/>
              <a:t>Current Brown Family Farm:</a:t>
            </a:r>
          </a:p>
        </p:txBody>
      </p:sp>
      <p:pic>
        <p:nvPicPr>
          <p:cNvPr id="5" name="Content Placeholder 4">
            <a:extLst>
              <a:ext uri="{FF2B5EF4-FFF2-40B4-BE49-F238E27FC236}">
                <a16:creationId xmlns:a16="http://schemas.microsoft.com/office/drawing/2014/main" id="{32681F7C-8F7A-8B7D-93D8-79DEDD69FC22}"/>
              </a:ext>
            </a:extLst>
          </p:cNvPr>
          <p:cNvPicPr>
            <a:picLocks noGrp="1" noChangeAspect="1"/>
          </p:cNvPicPr>
          <p:nvPr>
            <p:ph idx="1"/>
          </p:nvPr>
        </p:nvPicPr>
        <p:blipFill>
          <a:blip r:embed="rId3"/>
          <a:stretch>
            <a:fillRect/>
          </a:stretch>
        </p:blipFill>
        <p:spPr>
          <a:xfrm>
            <a:off x="544285" y="1178040"/>
            <a:ext cx="8107983" cy="540532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f661548-17bf-49ce-a111-d5890de694ea.png">
            <a:extLst>
              <a:ext uri="{FF2B5EF4-FFF2-40B4-BE49-F238E27FC236}">
                <a16:creationId xmlns:a16="http://schemas.microsoft.com/office/drawing/2014/main" id="{5C70D983-6DF7-E6FC-9F22-93C94719CDC2}"/>
              </a:ext>
            </a:extLst>
          </p:cNvPr>
          <p:cNvPicPr>
            <a:picLocks noChangeAspect="1"/>
          </p:cNvPicPr>
          <p:nvPr/>
        </p:nvPicPr>
        <p:blipFill>
          <a:blip r:embed="rId2">
            <a:alphaModFix amt="10000"/>
          </a:blip>
          <a:stretch>
            <a:fillRect/>
          </a:stretch>
        </p:blipFill>
        <p:spPr>
          <a:xfrm>
            <a:off x="0" y="-97971"/>
            <a:ext cx="9144000" cy="6955971"/>
          </a:xfrm>
          <a:prstGeom prst="rect">
            <a:avLst/>
          </a:prstGeom>
        </p:spPr>
      </p:pic>
      <p:sp>
        <p:nvSpPr>
          <p:cNvPr id="2" name="Title 1">
            <a:extLst>
              <a:ext uri="{FF2B5EF4-FFF2-40B4-BE49-F238E27FC236}">
                <a16:creationId xmlns:a16="http://schemas.microsoft.com/office/drawing/2014/main" id="{463BE5D9-2A8A-CDA0-11E9-C0B71E2A3A31}"/>
              </a:ext>
            </a:extLst>
          </p:cNvPr>
          <p:cNvSpPr>
            <a:spLocks noGrp="1"/>
          </p:cNvSpPr>
          <p:nvPr>
            <p:ph type="title"/>
          </p:nvPr>
        </p:nvSpPr>
        <p:spPr/>
        <p:txBody>
          <a:bodyPr/>
          <a:lstStyle/>
          <a:p>
            <a:r>
              <a:rPr lang="en-US" dirty="0"/>
              <a:t>Value Proposition:</a:t>
            </a:r>
          </a:p>
        </p:txBody>
      </p:sp>
      <p:sp>
        <p:nvSpPr>
          <p:cNvPr id="3" name="Content Placeholder 2">
            <a:extLst>
              <a:ext uri="{FF2B5EF4-FFF2-40B4-BE49-F238E27FC236}">
                <a16:creationId xmlns:a16="http://schemas.microsoft.com/office/drawing/2014/main" id="{8C898CA3-782D-C794-EA0F-8D0874AD70CF}"/>
              </a:ext>
            </a:extLst>
          </p:cNvPr>
          <p:cNvSpPr>
            <a:spLocks noGrp="1"/>
          </p:cNvSpPr>
          <p:nvPr>
            <p:ph idx="1"/>
          </p:nvPr>
        </p:nvSpPr>
        <p:spPr/>
        <p:txBody>
          <a:bodyPr>
            <a:normAutofit lnSpcReduction="10000"/>
          </a:bodyPr>
          <a:lstStyle/>
          <a:p>
            <a:r>
              <a:rPr lang="en-US" dirty="0"/>
              <a:t>Diversifying into several new markets while adding value to our commodities based on demand trends while reducing input costs.  Focusing on reducing the number crop production enterprises and engaging in value added marketing to the most financially efficient crops produced with historical and documented knowledge of production.  To ensure generational success. For customer and Family.</a:t>
            </a:r>
          </a:p>
        </p:txBody>
      </p:sp>
    </p:spTree>
    <p:extLst>
      <p:ext uri="{BB962C8B-B14F-4D97-AF65-F5344CB8AC3E}">
        <p14:creationId xmlns:p14="http://schemas.microsoft.com/office/powerpoint/2010/main" val="3846293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7533C-1F1E-37F8-987F-FEA80E7568D0}"/>
            </a:ext>
          </a:extLst>
        </p:cNvPr>
        <p:cNvGrpSpPr/>
        <p:nvPr/>
      </p:nvGrpSpPr>
      <p:grpSpPr>
        <a:xfrm>
          <a:off x="0" y="0"/>
          <a:ext cx="0" cy="0"/>
          <a:chOff x="0" y="0"/>
          <a:chExt cx="0" cy="0"/>
        </a:xfrm>
      </p:grpSpPr>
      <p:pic>
        <p:nvPicPr>
          <p:cNvPr id="4" name="Picture 3" descr="bf661548-17bf-49ce-a111-d5890de694ea.png">
            <a:extLst>
              <a:ext uri="{FF2B5EF4-FFF2-40B4-BE49-F238E27FC236}">
                <a16:creationId xmlns:a16="http://schemas.microsoft.com/office/drawing/2014/main" id="{44317169-9736-1249-A10C-6FDF6734B90C}"/>
              </a:ext>
            </a:extLst>
          </p:cNvPr>
          <p:cNvPicPr>
            <a:picLocks noChangeAspect="1"/>
          </p:cNvPicPr>
          <p:nvPr/>
        </p:nvPicPr>
        <p:blipFill>
          <a:blip r:embed="rId2">
            <a:alphaModFix amt="10000"/>
          </a:blip>
          <a:stretch>
            <a:fillRect/>
          </a:stretch>
        </p:blipFill>
        <p:spPr>
          <a:xfrm>
            <a:off x="0" y="-97971"/>
            <a:ext cx="9144000" cy="6955971"/>
          </a:xfrm>
          <a:prstGeom prst="rect">
            <a:avLst/>
          </a:prstGeom>
        </p:spPr>
      </p:pic>
      <p:sp>
        <p:nvSpPr>
          <p:cNvPr id="2" name="Title 1">
            <a:extLst>
              <a:ext uri="{FF2B5EF4-FFF2-40B4-BE49-F238E27FC236}">
                <a16:creationId xmlns:a16="http://schemas.microsoft.com/office/drawing/2014/main" id="{B753D670-4F3F-5D0C-A4FE-163D3FEEC23F}"/>
              </a:ext>
            </a:extLst>
          </p:cNvPr>
          <p:cNvSpPr>
            <a:spLocks noGrp="1"/>
          </p:cNvSpPr>
          <p:nvPr>
            <p:ph type="title"/>
          </p:nvPr>
        </p:nvSpPr>
        <p:spPr/>
        <p:txBody>
          <a:bodyPr/>
          <a:lstStyle/>
          <a:p>
            <a:r>
              <a:rPr lang="en-US" dirty="0"/>
              <a:t>Problem:</a:t>
            </a:r>
          </a:p>
        </p:txBody>
      </p:sp>
      <p:sp>
        <p:nvSpPr>
          <p:cNvPr id="3" name="Content Placeholder 2">
            <a:extLst>
              <a:ext uri="{FF2B5EF4-FFF2-40B4-BE49-F238E27FC236}">
                <a16:creationId xmlns:a16="http://schemas.microsoft.com/office/drawing/2014/main" id="{3B56ECA0-16FE-18E1-379C-D31549D44F69}"/>
              </a:ext>
            </a:extLst>
          </p:cNvPr>
          <p:cNvSpPr>
            <a:spLocks noGrp="1"/>
          </p:cNvSpPr>
          <p:nvPr>
            <p:ph idx="1"/>
          </p:nvPr>
        </p:nvSpPr>
        <p:spPr/>
        <p:txBody>
          <a:bodyPr/>
          <a:lstStyle/>
          <a:p>
            <a:r>
              <a:rPr lang="en-US" dirty="0"/>
              <a:t>Commodity and Vegetable farmers are plagued with the problem of being price takers.   All the while having limited opportunities to manage cost.  These problems coupled with generational ownership transfer.</a:t>
            </a:r>
          </a:p>
        </p:txBody>
      </p:sp>
    </p:spTree>
    <p:extLst>
      <p:ext uri="{BB962C8B-B14F-4D97-AF65-F5344CB8AC3E}">
        <p14:creationId xmlns:p14="http://schemas.microsoft.com/office/powerpoint/2010/main" val="1370025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f661548-17bf-49ce-a111-d5890de694ea.png">
            <a:extLst>
              <a:ext uri="{FF2B5EF4-FFF2-40B4-BE49-F238E27FC236}">
                <a16:creationId xmlns:a16="http://schemas.microsoft.com/office/drawing/2014/main" id="{896D025B-9752-8E29-7413-6B8F102754AB}"/>
              </a:ext>
            </a:extLst>
          </p:cNvPr>
          <p:cNvPicPr>
            <a:picLocks noChangeAspect="1"/>
          </p:cNvPicPr>
          <p:nvPr/>
        </p:nvPicPr>
        <p:blipFill>
          <a:blip r:embed="rId2">
            <a:alphaModFix amt="10000"/>
          </a:blip>
          <a:stretch>
            <a:fillRect/>
          </a:stretch>
        </p:blipFill>
        <p:spPr>
          <a:xfrm>
            <a:off x="0" y="-317501"/>
            <a:ext cx="9144000" cy="7493001"/>
          </a:xfrm>
          <a:prstGeom prst="rect">
            <a:avLst/>
          </a:prstGeom>
        </p:spPr>
      </p:pic>
      <p:sp>
        <p:nvSpPr>
          <p:cNvPr id="2" name="Title 1">
            <a:extLst>
              <a:ext uri="{FF2B5EF4-FFF2-40B4-BE49-F238E27FC236}">
                <a16:creationId xmlns:a16="http://schemas.microsoft.com/office/drawing/2014/main" id="{2CBD93C9-C7FC-AA1E-3513-3046513DA038}"/>
              </a:ext>
            </a:extLst>
          </p:cNvPr>
          <p:cNvSpPr>
            <a:spLocks noGrp="1"/>
          </p:cNvSpPr>
          <p:nvPr>
            <p:ph type="title"/>
          </p:nvPr>
        </p:nvSpPr>
        <p:spPr/>
        <p:txBody>
          <a:bodyPr/>
          <a:lstStyle/>
          <a:p>
            <a:r>
              <a:rPr lang="en-US" dirty="0"/>
              <a:t>Opportunity:</a:t>
            </a:r>
          </a:p>
        </p:txBody>
      </p:sp>
      <p:sp>
        <p:nvSpPr>
          <p:cNvPr id="3" name="Content Placeholder 2">
            <a:extLst>
              <a:ext uri="{FF2B5EF4-FFF2-40B4-BE49-F238E27FC236}">
                <a16:creationId xmlns:a16="http://schemas.microsoft.com/office/drawing/2014/main" id="{43CAC19A-AC2E-FD47-6A50-0C667E373212}"/>
              </a:ext>
            </a:extLst>
          </p:cNvPr>
          <p:cNvSpPr>
            <a:spLocks noGrp="1"/>
          </p:cNvSpPr>
          <p:nvPr>
            <p:ph idx="1"/>
          </p:nvPr>
        </p:nvSpPr>
        <p:spPr/>
        <p:txBody>
          <a:bodyPr>
            <a:normAutofit lnSpcReduction="10000"/>
          </a:bodyPr>
          <a:lstStyle/>
          <a:p>
            <a:r>
              <a:rPr lang="en-US" dirty="0"/>
              <a:t>Divest from the least financially efficient crops and invest in current crop production that are financially efficient.  Engage in Value Added processes for “Identity Preserved” corn and soybeans.  Add value to sweet potatoes by changing form marketed.</a:t>
            </a:r>
          </a:p>
          <a:p>
            <a:endParaRPr lang="en-US" dirty="0"/>
          </a:p>
          <a:p>
            <a:r>
              <a:rPr lang="en-US" dirty="0"/>
              <a:t>Focus on current production methods and redefining marketing plan.</a:t>
            </a:r>
          </a:p>
        </p:txBody>
      </p:sp>
    </p:spTree>
    <p:extLst>
      <p:ext uri="{BB962C8B-B14F-4D97-AF65-F5344CB8AC3E}">
        <p14:creationId xmlns:p14="http://schemas.microsoft.com/office/powerpoint/2010/main" val="537999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f661548-17bf-49ce-a111-d5890de694ea.png">
            <a:extLst>
              <a:ext uri="{FF2B5EF4-FFF2-40B4-BE49-F238E27FC236}">
                <a16:creationId xmlns:a16="http://schemas.microsoft.com/office/drawing/2014/main" id="{65D539F0-60DA-079E-15AF-ACAC7498F5C0}"/>
              </a:ext>
            </a:extLst>
          </p:cNvPr>
          <p:cNvPicPr>
            <a:picLocks noChangeAspect="1"/>
          </p:cNvPicPr>
          <p:nvPr/>
        </p:nvPicPr>
        <p:blipFill>
          <a:blip r:embed="rId2">
            <a:alphaModFix amt="10000"/>
          </a:blip>
          <a:stretch>
            <a:fillRect/>
          </a:stretch>
        </p:blipFill>
        <p:spPr>
          <a:xfrm>
            <a:off x="0" y="-97971"/>
            <a:ext cx="9144000" cy="6955971"/>
          </a:xfrm>
          <a:prstGeom prst="rect">
            <a:avLst/>
          </a:prstGeom>
        </p:spPr>
      </p:pic>
      <p:sp>
        <p:nvSpPr>
          <p:cNvPr id="2" name="Title 1">
            <a:extLst>
              <a:ext uri="{FF2B5EF4-FFF2-40B4-BE49-F238E27FC236}">
                <a16:creationId xmlns:a16="http://schemas.microsoft.com/office/drawing/2014/main" id="{1C02187E-0283-D6FA-C925-373E5CF619A0}"/>
              </a:ext>
            </a:extLst>
          </p:cNvPr>
          <p:cNvSpPr>
            <a:spLocks noGrp="1"/>
          </p:cNvSpPr>
          <p:nvPr>
            <p:ph type="title"/>
          </p:nvPr>
        </p:nvSpPr>
        <p:spPr/>
        <p:txBody>
          <a:bodyPr/>
          <a:lstStyle/>
          <a:p>
            <a:r>
              <a:rPr lang="en-US" dirty="0"/>
              <a:t>Products:</a:t>
            </a:r>
          </a:p>
        </p:txBody>
      </p:sp>
      <p:sp>
        <p:nvSpPr>
          <p:cNvPr id="3" name="Content Placeholder 2">
            <a:extLst>
              <a:ext uri="{FF2B5EF4-FFF2-40B4-BE49-F238E27FC236}">
                <a16:creationId xmlns:a16="http://schemas.microsoft.com/office/drawing/2014/main" id="{EAC48A17-BC65-A7EB-AE47-5EE15C229FB2}"/>
              </a:ext>
            </a:extLst>
          </p:cNvPr>
          <p:cNvSpPr>
            <a:spLocks noGrp="1"/>
          </p:cNvSpPr>
          <p:nvPr>
            <p:ph idx="1"/>
          </p:nvPr>
        </p:nvSpPr>
        <p:spPr/>
        <p:txBody>
          <a:bodyPr>
            <a:normAutofit/>
          </a:bodyPr>
          <a:lstStyle/>
          <a:p>
            <a:r>
              <a:rPr lang="en-US" dirty="0"/>
              <a:t>Maintain current squash and cucumber production </a:t>
            </a:r>
          </a:p>
          <a:p>
            <a:pPr lvl="1"/>
            <a:r>
              <a:rPr lang="en-US" sz="2400" dirty="0"/>
              <a:t>Projected EBITDA Eff.  of 31% and %36 respectively</a:t>
            </a:r>
          </a:p>
          <a:p>
            <a:r>
              <a:rPr lang="en-US" dirty="0"/>
              <a:t>Decrease Tobacco acreage due to contracted lbs. decreasing.</a:t>
            </a:r>
          </a:p>
          <a:p>
            <a:pPr lvl="1"/>
            <a:r>
              <a:rPr lang="en-US" sz="2400" dirty="0"/>
              <a:t>Unforeseen decrease but required due to contracted pounds limitations.</a:t>
            </a:r>
          </a:p>
        </p:txBody>
      </p:sp>
    </p:spTree>
    <p:extLst>
      <p:ext uri="{BB962C8B-B14F-4D97-AF65-F5344CB8AC3E}">
        <p14:creationId xmlns:p14="http://schemas.microsoft.com/office/powerpoint/2010/main" val="32688739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748</TotalTime>
  <Words>1293</Words>
  <Application>Microsoft Office PowerPoint</Application>
  <PresentationFormat>On-screen Show (4:3)</PresentationFormat>
  <Paragraphs>210</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Presentation Title</vt:lpstr>
      <vt:lpstr>About Brown Family Farms:</vt:lpstr>
      <vt:lpstr>Current Headwinds:</vt:lpstr>
      <vt:lpstr>Brown Family Farms Position:</vt:lpstr>
      <vt:lpstr>Current Brown Family Farm:</vt:lpstr>
      <vt:lpstr>Value Proposition:</vt:lpstr>
      <vt:lpstr>Problem:</vt:lpstr>
      <vt:lpstr>Opportunity:</vt:lpstr>
      <vt:lpstr>Products:</vt:lpstr>
      <vt:lpstr>Product:</vt:lpstr>
      <vt:lpstr>Market Opportunity:</vt:lpstr>
      <vt:lpstr>Marketing Opportunity:</vt:lpstr>
      <vt:lpstr>PowerPoint Presentation</vt:lpstr>
      <vt:lpstr>PowerPoint Presentation</vt:lpstr>
      <vt:lpstr>PowerPoint Presentation</vt:lpstr>
      <vt:lpstr>Business Model:</vt:lpstr>
      <vt:lpstr>Traction:</vt:lpstr>
      <vt:lpstr>Traction:</vt:lpstr>
      <vt:lpstr>Competition:</vt:lpstr>
      <vt:lpstr>New Horizons, Growth, and Transitions:</vt:lpstr>
      <vt:lpstr>Proposed Brown Family Farm Transition:</vt:lpstr>
      <vt:lpstr>Proposed Brown Family Farm:</vt:lpstr>
      <vt:lpstr>Best Farms Options: Susie and Vikki will split land and timber 50/50</vt:lpstr>
      <vt:lpstr>Thank You</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Matthew James Fischer</dc:creator>
  <cp:keywords/>
  <dc:description>generated using python-pptx</dc:description>
  <cp:lastModifiedBy>simmy williams</cp:lastModifiedBy>
  <cp:revision>8</cp:revision>
  <dcterms:created xsi:type="dcterms:W3CDTF">2013-01-27T09:14:16Z</dcterms:created>
  <dcterms:modified xsi:type="dcterms:W3CDTF">2026-02-13T12:02:21Z</dcterms:modified>
  <cp:category/>
</cp:coreProperties>
</file>