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120"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8A98-2F6C-8181-C4E2-66C79E0DED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DF6C84-C7DC-EB5F-D067-6CC3FE5A1C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95CEC3-216A-2AF7-54CA-C7B9F2B4D717}"/>
              </a:ext>
            </a:extLst>
          </p:cNvPr>
          <p:cNvSpPr>
            <a:spLocks noGrp="1"/>
          </p:cNvSpPr>
          <p:nvPr>
            <p:ph type="dt" sz="half" idx="10"/>
          </p:nvPr>
        </p:nvSpPr>
        <p:spPr/>
        <p:txBody>
          <a:bodyPr/>
          <a:lstStyle/>
          <a:p>
            <a:fld id="{5C14B81D-BE24-4451-9BE1-7FE59B2CFDC5}" type="datetimeFigureOut">
              <a:rPr lang="en-US" smtClean="0"/>
              <a:t>1/24/2023</a:t>
            </a:fld>
            <a:endParaRPr lang="en-US"/>
          </a:p>
        </p:txBody>
      </p:sp>
      <p:sp>
        <p:nvSpPr>
          <p:cNvPr id="5" name="Footer Placeholder 4">
            <a:extLst>
              <a:ext uri="{FF2B5EF4-FFF2-40B4-BE49-F238E27FC236}">
                <a16:creationId xmlns:a16="http://schemas.microsoft.com/office/drawing/2014/main" id="{45CE3BDF-1C1F-3AC2-F4F1-54D4B06C2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D34A5-F982-8692-1FA5-2CD99BBB6AD1}"/>
              </a:ext>
            </a:extLst>
          </p:cNvPr>
          <p:cNvSpPr>
            <a:spLocks noGrp="1"/>
          </p:cNvSpPr>
          <p:nvPr>
            <p:ph type="sldNum" sz="quarter" idx="12"/>
          </p:nvPr>
        </p:nvSpPr>
        <p:spPr/>
        <p:txBody>
          <a:bodyPr/>
          <a:lstStyle/>
          <a:p>
            <a:fld id="{AE022A90-441E-440B-9CBD-00D2FF0C9AA5}" type="slidenum">
              <a:rPr lang="en-US" smtClean="0"/>
              <a:t>‹#›</a:t>
            </a:fld>
            <a:endParaRPr lang="en-US"/>
          </a:p>
        </p:txBody>
      </p:sp>
    </p:spTree>
    <p:extLst>
      <p:ext uri="{BB962C8B-B14F-4D97-AF65-F5344CB8AC3E}">
        <p14:creationId xmlns:p14="http://schemas.microsoft.com/office/powerpoint/2010/main" val="195764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1CD1-DA4E-563D-2E63-57BDD43D6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C67097-2020-03BA-137F-4A46ECDCBD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8D683-B442-FB7A-AF1F-BE059826B2FA}"/>
              </a:ext>
            </a:extLst>
          </p:cNvPr>
          <p:cNvSpPr>
            <a:spLocks noGrp="1"/>
          </p:cNvSpPr>
          <p:nvPr>
            <p:ph type="dt" sz="half" idx="10"/>
          </p:nvPr>
        </p:nvSpPr>
        <p:spPr/>
        <p:txBody>
          <a:bodyPr/>
          <a:lstStyle/>
          <a:p>
            <a:fld id="{5C14B81D-BE24-4451-9BE1-7FE59B2CFDC5}" type="datetimeFigureOut">
              <a:rPr lang="en-US" smtClean="0"/>
              <a:t>1/24/2023</a:t>
            </a:fld>
            <a:endParaRPr lang="en-US"/>
          </a:p>
        </p:txBody>
      </p:sp>
      <p:sp>
        <p:nvSpPr>
          <p:cNvPr id="5" name="Footer Placeholder 4">
            <a:extLst>
              <a:ext uri="{FF2B5EF4-FFF2-40B4-BE49-F238E27FC236}">
                <a16:creationId xmlns:a16="http://schemas.microsoft.com/office/drawing/2014/main" id="{2A80F8AE-D59F-B2A5-5012-9EA0F4E30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6DE9A-F09B-8CED-6EB2-9CF51B16264B}"/>
              </a:ext>
            </a:extLst>
          </p:cNvPr>
          <p:cNvSpPr>
            <a:spLocks noGrp="1"/>
          </p:cNvSpPr>
          <p:nvPr>
            <p:ph type="sldNum" sz="quarter" idx="12"/>
          </p:nvPr>
        </p:nvSpPr>
        <p:spPr/>
        <p:txBody>
          <a:bodyPr/>
          <a:lstStyle/>
          <a:p>
            <a:fld id="{AE022A90-441E-440B-9CBD-00D2FF0C9AA5}" type="slidenum">
              <a:rPr lang="en-US" smtClean="0"/>
              <a:t>‹#›</a:t>
            </a:fld>
            <a:endParaRPr lang="en-US"/>
          </a:p>
        </p:txBody>
      </p:sp>
    </p:spTree>
    <p:extLst>
      <p:ext uri="{BB962C8B-B14F-4D97-AF65-F5344CB8AC3E}">
        <p14:creationId xmlns:p14="http://schemas.microsoft.com/office/powerpoint/2010/main" val="98981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EC3A8B-0405-860D-2245-C64252D330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97DEB3-11E6-EA28-BD0A-6B8F50F456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0A83A-9BFC-D4F6-3C96-FA42AC3FC102}"/>
              </a:ext>
            </a:extLst>
          </p:cNvPr>
          <p:cNvSpPr>
            <a:spLocks noGrp="1"/>
          </p:cNvSpPr>
          <p:nvPr>
            <p:ph type="dt" sz="half" idx="10"/>
          </p:nvPr>
        </p:nvSpPr>
        <p:spPr/>
        <p:txBody>
          <a:bodyPr/>
          <a:lstStyle/>
          <a:p>
            <a:fld id="{5C14B81D-BE24-4451-9BE1-7FE59B2CFDC5}" type="datetimeFigureOut">
              <a:rPr lang="en-US" smtClean="0"/>
              <a:t>1/24/2023</a:t>
            </a:fld>
            <a:endParaRPr lang="en-US"/>
          </a:p>
        </p:txBody>
      </p:sp>
      <p:sp>
        <p:nvSpPr>
          <p:cNvPr id="5" name="Footer Placeholder 4">
            <a:extLst>
              <a:ext uri="{FF2B5EF4-FFF2-40B4-BE49-F238E27FC236}">
                <a16:creationId xmlns:a16="http://schemas.microsoft.com/office/drawing/2014/main" id="{BBEBA849-1B73-499F-F439-9C0489CD8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01C7E-F19A-45C6-CBCE-3D4C5D9A0C30}"/>
              </a:ext>
            </a:extLst>
          </p:cNvPr>
          <p:cNvSpPr>
            <a:spLocks noGrp="1"/>
          </p:cNvSpPr>
          <p:nvPr>
            <p:ph type="sldNum" sz="quarter" idx="12"/>
          </p:nvPr>
        </p:nvSpPr>
        <p:spPr/>
        <p:txBody>
          <a:bodyPr/>
          <a:lstStyle/>
          <a:p>
            <a:fld id="{AE022A90-441E-440B-9CBD-00D2FF0C9AA5}" type="slidenum">
              <a:rPr lang="en-US" smtClean="0"/>
              <a:t>‹#›</a:t>
            </a:fld>
            <a:endParaRPr lang="en-US"/>
          </a:p>
        </p:txBody>
      </p:sp>
    </p:spTree>
    <p:extLst>
      <p:ext uri="{BB962C8B-B14F-4D97-AF65-F5344CB8AC3E}">
        <p14:creationId xmlns:p14="http://schemas.microsoft.com/office/powerpoint/2010/main" val="365035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3F07-91B1-4136-B8C8-D6AA7C5289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76C0FB-8C70-4CAA-B055-57359A81F3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1ADF3A-D06E-428E-9F29-8ED886444A7D}"/>
              </a:ext>
            </a:extLst>
          </p:cNvPr>
          <p:cNvSpPr>
            <a:spLocks noGrp="1"/>
          </p:cNvSpPr>
          <p:nvPr>
            <p:ph type="dt" sz="half" idx="10"/>
          </p:nvPr>
        </p:nvSpPr>
        <p:spPr/>
        <p:txBody>
          <a:bodyPr/>
          <a:lstStyle/>
          <a:p>
            <a:fld id="{D99CA383-CEC1-4291-864C-B2BF53FF1557}" type="datetimeFigureOut">
              <a:rPr lang="en-US" smtClean="0"/>
              <a:t>1/24/2023</a:t>
            </a:fld>
            <a:endParaRPr lang="en-US"/>
          </a:p>
        </p:txBody>
      </p:sp>
      <p:sp>
        <p:nvSpPr>
          <p:cNvPr id="5" name="Footer Placeholder 4">
            <a:extLst>
              <a:ext uri="{FF2B5EF4-FFF2-40B4-BE49-F238E27FC236}">
                <a16:creationId xmlns:a16="http://schemas.microsoft.com/office/drawing/2014/main" id="{EAEFA414-2973-4592-9440-5861232C3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0E5AA-4FC7-4F89-A81C-7834A90463E0}"/>
              </a:ext>
            </a:extLst>
          </p:cNvPr>
          <p:cNvSpPr>
            <a:spLocks noGrp="1"/>
          </p:cNvSpPr>
          <p:nvPr>
            <p:ph type="sldNum" sz="quarter" idx="12"/>
          </p:nvPr>
        </p:nvSpPr>
        <p:spPr/>
        <p:txBody>
          <a:bodyPr/>
          <a:lstStyle/>
          <a:p>
            <a:fld id="{3649C7F0-938B-404A-8D06-86C127AD14E4}" type="slidenum">
              <a:rPr lang="en-US" smtClean="0"/>
              <a:t>‹#›</a:t>
            </a:fld>
            <a:endParaRPr lang="en-US"/>
          </a:p>
        </p:txBody>
      </p:sp>
    </p:spTree>
    <p:extLst>
      <p:ext uri="{BB962C8B-B14F-4D97-AF65-F5344CB8AC3E}">
        <p14:creationId xmlns:p14="http://schemas.microsoft.com/office/powerpoint/2010/main" val="1057935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4F2D-752E-4D53-AAC7-3AB7191B4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F94436-3C58-44E9-8261-D1C86544F9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402C0-1E3F-4C8F-AD1C-18F7419A64ED}"/>
              </a:ext>
            </a:extLst>
          </p:cNvPr>
          <p:cNvSpPr>
            <a:spLocks noGrp="1"/>
          </p:cNvSpPr>
          <p:nvPr>
            <p:ph type="dt" sz="half" idx="10"/>
          </p:nvPr>
        </p:nvSpPr>
        <p:spPr/>
        <p:txBody>
          <a:bodyPr/>
          <a:lstStyle/>
          <a:p>
            <a:fld id="{D99CA383-CEC1-4291-864C-B2BF53FF1557}" type="datetimeFigureOut">
              <a:rPr lang="en-US" smtClean="0"/>
              <a:t>1/24/2023</a:t>
            </a:fld>
            <a:endParaRPr lang="en-US"/>
          </a:p>
        </p:txBody>
      </p:sp>
      <p:sp>
        <p:nvSpPr>
          <p:cNvPr id="5" name="Footer Placeholder 4">
            <a:extLst>
              <a:ext uri="{FF2B5EF4-FFF2-40B4-BE49-F238E27FC236}">
                <a16:creationId xmlns:a16="http://schemas.microsoft.com/office/drawing/2014/main" id="{5B2A3AF6-C2B8-4544-933E-185EAB3446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280A-612C-40A0-BE4B-28442B7122A7}"/>
              </a:ext>
            </a:extLst>
          </p:cNvPr>
          <p:cNvSpPr>
            <a:spLocks noGrp="1"/>
          </p:cNvSpPr>
          <p:nvPr>
            <p:ph type="sldNum" sz="quarter" idx="12"/>
          </p:nvPr>
        </p:nvSpPr>
        <p:spPr/>
        <p:txBody>
          <a:bodyPr/>
          <a:lstStyle/>
          <a:p>
            <a:fld id="{3649C7F0-938B-404A-8D06-86C127AD14E4}" type="slidenum">
              <a:rPr lang="en-US" smtClean="0"/>
              <a:t>‹#›</a:t>
            </a:fld>
            <a:endParaRPr lang="en-US"/>
          </a:p>
        </p:txBody>
      </p:sp>
    </p:spTree>
    <p:extLst>
      <p:ext uri="{BB962C8B-B14F-4D97-AF65-F5344CB8AC3E}">
        <p14:creationId xmlns:p14="http://schemas.microsoft.com/office/powerpoint/2010/main" val="3806938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9A6F0-889B-47F9-85FE-189B383C36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2FC338-0C02-4E3C-A54E-D331DE121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A1621-36AA-4F0F-BBE9-C13BE4D280D3}"/>
              </a:ext>
            </a:extLst>
          </p:cNvPr>
          <p:cNvSpPr>
            <a:spLocks noGrp="1"/>
          </p:cNvSpPr>
          <p:nvPr>
            <p:ph type="dt" sz="half" idx="10"/>
          </p:nvPr>
        </p:nvSpPr>
        <p:spPr/>
        <p:txBody>
          <a:bodyPr/>
          <a:lstStyle/>
          <a:p>
            <a:fld id="{D99CA383-CEC1-4291-864C-B2BF53FF1557}" type="datetimeFigureOut">
              <a:rPr lang="en-US" smtClean="0"/>
              <a:t>1/24/2023</a:t>
            </a:fld>
            <a:endParaRPr lang="en-US"/>
          </a:p>
        </p:txBody>
      </p:sp>
      <p:sp>
        <p:nvSpPr>
          <p:cNvPr id="5" name="Footer Placeholder 4">
            <a:extLst>
              <a:ext uri="{FF2B5EF4-FFF2-40B4-BE49-F238E27FC236}">
                <a16:creationId xmlns:a16="http://schemas.microsoft.com/office/drawing/2014/main" id="{19135401-7D52-4A58-BBFD-EEF1A1F50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51074-542D-4987-BB5B-73D5156993E2}"/>
              </a:ext>
            </a:extLst>
          </p:cNvPr>
          <p:cNvSpPr>
            <a:spLocks noGrp="1"/>
          </p:cNvSpPr>
          <p:nvPr>
            <p:ph type="sldNum" sz="quarter" idx="12"/>
          </p:nvPr>
        </p:nvSpPr>
        <p:spPr/>
        <p:txBody>
          <a:bodyPr/>
          <a:lstStyle/>
          <a:p>
            <a:fld id="{3649C7F0-938B-404A-8D06-86C127AD14E4}" type="slidenum">
              <a:rPr lang="en-US" smtClean="0"/>
              <a:t>‹#›</a:t>
            </a:fld>
            <a:endParaRPr lang="en-US"/>
          </a:p>
        </p:txBody>
      </p:sp>
    </p:spTree>
    <p:extLst>
      <p:ext uri="{BB962C8B-B14F-4D97-AF65-F5344CB8AC3E}">
        <p14:creationId xmlns:p14="http://schemas.microsoft.com/office/powerpoint/2010/main" val="1733675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74ECD-AF57-473D-820C-480CE3DC4B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BA7AF-91BF-401D-97B1-FCCEBC678B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2E44D6-D08B-4561-A094-903AE3CD5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250DC1-79C3-4CC4-AFB5-5AE096B3429D}"/>
              </a:ext>
            </a:extLst>
          </p:cNvPr>
          <p:cNvSpPr>
            <a:spLocks noGrp="1"/>
          </p:cNvSpPr>
          <p:nvPr>
            <p:ph type="dt" sz="half" idx="10"/>
          </p:nvPr>
        </p:nvSpPr>
        <p:spPr/>
        <p:txBody>
          <a:bodyPr/>
          <a:lstStyle/>
          <a:p>
            <a:fld id="{D99CA383-CEC1-4291-864C-B2BF53FF1557}" type="datetimeFigureOut">
              <a:rPr lang="en-US" smtClean="0"/>
              <a:t>1/24/2023</a:t>
            </a:fld>
            <a:endParaRPr lang="en-US"/>
          </a:p>
        </p:txBody>
      </p:sp>
      <p:sp>
        <p:nvSpPr>
          <p:cNvPr id="6" name="Footer Placeholder 5">
            <a:extLst>
              <a:ext uri="{FF2B5EF4-FFF2-40B4-BE49-F238E27FC236}">
                <a16:creationId xmlns:a16="http://schemas.microsoft.com/office/drawing/2014/main" id="{06F65771-A24F-4134-BCF4-0A0BD15B0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6A355A-7E33-4FFC-A7C8-788B9AAFBF6D}"/>
              </a:ext>
            </a:extLst>
          </p:cNvPr>
          <p:cNvSpPr>
            <a:spLocks noGrp="1"/>
          </p:cNvSpPr>
          <p:nvPr>
            <p:ph type="sldNum" sz="quarter" idx="12"/>
          </p:nvPr>
        </p:nvSpPr>
        <p:spPr/>
        <p:txBody>
          <a:bodyPr/>
          <a:lstStyle/>
          <a:p>
            <a:fld id="{3649C7F0-938B-404A-8D06-86C127AD14E4}" type="slidenum">
              <a:rPr lang="en-US" smtClean="0"/>
              <a:t>‹#›</a:t>
            </a:fld>
            <a:endParaRPr lang="en-US"/>
          </a:p>
        </p:txBody>
      </p:sp>
    </p:spTree>
    <p:extLst>
      <p:ext uri="{BB962C8B-B14F-4D97-AF65-F5344CB8AC3E}">
        <p14:creationId xmlns:p14="http://schemas.microsoft.com/office/powerpoint/2010/main" val="4032532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79B5-4481-4659-BA01-BF39E825F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CDD786-7F09-44A9-9035-9E0D9C8DD4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60BC7C-7946-4F63-83D4-AADEE52C0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4A3753-E94F-473D-B9F3-8E5BD47A02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B10CCC-54E1-42C2-BA25-9D973B0DFB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C6E1E0-DBB3-4C1D-AA94-09E7E6E6FB98}"/>
              </a:ext>
            </a:extLst>
          </p:cNvPr>
          <p:cNvSpPr>
            <a:spLocks noGrp="1"/>
          </p:cNvSpPr>
          <p:nvPr>
            <p:ph type="dt" sz="half" idx="10"/>
          </p:nvPr>
        </p:nvSpPr>
        <p:spPr/>
        <p:txBody>
          <a:bodyPr/>
          <a:lstStyle/>
          <a:p>
            <a:fld id="{D99CA383-CEC1-4291-864C-B2BF53FF1557}" type="datetimeFigureOut">
              <a:rPr lang="en-US" smtClean="0"/>
              <a:t>1/24/2023</a:t>
            </a:fld>
            <a:endParaRPr lang="en-US"/>
          </a:p>
        </p:txBody>
      </p:sp>
      <p:sp>
        <p:nvSpPr>
          <p:cNvPr id="8" name="Footer Placeholder 7">
            <a:extLst>
              <a:ext uri="{FF2B5EF4-FFF2-40B4-BE49-F238E27FC236}">
                <a16:creationId xmlns:a16="http://schemas.microsoft.com/office/drawing/2014/main" id="{2C42B497-54E6-48AF-AD6A-E1D6A2B27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FC67FB-AEFF-4D8F-BC0D-9D9C918F3CD5}"/>
              </a:ext>
            </a:extLst>
          </p:cNvPr>
          <p:cNvSpPr>
            <a:spLocks noGrp="1"/>
          </p:cNvSpPr>
          <p:nvPr>
            <p:ph type="sldNum" sz="quarter" idx="12"/>
          </p:nvPr>
        </p:nvSpPr>
        <p:spPr/>
        <p:txBody>
          <a:bodyPr/>
          <a:lstStyle/>
          <a:p>
            <a:fld id="{3649C7F0-938B-404A-8D06-86C127AD14E4}" type="slidenum">
              <a:rPr lang="en-US" smtClean="0"/>
              <a:t>‹#›</a:t>
            </a:fld>
            <a:endParaRPr lang="en-US"/>
          </a:p>
        </p:txBody>
      </p:sp>
    </p:spTree>
    <p:extLst>
      <p:ext uri="{BB962C8B-B14F-4D97-AF65-F5344CB8AC3E}">
        <p14:creationId xmlns:p14="http://schemas.microsoft.com/office/powerpoint/2010/main" val="3816345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05FC-A366-4456-B1DB-CA9DADC71E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A5B05D-B3D5-4164-847C-E8B7887FC448}"/>
              </a:ext>
            </a:extLst>
          </p:cNvPr>
          <p:cNvSpPr>
            <a:spLocks noGrp="1"/>
          </p:cNvSpPr>
          <p:nvPr>
            <p:ph type="dt" sz="half" idx="10"/>
          </p:nvPr>
        </p:nvSpPr>
        <p:spPr/>
        <p:txBody>
          <a:bodyPr/>
          <a:lstStyle/>
          <a:p>
            <a:fld id="{D99CA383-CEC1-4291-864C-B2BF53FF1557}" type="datetimeFigureOut">
              <a:rPr lang="en-US" smtClean="0"/>
              <a:t>1/24/2023</a:t>
            </a:fld>
            <a:endParaRPr lang="en-US"/>
          </a:p>
        </p:txBody>
      </p:sp>
      <p:sp>
        <p:nvSpPr>
          <p:cNvPr id="4" name="Footer Placeholder 3">
            <a:extLst>
              <a:ext uri="{FF2B5EF4-FFF2-40B4-BE49-F238E27FC236}">
                <a16:creationId xmlns:a16="http://schemas.microsoft.com/office/drawing/2014/main" id="{C32ECB1D-EFE2-4A2E-BDA2-3E1C2695C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236991-6ABB-4187-8779-00D76606D3F8}"/>
              </a:ext>
            </a:extLst>
          </p:cNvPr>
          <p:cNvSpPr>
            <a:spLocks noGrp="1"/>
          </p:cNvSpPr>
          <p:nvPr>
            <p:ph type="sldNum" sz="quarter" idx="12"/>
          </p:nvPr>
        </p:nvSpPr>
        <p:spPr/>
        <p:txBody>
          <a:bodyPr/>
          <a:lstStyle/>
          <a:p>
            <a:fld id="{3649C7F0-938B-404A-8D06-86C127AD14E4}" type="slidenum">
              <a:rPr lang="en-US" smtClean="0"/>
              <a:t>‹#›</a:t>
            </a:fld>
            <a:endParaRPr lang="en-US"/>
          </a:p>
        </p:txBody>
      </p:sp>
    </p:spTree>
    <p:extLst>
      <p:ext uri="{BB962C8B-B14F-4D97-AF65-F5344CB8AC3E}">
        <p14:creationId xmlns:p14="http://schemas.microsoft.com/office/powerpoint/2010/main" val="744837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1E8E28-5D47-4630-9235-1D844D0E48F7}"/>
              </a:ext>
            </a:extLst>
          </p:cNvPr>
          <p:cNvSpPr>
            <a:spLocks noGrp="1"/>
          </p:cNvSpPr>
          <p:nvPr>
            <p:ph type="dt" sz="half" idx="10"/>
          </p:nvPr>
        </p:nvSpPr>
        <p:spPr/>
        <p:txBody>
          <a:bodyPr/>
          <a:lstStyle/>
          <a:p>
            <a:fld id="{D99CA383-CEC1-4291-864C-B2BF53FF1557}" type="datetimeFigureOut">
              <a:rPr lang="en-US" smtClean="0"/>
              <a:t>1/24/2023</a:t>
            </a:fld>
            <a:endParaRPr lang="en-US"/>
          </a:p>
        </p:txBody>
      </p:sp>
      <p:sp>
        <p:nvSpPr>
          <p:cNvPr id="3" name="Footer Placeholder 2">
            <a:extLst>
              <a:ext uri="{FF2B5EF4-FFF2-40B4-BE49-F238E27FC236}">
                <a16:creationId xmlns:a16="http://schemas.microsoft.com/office/drawing/2014/main" id="{1C3ACE56-BBF4-42FD-B0D8-A7E6C4CA19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BB2B57-B56D-433A-9685-B9E2AB442FA9}"/>
              </a:ext>
            </a:extLst>
          </p:cNvPr>
          <p:cNvSpPr>
            <a:spLocks noGrp="1"/>
          </p:cNvSpPr>
          <p:nvPr>
            <p:ph type="sldNum" sz="quarter" idx="12"/>
          </p:nvPr>
        </p:nvSpPr>
        <p:spPr/>
        <p:txBody>
          <a:bodyPr/>
          <a:lstStyle/>
          <a:p>
            <a:fld id="{3649C7F0-938B-404A-8D06-86C127AD14E4}" type="slidenum">
              <a:rPr lang="en-US" smtClean="0"/>
              <a:t>‹#›</a:t>
            </a:fld>
            <a:endParaRPr lang="en-US"/>
          </a:p>
        </p:txBody>
      </p:sp>
    </p:spTree>
    <p:extLst>
      <p:ext uri="{BB962C8B-B14F-4D97-AF65-F5344CB8AC3E}">
        <p14:creationId xmlns:p14="http://schemas.microsoft.com/office/powerpoint/2010/main" val="1865800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BFD0-FF05-4F8C-871C-88A8C04B7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DDCA0D-2AAF-49A5-8C95-664CD6638E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7DCEC5-0A2B-4FF9-8513-95B07A3A1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07D790-065E-4288-B7FA-A09C7122AF12}"/>
              </a:ext>
            </a:extLst>
          </p:cNvPr>
          <p:cNvSpPr>
            <a:spLocks noGrp="1"/>
          </p:cNvSpPr>
          <p:nvPr>
            <p:ph type="dt" sz="half" idx="10"/>
          </p:nvPr>
        </p:nvSpPr>
        <p:spPr/>
        <p:txBody>
          <a:bodyPr/>
          <a:lstStyle/>
          <a:p>
            <a:fld id="{D99CA383-CEC1-4291-864C-B2BF53FF1557}" type="datetimeFigureOut">
              <a:rPr lang="en-US" smtClean="0"/>
              <a:t>1/24/2023</a:t>
            </a:fld>
            <a:endParaRPr lang="en-US"/>
          </a:p>
        </p:txBody>
      </p:sp>
      <p:sp>
        <p:nvSpPr>
          <p:cNvPr id="6" name="Footer Placeholder 5">
            <a:extLst>
              <a:ext uri="{FF2B5EF4-FFF2-40B4-BE49-F238E27FC236}">
                <a16:creationId xmlns:a16="http://schemas.microsoft.com/office/drawing/2014/main" id="{C0D8CA0B-863C-4843-A68C-1DB227E03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D0830-2D22-4722-9C3F-F7048C5EC7C4}"/>
              </a:ext>
            </a:extLst>
          </p:cNvPr>
          <p:cNvSpPr>
            <a:spLocks noGrp="1"/>
          </p:cNvSpPr>
          <p:nvPr>
            <p:ph type="sldNum" sz="quarter" idx="12"/>
          </p:nvPr>
        </p:nvSpPr>
        <p:spPr/>
        <p:txBody>
          <a:bodyPr/>
          <a:lstStyle/>
          <a:p>
            <a:fld id="{3649C7F0-938B-404A-8D06-86C127AD14E4}" type="slidenum">
              <a:rPr lang="en-US" smtClean="0"/>
              <a:t>‹#›</a:t>
            </a:fld>
            <a:endParaRPr lang="en-US"/>
          </a:p>
        </p:txBody>
      </p:sp>
    </p:spTree>
    <p:extLst>
      <p:ext uri="{BB962C8B-B14F-4D97-AF65-F5344CB8AC3E}">
        <p14:creationId xmlns:p14="http://schemas.microsoft.com/office/powerpoint/2010/main" val="81531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61BE-4107-C763-0293-2906D5EB97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A34528-EA0F-F039-9A1C-8FFA181CB0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FC6DC-F63A-8B91-B041-465B5F80137A}"/>
              </a:ext>
            </a:extLst>
          </p:cNvPr>
          <p:cNvSpPr>
            <a:spLocks noGrp="1"/>
          </p:cNvSpPr>
          <p:nvPr>
            <p:ph type="dt" sz="half" idx="10"/>
          </p:nvPr>
        </p:nvSpPr>
        <p:spPr/>
        <p:txBody>
          <a:bodyPr/>
          <a:lstStyle/>
          <a:p>
            <a:fld id="{5C14B81D-BE24-4451-9BE1-7FE59B2CFDC5}" type="datetimeFigureOut">
              <a:rPr lang="en-US" smtClean="0"/>
              <a:t>1/24/2023</a:t>
            </a:fld>
            <a:endParaRPr lang="en-US"/>
          </a:p>
        </p:txBody>
      </p:sp>
      <p:sp>
        <p:nvSpPr>
          <p:cNvPr id="5" name="Footer Placeholder 4">
            <a:extLst>
              <a:ext uri="{FF2B5EF4-FFF2-40B4-BE49-F238E27FC236}">
                <a16:creationId xmlns:a16="http://schemas.microsoft.com/office/drawing/2014/main" id="{1BDBF4AF-8008-153B-9B56-33E4426D7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856F6-584D-DF5C-3D08-79D7166701D3}"/>
              </a:ext>
            </a:extLst>
          </p:cNvPr>
          <p:cNvSpPr>
            <a:spLocks noGrp="1"/>
          </p:cNvSpPr>
          <p:nvPr>
            <p:ph type="sldNum" sz="quarter" idx="12"/>
          </p:nvPr>
        </p:nvSpPr>
        <p:spPr/>
        <p:txBody>
          <a:bodyPr/>
          <a:lstStyle/>
          <a:p>
            <a:fld id="{AE022A90-441E-440B-9CBD-00D2FF0C9AA5}" type="slidenum">
              <a:rPr lang="en-US" smtClean="0"/>
              <a:t>‹#›</a:t>
            </a:fld>
            <a:endParaRPr lang="en-US"/>
          </a:p>
        </p:txBody>
      </p:sp>
    </p:spTree>
    <p:extLst>
      <p:ext uri="{BB962C8B-B14F-4D97-AF65-F5344CB8AC3E}">
        <p14:creationId xmlns:p14="http://schemas.microsoft.com/office/powerpoint/2010/main" val="951639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679D-94BF-4507-8EAF-4511AE1E1B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998608-EB06-47C3-BE79-FA3B65A7C2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6267AA-25DF-4991-979F-3E1FE475E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0C2074-4326-47D1-9EC7-8609D4D0EF98}"/>
              </a:ext>
            </a:extLst>
          </p:cNvPr>
          <p:cNvSpPr>
            <a:spLocks noGrp="1"/>
          </p:cNvSpPr>
          <p:nvPr>
            <p:ph type="dt" sz="half" idx="10"/>
          </p:nvPr>
        </p:nvSpPr>
        <p:spPr/>
        <p:txBody>
          <a:bodyPr/>
          <a:lstStyle/>
          <a:p>
            <a:fld id="{D99CA383-CEC1-4291-864C-B2BF53FF1557}" type="datetimeFigureOut">
              <a:rPr lang="en-US" smtClean="0"/>
              <a:t>1/24/2023</a:t>
            </a:fld>
            <a:endParaRPr lang="en-US"/>
          </a:p>
        </p:txBody>
      </p:sp>
      <p:sp>
        <p:nvSpPr>
          <p:cNvPr id="6" name="Footer Placeholder 5">
            <a:extLst>
              <a:ext uri="{FF2B5EF4-FFF2-40B4-BE49-F238E27FC236}">
                <a16:creationId xmlns:a16="http://schemas.microsoft.com/office/drawing/2014/main" id="{EA0C5BC0-C95E-4E78-BE41-5CF45A280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D590F-B766-448B-A71D-131C52476470}"/>
              </a:ext>
            </a:extLst>
          </p:cNvPr>
          <p:cNvSpPr>
            <a:spLocks noGrp="1"/>
          </p:cNvSpPr>
          <p:nvPr>
            <p:ph type="sldNum" sz="quarter" idx="12"/>
          </p:nvPr>
        </p:nvSpPr>
        <p:spPr/>
        <p:txBody>
          <a:bodyPr/>
          <a:lstStyle/>
          <a:p>
            <a:fld id="{3649C7F0-938B-404A-8D06-86C127AD14E4}" type="slidenum">
              <a:rPr lang="en-US" smtClean="0"/>
              <a:t>‹#›</a:t>
            </a:fld>
            <a:endParaRPr lang="en-US"/>
          </a:p>
        </p:txBody>
      </p:sp>
    </p:spTree>
    <p:extLst>
      <p:ext uri="{BB962C8B-B14F-4D97-AF65-F5344CB8AC3E}">
        <p14:creationId xmlns:p14="http://schemas.microsoft.com/office/powerpoint/2010/main" val="1768173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9117-3DCE-4057-8BCB-D1ADB8403B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AF0556-20BB-4913-91EC-89B2F27E7E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A13E0-EA0A-4D38-800A-413F48256219}"/>
              </a:ext>
            </a:extLst>
          </p:cNvPr>
          <p:cNvSpPr>
            <a:spLocks noGrp="1"/>
          </p:cNvSpPr>
          <p:nvPr>
            <p:ph type="dt" sz="half" idx="10"/>
          </p:nvPr>
        </p:nvSpPr>
        <p:spPr/>
        <p:txBody>
          <a:bodyPr/>
          <a:lstStyle/>
          <a:p>
            <a:fld id="{D99CA383-CEC1-4291-864C-B2BF53FF1557}" type="datetimeFigureOut">
              <a:rPr lang="en-US" smtClean="0"/>
              <a:t>1/24/2023</a:t>
            </a:fld>
            <a:endParaRPr lang="en-US"/>
          </a:p>
        </p:txBody>
      </p:sp>
      <p:sp>
        <p:nvSpPr>
          <p:cNvPr id="5" name="Footer Placeholder 4">
            <a:extLst>
              <a:ext uri="{FF2B5EF4-FFF2-40B4-BE49-F238E27FC236}">
                <a16:creationId xmlns:a16="http://schemas.microsoft.com/office/drawing/2014/main" id="{6D109050-8A58-474B-9611-DD8D12A82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1604A-4BC2-47B1-ACB4-2DF14FF4A5D2}"/>
              </a:ext>
            </a:extLst>
          </p:cNvPr>
          <p:cNvSpPr>
            <a:spLocks noGrp="1"/>
          </p:cNvSpPr>
          <p:nvPr>
            <p:ph type="sldNum" sz="quarter" idx="12"/>
          </p:nvPr>
        </p:nvSpPr>
        <p:spPr/>
        <p:txBody>
          <a:bodyPr/>
          <a:lstStyle/>
          <a:p>
            <a:fld id="{3649C7F0-938B-404A-8D06-86C127AD14E4}" type="slidenum">
              <a:rPr lang="en-US" smtClean="0"/>
              <a:t>‹#›</a:t>
            </a:fld>
            <a:endParaRPr lang="en-US"/>
          </a:p>
        </p:txBody>
      </p:sp>
    </p:spTree>
    <p:extLst>
      <p:ext uri="{BB962C8B-B14F-4D97-AF65-F5344CB8AC3E}">
        <p14:creationId xmlns:p14="http://schemas.microsoft.com/office/powerpoint/2010/main" val="4002664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3E3D53-88FD-415D-AAF2-43E72123F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753FD9-4D83-4D4F-A9AD-9699F9265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2779D-B9C4-4FA7-AB53-4204E3B853DA}"/>
              </a:ext>
            </a:extLst>
          </p:cNvPr>
          <p:cNvSpPr>
            <a:spLocks noGrp="1"/>
          </p:cNvSpPr>
          <p:nvPr>
            <p:ph type="dt" sz="half" idx="10"/>
          </p:nvPr>
        </p:nvSpPr>
        <p:spPr/>
        <p:txBody>
          <a:bodyPr/>
          <a:lstStyle/>
          <a:p>
            <a:fld id="{D99CA383-CEC1-4291-864C-B2BF53FF1557}" type="datetimeFigureOut">
              <a:rPr lang="en-US" smtClean="0"/>
              <a:t>1/24/2023</a:t>
            </a:fld>
            <a:endParaRPr lang="en-US"/>
          </a:p>
        </p:txBody>
      </p:sp>
      <p:sp>
        <p:nvSpPr>
          <p:cNvPr id="5" name="Footer Placeholder 4">
            <a:extLst>
              <a:ext uri="{FF2B5EF4-FFF2-40B4-BE49-F238E27FC236}">
                <a16:creationId xmlns:a16="http://schemas.microsoft.com/office/drawing/2014/main" id="{6FDDCD5A-488F-45FC-A82E-BD6678FE7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AEF89-4747-4209-A008-07197C0758EC}"/>
              </a:ext>
            </a:extLst>
          </p:cNvPr>
          <p:cNvSpPr>
            <a:spLocks noGrp="1"/>
          </p:cNvSpPr>
          <p:nvPr>
            <p:ph type="sldNum" sz="quarter" idx="12"/>
          </p:nvPr>
        </p:nvSpPr>
        <p:spPr/>
        <p:txBody>
          <a:bodyPr/>
          <a:lstStyle/>
          <a:p>
            <a:fld id="{3649C7F0-938B-404A-8D06-86C127AD14E4}" type="slidenum">
              <a:rPr lang="en-US" smtClean="0"/>
              <a:t>‹#›</a:t>
            </a:fld>
            <a:endParaRPr lang="en-US"/>
          </a:p>
        </p:txBody>
      </p:sp>
    </p:spTree>
    <p:extLst>
      <p:ext uri="{BB962C8B-B14F-4D97-AF65-F5344CB8AC3E}">
        <p14:creationId xmlns:p14="http://schemas.microsoft.com/office/powerpoint/2010/main" val="139632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04A9-3EE8-409C-EFB9-B96FF511DC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65EA1F-D839-9DA8-6F62-5A197C99AB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C696CE-313F-BBCF-E1F6-1F591602C9CC}"/>
              </a:ext>
            </a:extLst>
          </p:cNvPr>
          <p:cNvSpPr>
            <a:spLocks noGrp="1"/>
          </p:cNvSpPr>
          <p:nvPr>
            <p:ph type="dt" sz="half" idx="10"/>
          </p:nvPr>
        </p:nvSpPr>
        <p:spPr/>
        <p:txBody>
          <a:bodyPr/>
          <a:lstStyle/>
          <a:p>
            <a:fld id="{5C14B81D-BE24-4451-9BE1-7FE59B2CFDC5}" type="datetimeFigureOut">
              <a:rPr lang="en-US" smtClean="0"/>
              <a:t>1/24/2023</a:t>
            </a:fld>
            <a:endParaRPr lang="en-US"/>
          </a:p>
        </p:txBody>
      </p:sp>
      <p:sp>
        <p:nvSpPr>
          <p:cNvPr id="5" name="Footer Placeholder 4">
            <a:extLst>
              <a:ext uri="{FF2B5EF4-FFF2-40B4-BE49-F238E27FC236}">
                <a16:creationId xmlns:a16="http://schemas.microsoft.com/office/drawing/2014/main" id="{B2C07953-CF93-3BE3-EAF0-6491C52E4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06958-49DC-F3BE-80DB-704481F758F7}"/>
              </a:ext>
            </a:extLst>
          </p:cNvPr>
          <p:cNvSpPr>
            <a:spLocks noGrp="1"/>
          </p:cNvSpPr>
          <p:nvPr>
            <p:ph type="sldNum" sz="quarter" idx="12"/>
          </p:nvPr>
        </p:nvSpPr>
        <p:spPr/>
        <p:txBody>
          <a:bodyPr/>
          <a:lstStyle/>
          <a:p>
            <a:fld id="{AE022A90-441E-440B-9CBD-00D2FF0C9AA5}" type="slidenum">
              <a:rPr lang="en-US" smtClean="0"/>
              <a:t>‹#›</a:t>
            </a:fld>
            <a:endParaRPr lang="en-US"/>
          </a:p>
        </p:txBody>
      </p:sp>
    </p:spTree>
    <p:extLst>
      <p:ext uri="{BB962C8B-B14F-4D97-AF65-F5344CB8AC3E}">
        <p14:creationId xmlns:p14="http://schemas.microsoft.com/office/powerpoint/2010/main" val="21543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7139-0C6E-84C1-0116-5D8CBF3E8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CDBC81-1493-6AE7-D613-4C634C39BE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CA7F2-DA27-F18B-860B-D64BAA1CF1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E2D14-40D8-0804-1087-47BACAA4DB9C}"/>
              </a:ext>
            </a:extLst>
          </p:cNvPr>
          <p:cNvSpPr>
            <a:spLocks noGrp="1"/>
          </p:cNvSpPr>
          <p:nvPr>
            <p:ph type="dt" sz="half" idx="10"/>
          </p:nvPr>
        </p:nvSpPr>
        <p:spPr/>
        <p:txBody>
          <a:bodyPr/>
          <a:lstStyle/>
          <a:p>
            <a:fld id="{5C14B81D-BE24-4451-9BE1-7FE59B2CFDC5}" type="datetimeFigureOut">
              <a:rPr lang="en-US" smtClean="0"/>
              <a:t>1/24/2023</a:t>
            </a:fld>
            <a:endParaRPr lang="en-US"/>
          </a:p>
        </p:txBody>
      </p:sp>
      <p:sp>
        <p:nvSpPr>
          <p:cNvPr id="6" name="Footer Placeholder 5">
            <a:extLst>
              <a:ext uri="{FF2B5EF4-FFF2-40B4-BE49-F238E27FC236}">
                <a16:creationId xmlns:a16="http://schemas.microsoft.com/office/drawing/2014/main" id="{53D09904-2D48-D391-F547-EA70EE2AB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7D4898-D689-4172-BD53-C128A3F8B4A4}"/>
              </a:ext>
            </a:extLst>
          </p:cNvPr>
          <p:cNvSpPr>
            <a:spLocks noGrp="1"/>
          </p:cNvSpPr>
          <p:nvPr>
            <p:ph type="sldNum" sz="quarter" idx="12"/>
          </p:nvPr>
        </p:nvSpPr>
        <p:spPr/>
        <p:txBody>
          <a:bodyPr/>
          <a:lstStyle/>
          <a:p>
            <a:fld id="{AE022A90-441E-440B-9CBD-00D2FF0C9AA5}" type="slidenum">
              <a:rPr lang="en-US" smtClean="0"/>
              <a:t>‹#›</a:t>
            </a:fld>
            <a:endParaRPr lang="en-US"/>
          </a:p>
        </p:txBody>
      </p:sp>
    </p:spTree>
    <p:extLst>
      <p:ext uri="{BB962C8B-B14F-4D97-AF65-F5344CB8AC3E}">
        <p14:creationId xmlns:p14="http://schemas.microsoft.com/office/powerpoint/2010/main" val="240430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0A3F-F545-FD1B-D1FA-3045FDFECE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BE03B3-2A6E-32F5-03EA-DB5A48124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3AE714-2F02-A027-D918-F93451A19F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EF0DA5-ABB6-1506-EC8C-E3D9E533E9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51EEAA-18D1-3794-ECBD-DE09A98190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219E88-510F-C28C-2822-6C8B966C96A1}"/>
              </a:ext>
            </a:extLst>
          </p:cNvPr>
          <p:cNvSpPr>
            <a:spLocks noGrp="1"/>
          </p:cNvSpPr>
          <p:nvPr>
            <p:ph type="dt" sz="half" idx="10"/>
          </p:nvPr>
        </p:nvSpPr>
        <p:spPr/>
        <p:txBody>
          <a:bodyPr/>
          <a:lstStyle/>
          <a:p>
            <a:fld id="{5C14B81D-BE24-4451-9BE1-7FE59B2CFDC5}" type="datetimeFigureOut">
              <a:rPr lang="en-US" smtClean="0"/>
              <a:t>1/24/2023</a:t>
            </a:fld>
            <a:endParaRPr lang="en-US"/>
          </a:p>
        </p:txBody>
      </p:sp>
      <p:sp>
        <p:nvSpPr>
          <p:cNvPr id="8" name="Footer Placeholder 7">
            <a:extLst>
              <a:ext uri="{FF2B5EF4-FFF2-40B4-BE49-F238E27FC236}">
                <a16:creationId xmlns:a16="http://schemas.microsoft.com/office/drawing/2014/main" id="{5E342980-9ACB-9060-E08E-FD5C14D0C5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4869B7-B09B-3B4F-0EE3-22B20B8C651A}"/>
              </a:ext>
            </a:extLst>
          </p:cNvPr>
          <p:cNvSpPr>
            <a:spLocks noGrp="1"/>
          </p:cNvSpPr>
          <p:nvPr>
            <p:ph type="sldNum" sz="quarter" idx="12"/>
          </p:nvPr>
        </p:nvSpPr>
        <p:spPr/>
        <p:txBody>
          <a:bodyPr/>
          <a:lstStyle/>
          <a:p>
            <a:fld id="{AE022A90-441E-440B-9CBD-00D2FF0C9AA5}" type="slidenum">
              <a:rPr lang="en-US" smtClean="0"/>
              <a:t>‹#›</a:t>
            </a:fld>
            <a:endParaRPr lang="en-US"/>
          </a:p>
        </p:txBody>
      </p:sp>
    </p:spTree>
    <p:extLst>
      <p:ext uri="{BB962C8B-B14F-4D97-AF65-F5344CB8AC3E}">
        <p14:creationId xmlns:p14="http://schemas.microsoft.com/office/powerpoint/2010/main" val="1036819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A69C-D88A-7FAB-E0A0-97BE00B019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C16B1-496D-2A23-6595-0EF4DD4D6A20}"/>
              </a:ext>
            </a:extLst>
          </p:cNvPr>
          <p:cNvSpPr>
            <a:spLocks noGrp="1"/>
          </p:cNvSpPr>
          <p:nvPr>
            <p:ph type="dt" sz="half" idx="10"/>
          </p:nvPr>
        </p:nvSpPr>
        <p:spPr/>
        <p:txBody>
          <a:bodyPr/>
          <a:lstStyle/>
          <a:p>
            <a:fld id="{5C14B81D-BE24-4451-9BE1-7FE59B2CFDC5}" type="datetimeFigureOut">
              <a:rPr lang="en-US" smtClean="0"/>
              <a:t>1/24/2023</a:t>
            </a:fld>
            <a:endParaRPr lang="en-US"/>
          </a:p>
        </p:txBody>
      </p:sp>
      <p:sp>
        <p:nvSpPr>
          <p:cNvPr id="4" name="Footer Placeholder 3">
            <a:extLst>
              <a:ext uri="{FF2B5EF4-FFF2-40B4-BE49-F238E27FC236}">
                <a16:creationId xmlns:a16="http://schemas.microsoft.com/office/drawing/2014/main" id="{F685B3CD-A5A5-C243-887E-1914A439F7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D9FD7E-6345-AA31-CF57-5D6DA115C72E}"/>
              </a:ext>
            </a:extLst>
          </p:cNvPr>
          <p:cNvSpPr>
            <a:spLocks noGrp="1"/>
          </p:cNvSpPr>
          <p:nvPr>
            <p:ph type="sldNum" sz="quarter" idx="12"/>
          </p:nvPr>
        </p:nvSpPr>
        <p:spPr/>
        <p:txBody>
          <a:bodyPr/>
          <a:lstStyle/>
          <a:p>
            <a:fld id="{AE022A90-441E-440B-9CBD-00D2FF0C9AA5}" type="slidenum">
              <a:rPr lang="en-US" smtClean="0"/>
              <a:t>‹#›</a:t>
            </a:fld>
            <a:endParaRPr lang="en-US"/>
          </a:p>
        </p:txBody>
      </p:sp>
    </p:spTree>
    <p:extLst>
      <p:ext uri="{BB962C8B-B14F-4D97-AF65-F5344CB8AC3E}">
        <p14:creationId xmlns:p14="http://schemas.microsoft.com/office/powerpoint/2010/main" val="151527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145126-4FD2-9017-B5E2-1B725CEF7B7F}"/>
              </a:ext>
            </a:extLst>
          </p:cNvPr>
          <p:cNvSpPr>
            <a:spLocks noGrp="1"/>
          </p:cNvSpPr>
          <p:nvPr>
            <p:ph type="dt" sz="half" idx="10"/>
          </p:nvPr>
        </p:nvSpPr>
        <p:spPr/>
        <p:txBody>
          <a:bodyPr/>
          <a:lstStyle/>
          <a:p>
            <a:fld id="{5C14B81D-BE24-4451-9BE1-7FE59B2CFDC5}" type="datetimeFigureOut">
              <a:rPr lang="en-US" smtClean="0"/>
              <a:t>1/24/2023</a:t>
            </a:fld>
            <a:endParaRPr lang="en-US"/>
          </a:p>
        </p:txBody>
      </p:sp>
      <p:sp>
        <p:nvSpPr>
          <p:cNvPr id="3" name="Footer Placeholder 2">
            <a:extLst>
              <a:ext uri="{FF2B5EF4-FFF2-40B4-BE49-F238E27FC236}">
                <a16:creationId xmlns:a16="http://schemas.microsoft.com/office/drawing/2014/main" id="{DB916D2A-2C5A-3409-63A4-FEC4CE21EA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DDB1C4-9A03-256E-7A50-13BF2087A108}"/>
              </a:ext>
            </a:extLst>
          </p:cNvPr>
          <p:cNvSpPr>
            <a:spLocks noGrp="1"/>
          </p:cNvSpPr>
          <p:nvPr>
            <p:ph type="sldNum" sz="quarter" idx="12"/>
          </p:nvPr>
        </p:nvSpPr>
        <p:spPr/>
        <p:txBody>
          <a:bodyPr/>
          <a:lstStyle/>
          <a:p>
            <a:fld id="{AE022A90-441E-440B-9CBD-00D2FF0C9AA5}" type="slidenum">
              <a:rPr lang="en-US" smtClean="0"/>
              <a:t>‹#›</a:t>
            </a:fld>
            <a:endParaRPr lang="en-US"/>
          </a:p>
        </p:txBody>
      </p:sp>
    </p:spTree>
    <p:extLst>
      <p:ext uri="{BB962C8B-B14F-4D97-AF65-F5344CB8AC3E}">
        <p14:creationId xmlns:p14="http://schemas.microsoft.com/office/powerpoint/2010/main" val="238953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FEDD-CCA1-0A42-F7DC-CDAFD0E8D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12AA9E-7C54-8444-570C-5D5D13188D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E9D75C-C57A-EC8D-1661-642D8C41A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B549FE-B33A-9E31-9DBC-93FB7968AD3E}"/>
              </a:ext>
            </a:extLst>
          </p:cNvPr>
          <p:cNvSpPr>
            <a:spLocks noGrp="1"/>
          </p:cNvSpPr>
          <p:nvPr>
            <p:ph type="dt" sz="half" idx="10"/>
          </p:nvPr>
        </p:nvSpPr>
        <p:spPr/>
        <p:txBody>
          <a:bodyPr/>
          <a:lstStyle/>
          <a:p>
            <a:fld id="{5C14B81D-BE24-4451-9BE1-7FE59B2CFDC5}" type="datetimeFigureOut">
              <a:rPr lang="en-US" smtClean="0"/>
              <a:t>1/24/2023</a:t>
            </a:fld>
            <a:endParaRPr lang="en-US"/>
          </a:p>
        </p:txBody>
      </p:sp>
      <p:sp>
        <p:nvSpPr>
          <p:cNvPr id="6" name="Footer Placeholder 5">
            <a:extLst>
              <a:ext uri="{FF2B5EF4-FFF2-40B4-BE49-F238E27FC236}">
                <a16:creationId xmlns:a16="http://schemas.microsoft.com/office/drawing/2014/main" id="{E6DEFCC8-8CB8-DBBB-D8DA-29A4EDC04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32686-E098-BCE6-290E-B4D03E12D92B}"/>
              </a:ext>
            </a:extLst>
          </p:cNvPr>
          <p:cNvSpPr>
            <a:spLocks noGrp="1"/>
          </p:cNvSpPr>
          <p:nvPr>
            <p:ph type="sldNum" sz="quarter" idx="12"/>
          </p:nvPr>
        </p:nvSpPr>
        <p:spPr/>
        <p:txBody>
          <a:bodyPr/>
          <a:lstStyle/>
          <a:p>
            <a:fld id="{AE022A90-441E-440B-9CBD-00D2FF0C9AA5}" type="slidenum">
              <a:rPr lang="en-US" smtClean="0"/>
              <a:t>‹#›</a:t>
            </a:fld>
            <a:endParaRPr lang="en-US"/>
          </a:p>
        </p:txBody>
      </p:sp>
    </p:spTree>
    <p:extLst>
      <p:ext uri="{BB962C8B-B14F-4D97-AF65-F5344CB8AC3E}">
        <p14:creationId xmlns:p14="http://schemas.microsoft.com/office/powerpoint/2010/main" val="220167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0ADA-3ADF-6CAA-272C-4489E661B4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A16D7E-6A5C-714E-05B9-7B1F6FB503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ED14C6-E91F-72E4-3709-D831054C9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622F9F-87AA-385A-C53A-B8D1B38D9ED2}"/>
              </a:ext>
            </a:extLst>
          </p:cNvPr>
          <p:cNvSpPr>
            <a:spLocks noGrp="1"/>
          </p:cNvSpPr>
          <p:nvPr>
            <p:ph type="dt" sz="half" idx="10"/>
          </p:nvPr>
        </p:nvSpPr>
        <p:spPr/>
        <p:txBody>
          <a:bodyPr/>
          <a:lstStyle/>
          <a:p>
            <a:fld id="{5C14B81D-BE24-4451-9BE1-7FE59B2CFDC5}" type="datetimeFigureOut">
              <a:rPr lang="en-US" smtClean="0"/>
              <a:t>1/24/2023</a:t>
            </a:fld>
            <a:endParaRPr lang="en-US"/>
          </a:p>
        </p:txBody>
      </p:sp>
      <p:sp>
        <p:nvSpPr>
          <p:cNvPr id="6" name="Footer Placeholder 5">
            <a:extLst>
              <a:ext uri="{FF2B5EF4-FFF2-40B4-BE49-F238E27FC236}">
                <a16:creationId xmlns:a16="http://schemas.microsoft.com/office/drawing/2014/main" id="{9970503B-B86A-23B5-47E4-95B40CBBB6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E3A0D-EAF7-37D8-F02B-0A233E803305}"/>
              </a:ext>
            </a:extLst>
          </p:cNvPr>
          <p:cNvSpPr>
            <a:spLocks noGrp="1"/>
          </p:cNvSpPr>
          <p:nvPr>
            <p:ph type="sldNum" sz="quarter" idx="12"/>
          </p:nvPr>
        </p:nvSpPr>
        <p:spPr/>
        <p:txBody>
          <a:bodyPr/>
          <a:lstStyle/>
          <a:p>
            <a:fld id="{AE022A90-441E-440B-9CBD-00D2FF0C9AA5}" type="slidenum">
              <a:rPr lang="en-US" smtClean="0"/>
              <a:t>‹#›</a:t>
            </a:fld>
            <a:endParaRPr lang="en-US"/>
          </a:p>
        </p:txBody>
      </p:sp>
    </p:spTree>
    <p:extLst>
      <p:ext uri="{BB962C8B-B14F-4D97-AF65-F5344CB8AC3E}">
        <p14:creationId xmlns:p14="http://schemas.microsoft.com/office/powerpoint/2010/main" val="297207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ACAFA6-070F-0DA3-F231-DF33A3010A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97354B-587F-AD93-F5CE-EAEB25835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C7FAE-6959-FF4D-EFE8-B222D5FDB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4B81D-BE24-4451-9BE1-7FE59B2CFDC5}" type="datetimeFigureOut">
              <a:rPr lang="en-US" smtClean="0"/>
              <a:t>1/24/2023</a:t>
            </a:fld>
            <a:endParaRPr lang="en-US"/>
          </a:p>
        </p:txBody>
      </p:sp>
      <p:sp>
        <p:nvSpPr>
          <p:cNvPr id="5" name="Footer Placeholder 4">
            <a:extLst>
              <a:ext uri="{FF2B5EF4-FFF2-40B4-BE49-F238E27FC236}">
                <a16:creationId xmlns:a16="http://schemas.microsoft.com/office/drawing/2014/main" id="{B4E431E0-45FA-2358-5C64-B6592F748E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F326E3-7EEB-63F5-A71D-6BBD97B12B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22A90-441E-440B-9CBD-00D2FF0C9AA5}" type="slidenum">
              <a:rPr lang="en-US" smtClean="0"/>
              <a:t>‹#›</a:t>
            </a:fld>
            <a:endParaRPr lang="en-US"/>
          </a:p>
        </p:txBody>
      </p:sp>
    </p:spTree>
    <p:extLst>
      <p:ext uri="{BB962C8B-B14F-4D97-AF65-F5344CB8AC3E}">
        <p14:creationId xmlns:p14="http://schemas.microsoft.com/office/powerpoint/2010/main" val="2995819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76359-0934-4EBF-9E1C-3F4522DA79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425794-B5FD-470C-984C-7FA46FF17B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8F4F2-E413-4917-83CF-69C3DBC5EC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CA383-CEC1-4291-864C-B2BF53FF1557}" type="datetimeFigureOut">
              <a:rPr lang="en-US" smtClean="0"/>
              <a:t>1/24/2023</a:t>
            </a:fld>
            <a:endParaRPr lang="en-US"/>
          </a:p>
        </p:txBody>
      </p:sp>
      <p:sp>
        <p:nvSpPr>
          <p:cNvPr id="5" name="Footer Placeholder 4">
            <a:extLst>
              <a:ext uri="{FF2B5EF4-FFF2-40B4-BE49-F238E27FC236}">
                <a16:creationId xmlns:a16="http://schemas.microsoft.com/office/drawing/2014/main" id="{AA30ED48-5421-465B-8FD1-CB51C8F972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3BAB13-AC56-46D7-B6AA-2DB7A5A519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9C7F0-938B-404A-8D06-86C127AD14E4}" type="slidenum">
              <a:rPr lang="en-US" smtClean="0"/>
              <a:t>‹#›</a:t>
            </a:fld>
            <a:endParaRPr lang="en-US"/>
          </a:p>
        </p:txBody>
      </p:sp>
    </p:spTree>
    <p:extLst>
      <p:ext uri="{BB962C8B-B14F-4D97-AF65-F5344CB8AC3E}">
        <p14:creationId xmlns:p14="http://schemas.microsoft.com/office/powerpoint/2010/main" val="154355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tree, outdoor, plant, forest&#10;&#10;Description automatically generated">
            <a:extLst>
              <a:ext uri="{FF2B5EF4-FFF2-40B4-BE49-F238E27FC236}">
                <a16:creationId xmlns:a16="http://schemas.microsoft.com/office/drawing/2014/main" id="{A21AFB9D-2E6C-411F-A0C6-95C7306A0E53}"/>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l="2048" r="17873" b="-1"/>
          <a:stretch/>
        </p:blipFill>
        <p:spPr>
          <a:xfrm rot="5400000">
            <a:off x="5551168" y="217473"/>
            <a:ext cx="6858001" cy="6423053"/>
          </a:xfrm>
          <a:prstGeom prst="rect">
            <a:avLst/>
          </a:prstGeom>
        </p:spPr>
      </p:pic>
      <p:pic>
        <p:nvPicPr>
          <p:cNvPr id="12" name="Picture 11">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A1A8F0AC-79DA-48F4-922B-F6F89726A9BF}"/>
              </a:ext>
            </a:extLst>
          </p:cNvPr>
          <p:cNvSpPr>
            <a:spLocks noGrp="1"/>
          </p:cNvSpPr>
          <p:nvPr>
            <p:ph type="title"/>
          </p:nvPr>
        </p:nvSpPr>
        <p:spPr>
          <a:xfrm>
            <a:off x="418402" y="558510"/>
            <a:ext cx="5443917" cy="1849409"/>
          </a:xfrm>
        </p:spPr>
        <p:txBody>
          <a:bodyPr vert="horz" lIns="91440" tIns="45720" rIns="91440" bIns="45720" rtlCol="0" anchor="t">
            <a:normAutofit/>
          </a:bodyPr>
          <a:lstStyle/>
          <a:p>
            <a:r>
              <a:rPr lang="en-US" b="1" dirty="0">
                <a:solidFill>
                  <a:srgbClr val="000000"/>
                </a:solidFill>
              </a:rPr>
              <a:t>Entity and Estate Planning</a:t>
            </a:r>
          </a:p>
        </p:txBody>
      </p:sp>
      <p:sp>
        <p:nvSpPr>
          <p:cNvPr id="8" name="Title 1">
            <a:extLst>
              <a:ext uri="{FF2B5EF4-FFF2-40B4-BE49-F238E27FC236}">
                <a16:creationId xmlns:a16="http://schemas.microsoft.com/office/drawing/2014/main" id="{FD3BD0E6-2CA3-4E32-A90A-58DC111920D0}"/>
              </a:ext>
            </a:extLst>
          </p:cNvPr>
          <p:cNvSpPr txBox="1">
            <a:spLocks/>
          </p:cNvSpPr>
          <p:nvPr/>
        </p:nvSpPr>
        <p:spPr>
          <a:xfrm>
            <a:off x="481323" y="5963631"/>
            <a:ext cx="4737222" cy="894369"/>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Light" panose="020F0302020204030204"/>
                <a:ea typeface="+mj-ea"/>
                <a:cs typeface="+mj-cs"/>
              </a:rPr>
              <a:t>David Mayo mayod@ecu.edu</a:t>
            </a:r>
          </a:p>
        </p:txBody>
      </p:sp>
    </p:spTree>
    <p:extLst>
      <p:ext uri="{BB962C8B-B14F-4D97-AF65-F5344CB8AC3E}">
        <p14:creationId xmlns:p14="http://schemas.microsoft.com/office/powerpoint/2010/main" val="1532212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67EF0D-D933-B8A2-6B9C-835B8E9CB8C4}"/>
              </a:ext>
            </a:extLst>
          </p:cNvPr>
          <p:cNvSpPr>
            <a:spLocks noGrp="1"/>
          </p:cNvSpPr>
          <p:nvPr>
            <p:ph type="title"/>
          </p:nvPr>
        </p:nvSpPr>
        <p:spPr>
          <a:xfrm>
            <a:off x="640080" y="325369"/>
            <a:ext cx="4368602" cy="1956841"/>
          </a:xfrm>
        </p:spPr>
        <p:txBody>
          <a:bodyPr anchor="b">
            <a:normAutofit/>
          </a:bodyPr>
          <a:lstStyle/>
          <a:p>
            <a:r>
              <a:rPr lang="en-US" sz="3400"/>
              <a:t>Goals of estate planning (aside from leadership transition and retirement)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EE0554-7005-BAA0-1D72-539D4552E17C}"/>
              </a:ext>
            </a:extLst>
          </p:cNvPr>
          <p:cNvSpPr>
            <a:spLocks noGrp="1"/>
          </p:cNvSpPr>
          <p:nvPr>
            <p:ph idx="1"/>
          </p:nvPr>
        </p:nvSpPr>
        <p:spPr>
          <a:xfrm>
            <a:off x="640080" y="2872899"/>
            <a:ext cx="4243589" cy="3320668"/>
          </a:xfrm>
        </p:spPr>
        <p:txBody>
          <a:bodyPr>
            <a:normAutofit/>
          </a:bodyPr>
          <a:lstStyle/>
          <a:p>
            <a:r>
              <a:rPr lang="en-US" sz="2200"/>
              <a:t>Reduce tax burden</a:t>
            </a:r>
          </a:p>
          <a:p>
            <a:r>
              <a:rPr lang="en-US" sz="2200"/>
              <a:t>Transfer the assets of the farm to the next generation</a:t>
            </a:r>
          </a:p>
          <a:p>
            <a:r>
              <a:rPr lang="en-US" sz="2200"/>
              <a:t>Continue as a going concern</a:t>
            </a:r>
          </a:p>
        </p:txBody>
      </p:sp>
      <p:pic>
        <p:nvPicPr>
          <p:cNvPr id="5" name="Picture 4" descr="Sunset at cornfields">
            <a:extLst>
              <a:ext uri="{FF2B5EF4-FFF2-40B4-BE49-F238E27FC236}">
                <a16:creationId xmlns:a16="http://schemas.microsoft.com/office/drawing/2014/main" id="{C2E4C780-20FB-AC46-603A-7E10B3C68A3D}"/>
              </a:ext>
            </a:extLst>
          </p:cNvPr>
          <p:cNvPicPr>
            <a:picLocks noChangeAspect="1"/>
          </p:cNvPicPr>
          <p:nvPr/>
        </p:nvPicPr>
        <p:blipFill rotWithShape="1">
          <a:blip r:embed="rId2"/>
          <a:srcRect l="5168" r="456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6296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422FBA-282A-AE4A-2BDA-C7DAEA82DC8A}"/>
              </a:ext>
            </a:extLst>
          </p:cNvPr>
          <p:cNvSpPr>
            <a:spLocks noGrp="1"/>
          </p:cNvSpPr>
          <p:nvPr>
            <p:ph type="title"/>
          </p:nvPr>
        </p:nvSpPr>
        <p:spPr>
          <a:xfrm>
            <a:off x="4654296" y="329184"/>
            <a:ext cx="6894576" cy="1783080"/>
          </a:xfrm>
        </p:spPr>
        <p:txBody>
          <a:bodyPr anchor="b">
            <a:normAutofit/>
          </a:bodyPr>
          <a:lstStyle/>
          <a:p>
            <a:r>
              <a:rPr lang="en-US" sz="5400"/>
              <a:t>Estate tax</a:t>
            </a:r>
          </a:p>
        </p:txBody>
      </p:sp>
      <p:pic>
        <p:nvPicPr>
          <p:cNvPr id="5" name="Picture 4" descr="Antique cash register keys">
            <a:extLst>
              <a:ext uri="{FF2B5EF4-FFF2-40B4-BE49-F238E27FC236}">
                <a16:creationId xmlns:a16="http://schemas.microsoft.com/office/drawing/2014/main" id="{C1B08B30-1E46-C72B-77F7-C3E007ACA8FD}"/>
              </a:ext>
            </a:extLst>
          </p:cNvPr>
          <p:cNvPicPr>
            <a:picLocks noChangeAspect="1"/>
          </p:cNvPicPr>
          <p:nvPr/>
        </p:nvPicPr>
        <p:blipFill rotWithShape="1">
          <a:blip r:embed="rId2"/>
          <a:srcRect l="28671" r="3203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CE5B6E-BEE5-271C-7839-5EA63378E1ED}"/>
              </a:ext>
            </a:extLst>
          </p:cNvPr>
          <p:cNvSpPr>
            <a:spLocks noGrp="1"/>
          </p:cNvSpPr>
          <p:nvPr>
            <p:ph idx="1"/>
          </p:nvPr>
        </p:nvSpPr>
        <p:spPr>
          <a:xfrm>
            <a:off x="4654296" y="2706624"/>
            <a:ext cx="6894576" cy="3483864"/>
          </a:xfrm>
        </p:spPr>
        <p:txBody>
          <a:bodyPr>
            <a:normAutofit/>
          </a:bodyPr>
          <a:lstStyle/>
          <a:p>
            <a:r>
              <a:rPr lang="en-US" sz="2200"/>
              <a:t>2023 limit of $12,920,000 per person</a:t>
            </a:r>
          </a:p>
          <a:p>
            <a:r>
              <a:rPr lang="en-US" sz="2200"/>
              <a:t>Tax is 40% on amounts above</a:t>
            </a:r>
          </a:p>
          <a:p>
            <a:r>
              <a:rPr lang="en-US" sz="2200"/>
              <a:t>Some states have inheritance tax. Kentucky, Nebraska, Iowa, Pennsylvania</a:t>
            </a:r>
          </a:p>
          <a:p>
            <a:r>
              <a:rPr lang="en-US" sz="2200"/>
              <a:t>Estate tax exemption limit will expire in 2025 and return to around $6,000,000 The rate will increase to 45%</a:t>
            </a:r>
          </a:p>
          <a:p>
            <a:r>
              <a:rPr lang="en-US" sz="2200"/>
              <a:t>In addition to estate tax, there is currently a gift tax lifetime exclusion of $12,920,000.  There will be no clawback in 2025.</a:t>
            </a:r>
          </a:p>
        </p:txBody>
      </p:sp>
    </p:spTree>
    <p:extLst>
      <p:ext uri="{BB962C8B-B14F-4D97-AF65-F5344CB8AC3E}">
        <p14:creationId xmlns:p14="http://schemas.microsoft.com/office/powerpoint/2010/main" val="2589977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88BBD-EEA1-FAAB-B01A-E3E4329CCA1C}"/>
              </a:ext>
            </a:extLst>
          </p:cNvPr>
          <p:cNvSpPr>
            <a:spLocks noGrp="1"/>
          </p:cNvSpPr>
          <p:nvPr>
            <p:ph type="title"/>
          </p:nvPr>
        </p:nvSpPr>
        <p:spPr>
          <a:xfrm>
            <a:off x="841248" y="548640"/>
            <a:ext cx="3600860" cy="5431536"/>
          </a:xfrm>
        </p:spPr>
        <p:txBody>
          <a:bodyPr>
            <a:normAutofit/>
          </a:bodyPr>
          <a:lstStyle/>
          <a:p>
            <a:r>
              <a:rPr lang="en-US" sz="5400"/>
              <a:t>Should BFF take steps to avoid estate tax?</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971AF0-6AAF-3747-29D9-8264582CDE7B}"/>
              </a:ext>
            </a:extLst>
          </p:cNvPr>
          <p:cNvSpPr>
            <a:spLocks noGrp="1"/>
          </p:cNvSpPr>
          <p:nvPr>
            <p:ph idx="1"/>
          </p:nvPr>
        </p:nvSpPr>
        <p:spPr>
          <a:xfrm>
            <a:off x="5126418" y="552091"/>
            <a:ext cx="6224335" cy="5431536"/>
          </a:xfrm>
        </p:spPr>
        <p:txBody>
          <a:bodyPr anchor="ctr">
            <a:normAutofit/>
          </a:bodyPr>
          <a:lstStyle/>
          <a:p>
            <a:r>
              <a:rPr lang="en-US" sz="2200"/>
              <a:t>Changes</a:t>
            </a:r>
          </a:p>
          <a:p>
            <a:pPr lvl="1"/>
            <a:r>
              <a:rPr lang="en-US" sz="2200"/>
              <a:t> </a:t>
            </a:r>
          </a:p>
          <a:p>
            <a:pPr lvl="1"/>
            <a:r>
              <a:rPr lang="en-US" sz="2200"/>
              <a:t> </a:t>
            </a:r>
          </a:p>
          <a:p>
            <a:pPr lvl="1"/>
            <a:r>
              <a:rPr lang="en-US" sz="2200"/>
              <a:t> </a:t>
            </a:r>
          </a:p>
          <a:p>
            <a:pPr lvl="1"/>
            <a:r>
              <a:rPr lang="en-US" sz="2200"/>
              <a:t> </a:t>
            </a:r>
          </a:p>
          <a:p>
            <a:r>
              <a:rPr lang="en-US" sz="2200"/>
              <a:t>Attorney questions</a:t>
            </a:r>
          </a:p>
          <a:p>
            <a:pPr lvl="1"/>
            <a:r>
              <a:rPr lang="en-US" sz="2200"/>
              <a:t> </a:t>
            </a:r>
          </a:p>
          <a:p>
            <a:pPr lvl="1"/>
            <a:r>
              <a:rPr lang="en-US" sz="2200"/>
              <a:t> </a:t>
            </a:r>
          </a:p>
          <a:p>
            <a:pPr lvl="1"/>
            <a:r>
              <a:rPr lang="en-US" sz="2200"/>
              <a:t> </a:t>
            </a:r>
          </a:p>
          <a:p>
            <a:pPr lvl="1"/>
            <a:r>
              <a:rPr lang="en-US" sz="2200"/>
              <a:t> </a:t>
            </a:r>
          </a:p>
          <a:p>
            <a:endParaRPr lang="en-US" sz="2200"/>
          </a:p>
        </p:txBody>
      </p:sp>
    </p:spTree>
    <p:extLst>
      <p:ext uri="{BB962C8B-B14F-4D97-AF65-F5344CB8AC3E}">
        <p14:creationId xmlns:p14="http://schemas.microsoft.com/office/powerpoint/2010/main" val="309625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7359BBF-B407-921B-4EB6-B7F91137DF89}"/>
              </a:ext>
            </a:extLst>
          </p:cNvPr>
          <p:cNvSpPr>
            <a:spLocks noGrp="1"/>
          </p:cNvSpPr>
          <p:nvPr>
            <p:ph type="title"/>
          </p:nvPr>
        </p:nvSpPr>
        <p:spPr>
          <a:xfrm>
            <a:off x="841246" y="673770"/>
            <a:ext cx="3644489" cy="2414488"/>
          </a:xfrm>
        </p:spPr>
        <p:txBody>
          <a:bodyPr anchor="t">
            <a:normAutofit/>
          </a:bodyPr>
          <a:lstStyle/>
          <a:p>
            <a:r>
              <a:rPr lang="en-US" sz="4600">
                <a:solidFill>
                  <a:srgbClr val="FFFFFF"/>
                </a:solidFill>
              </a:rPr>
              <a:t>Transfer assets to next generation</a:t>
            </a:r>
          </a:p>
        </p:txBody>
      </p:sp>
      <p:sp>
        <p:nvSpPr>
          <p:cNvPr id="3" name="Content Placeholder 2">
            <a:extLst>
              <a:ext uri="{FF2B5EF4-FFF2-40B4-BE49-F238E27FC236}">
                <a16:creationId xmlns:a16="http://schemas.microsoft.com/office/drawing/2014/main" id="{53409E1E-8828-A02F-9429-F89486970CDE}"/>
              </a:ext>
            </a:extLst>
          </p:cNvPr>
          <p:cNvSpPr>
            <a:spLocks noGrp="1"/>
          </p:cNvSpPr>
          <p:nvPr>
            <p:ph idx="1"/>
          </p:nvPr>
        </p:nvSpPr>
        <p:spPr>
          <a:xfrm>
            <a:off x="6095999" y="882315"/>
            <a:ext cx="5254754" cy="5294647"/>
          </a:xfrm>
        </p:spPr>
        <p:txBody>
          <a:bodyPr>
            <a:normAutofit/>
          </a:bodyPr>
          <a:lstStyle/>
          <a:p>
            <a:r>
              <a:rPr lang="en-US" sz="1700"/>
              <a:t>Trusts</a:t>
            </a:r>
          </a:p>
          <a:p>
            <a:pPr lvl="1"/>
            <a:r>
              <a:rPr lang="en-US" sz="1700"/>
              <a:t>Can set inheritance age and uses for beneficiaries</a:t>
            </a:r>
          </a:p>
          <a:p>
            <a:pPr lvl="1"/>
            <a:r>
              <a:rPr lang="en-US" sz="1700"/>
              <a:t>Sets a plan in place for assets</a:t>
            </a:r>
          </a:p>
          <a:p>
            <a:pPr lvl="1"/>
            <a:r>
              <a:rPr lang="en-US" sz="1700"/>
              <a:t>Can avoid estate tax</a:t>
            </a:r>
          </a:p>
          <a:p>
            <a:r>
              <a:rPr lang="en-US" sz="1700"/>
              <a:t>Revokable</a:t>
            </a:r>
          </a:p>
          <a:p>
            <a:pPr lvl="1"/>
            <a:r>
              <a:rPr lang="en-US" sz="1700"/>
              <a:t>You can name yourself as trustee while living</a:t>
            </a:r>
          </a:p>
          <a:p>
            <a:pPr lvl="1"/>
            <a:r>
              <a:rPr lang="en-US" sz="1700"/>
              <a:t>Can change at any time</a:t>
            </a:r>
          </a:p>
          <a:p>
            <a:r>
              <a:rPr lang="en-US" sz="1700"/>
              <a:t>Irrevocable </a:t>
            </a:r>
          </a:p>
          <a:p>
            <a:pPr lvl="1"/>
            <a:r>
              <a:rPr lang="en-US" sz="1700"/>
              <a:t>Cannot be changed</a:t>
            </a:r>
          </a:p>
          <a:p>
            <a:pPr lvl="1"/>
            <a:r>
              <a:rPr lang="en-US" sz="1700"/>
              <a:t>Cannot be taken by creditors</a:t>
            </a:r>
          </a:p>
          <a:p>
            <a:pPr lvl="1"/>
            <a:r>
              <a:rPr lang="en-US" sz="1700"/>
              <a:t>Removes from the estate to avoid estate tax</a:t>
            </a:r>
          </a:p>
          <a:p>
            <a:r>
              <a:rPr lang="en-US" sz="1700"/>
              <a:t>Spendthrift</a:t>
            </a:r>
          </a:p>
          <a:p>
            <a:pPr lvl="1"/>
            <a:r>
              <a:rPr lang="en-US" sz="1700"/>
              <a:t>Limits uses of the beneficiary (education for example)</a:t>
            </a:r>
          </a:p>
          <a:p>
            <a:r>
              <a:rPr lang="en-US" sz="1700"/>
              <a:t>Trusts like IDGT and GRAT can seed trusts and repay with company assets, locks in initial value of trust</a:t>
            </a:r>
          </a:p>
        </p:txBody>
      </p:sp>
    </p:spTree>
    <p:extLst>
      <p:ext uri="{BB962C8B-B14F-4D97-AF65-F5344CB8AC3E}">
        <p14:creationId xmlns:p14="http://schemas.microsoft.com/office/powerpoint/2010/main" val="548334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88BBD-EEA1-FAAB-B01A-E3E4329CCA1C}"/>
              </a:ext>
            </a:extLst>
          </p:cNvPr>
          <p:cNvSpPr>
            <a:spLocks noGrp="1"/>
          </p:cNvSpPr>
          <p:nvPr>
            <p:ph type="title"/>
          </p:nvPr>
        </p:nvSpPr>
        <p:spPr>
          <a:xfrm>
            <a:off x="841248" y="548640"/>
            <a:ext cx="3600860" cy="5431536"/>
          </a:xfrm>
        </p:spPr>
        <p:txBody>
          <a:bodyPr>
            <a:normAutofit/>
          </a:bodyPr>
          <a:lstStyle/>
          <a:p>
            <a:r>
              <a:rPr lang="en-US" sz="5400"/>
              <a:t>Should BFF Consider any Trusts?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971AF0-6AAF-3747-29D9-8264582CDE7B}"/>
              </a:ext>
            </a:extLst>
          </p:cNvPr>
          <p:cNvSpPr>
            <a:spLocks noGrp="1"/>
          </p:cNvSpPr>
          <p:nvPr>
            <p:ph idx="1"/>
          </p:nvPr>
        </p:nvSpPr>
        <p:spPr>
          <a:xfrm>
            <a:off x="5126418" y="552091"/>
            <a:ext cx="6224335" cy="5431536"/>
          </a:xfrm>
        </p:spPr>
        <p:txBody>
          <a:bodyPr anchor="ctr">
            <a:normAutofit/>
          </a:bodyPr>
          <a:lstStyle/>
          <a:p>
            <a:r>
              <a:rPr lang="en-US" sz="2200"/>
              <a:t>Trust additions?</a:t>
            </a:r>
          </a:p>
          <a:p>
            <a:pPr lvl="1"/>
            <a:r>
              <a:rPr lang="en-US" sz="2200"/>
              <a:t> </a:t>
            </a:r>
          </a:p>
          <a:p>
            <a:pPr lvl="1"/>
            <a:r>
              <a:rPr lang="en-US" sz="2200"/>
              <a:t> </a:t>
            </a:r>
          </a:p>
          <a:p>
            <a:pPr lvl="1"/>
            <a:r>
              <a:rPr lang="en-US" sz="2200"/>
              <a:t> </a:t>
            </a:r>
          </a:p>
          <a:p>
            <a:pPr lvl="1"/>
            <a:r>
              <a:rPr lang="en-US" sz="2200"/>
              <a:t> </a:t>
            </a:r>
          </a:p>
          <a:p>
            <a:r>
              <a:rPr lang="en-US" sz="2200"/>
              <a:t>Attorney questions</a:t>
            </a:r>
          </a:p>
          <a:p>
            <a:pPr lvl="1"/>
            <a:r>
              <a:rPr lang="en-US" sz="2200"/>
              <a:t> </a:t>
            </a:r>
          </a:p>
          <a:p>
            <a:pPr lvl="1"/>
            <a:r>
              <a:rPr lang="en-US" sz="2200"/>
              <a:t> </a:t>
            </a:r>
          </a:p>
          <a:p>
            <a:pPr lvl="1"/>
            <a:r>
              <a:rPr lang="en-US" sz="2200"/>
              <a:t> </a:t>
            </a:r>
          </a:p>
          <a:p>
            <a:pPr lvl="1"/>
            <a:r>
              <a:rPr lang="en-US" sz="2200"/>
              <a:t> </a:t>
            </a:r>
          </a:p>
          <a:p>
            <a:endParaRPr lang="en-US" sz="2200"/>
          </a:p>
        </p:txBody>
      </p:sp>
    </p:spTree>
    <p:extLst>
      <p:ext uri="{BB962C8B-B14F-4D97-AF65-F5344CB8AC3E}">
        <p14:creationId xmlns:p14="http://schemas.microsoft.com/office/powerpoint/2010/main" val="3254218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49F615-CDDB-F611-0B4E-DB979352C40A}"/>
              </a:ext>
            </a:extLst>
          </p:cNvPr>
          <p:cNvSpPr>
            <a:spLocks noGrp="1"/>
          </p:cNvSpPr>
          <p:nvPr>
            <p:ph type="title"/>
          </p:nvPr>
        </p:nvSpPr>
        <p:spPr>
          <a:xfrm>
            <a:off x="841248" y="548640"/>
            <a:ext cx="3600860" cy="5431536"/>
          </a:xfrm>
        </p:spPr>
        <p:txBody>
          <a:bodyPr>
            <a:normAutofit/>
          </a:bodyPr>
          <a:lstStyle/>
          <a:p>
            <a:r>
              <a:rPr lang="en-US" sz="5400"/>
              <a:t>Continuity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B4EE37-8E9E-CA2C-9071-BDB62EB6BDB9}"/>
              </a:ext>
            </a:extLst>
          </p:cNvPr>
          <p:cNvSpPr>
            <a:spLocks noGrp="1"/>
          </p:cNvSpPr>
          <p:nvPr>
            <p:ph idx="1"/>
          </p:nvPr>
        </p:nvSpPr>
        <p:spPr>
          <a:xfrm>
            <a:off x="5126418" y="552091"/>
            <a:ext cx="6224335" cy="5431536"/>
          </a:xfrm>
        </p:spPr>
        <p:txBody>
          <a:bodyPr anchor="ctr">
            <a:normAutofit/>
          </a:bodyPr>
          <a:lstStyle/>
          <a:p>
            <a:r>
              <a:rPr lang="en-US" sz="2200"/>
              <a:t>By having a plan to get assets to the next generation the right leaders can receive assets and the whole family can benefit</a:t>
            </a:r>
          </a:p>
          <a:p>
            <a:r>
              <a:rPr lang="en-US" sz="2200"/>
              <a:t>Later we will also cover wills and other contingency tools, but the big takeaway is to have a plan to get the assets to the right people before and after death</a:t>
            </a:r>
          </a:p>
        </p:txBody>
      </p:sp>
    </p:spTree>
    <p:extLst>
      <p:ext uri="{BB962C8B-B14F-4D97-AF65-F5344CB8AC3E}">
        <p14:creationId xmlns:p14="http://schemas.microsoft.com/office/powerpoint/2010/main" val="176238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2A53C-81A0-58B4-9339-0839A99D8681}"/>
              </a:ext>
            </a:extLst>
          </p:cNvPr>
          <p:cNvSpPr>
            <a:spLocks noGrp="1"/>
          </p:cNvSpPr>
          <p:nvPr>
            <p:ph type="title"/>
          </p:nvPr>
        </p:nvSpPr>
        <p:spPr>
          <a:xfrm>
            <a:off x="5297762" y="329184"/>
            <a:ext cx="6251110" cy="1783080"/>
          </a:xfrm>
        </p:spPr>
        <p:txBody>
          <a:bodyPr anchor="b">
            <a:normAutofit/>
          </a:bodyPr>
          <a:lstStyle/>
          <a:p>
            <a:r>
              <a:rPr lang="en-US" sz="5400"/>
              <a:t>Sole Proprietor </a:t>
            </a:r>
          </a:p>
        </p:txBody>
      </p:sp>
      <p:pic>
        <p:nvPicPr>
          <p:cNvPr id="5" name="Picture 4" descr="Houses with different coloured roofs">
            <a:extLst>
              <a:ext uri="{FF2B5EF4-FFF2-40B4-BE49-F238E27FC236}">
                <a16:creationId xmlns:a16="http://schemas.microsoft.com/office/drawing/2014/main" id="{AE49A731-1431-CC0D-B3D5-1B6D4FC6D4D9}"/>
              </a:ext>
            </a:extLst>
          </p:cNvPr>
          <p:cNvPicPr>
            <a:picLocks noChangeAspect="1"/>
          </p:cNvPicPr>
          <p:nvPr/>
        </p:nvPicPr>
        <p:blipFill rotWithShape="1">
          <a:blip r:embed="rId2"/>
          <a:srcRect l="15164" r="3526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DA0964-D572-0CF9-8DCB-FAA56CC1DDCB}"/>
              </a:ext>
            </a:extLst>
          </p:cNvPr>
          <p:cNvSpPr>
            <a:spLocks noGrp="1"/>
          </p:cNvSpPr>
          <p:nvPr>
            <p:ph idx="1"/>
          </p:nvPr>
        </p:nvSpPr>
        <p:spPr>
          <a:xfrm>
            <a:off x="5297762" y="2706624"/>
            <a:ext cx="6251110" cy="3483864"/>
          </a:xfrm>
        </p:spPr>
        <p:txBody>
          <a:bodyPr>
            <a:normAutofit/>
          </a:bodyPr>
          <a:lstStyle/>
          <a:p>
            <a:r>
              <a:rPr lang="en-US" sz="2200"/>
              <a:t>Single owner</a:t>
            </a:r>
          </a:p>
          <a:p>
            <a:r>
              <a:rPr lang="en-US" sz="2200"/>
              <a:t>Easy to form</a:t>
            </a:r>
          </a:p>
          <a:p>
            <a:r>
              <a:rPr lang="en-US" sz="2200"/>
              <a:t>No Liability Protection</a:t>
            </a:r>
          </a:p>
          <a:p>
            <a:r>
              <a:rPr lang="en-US" sz="2200"/>
              <a:t>Pays SE tax on farm earnings</a:t>
            </a:r>
          </a:p>
        </p:txBody>
      </p:sp>
    </p:spTree>
    <p:extLst>
      <p:ext uri="{BB962C8B-B14F-4D97-AF65-F5344CB8AC3E}">
        <p14:creationId xmlns:p14="http://schemas.microsoft.com/office/powerpoint/2010/main" val="104491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93F94B-4A4D-7B2C-0E23-5046E56E27FE}"/>
              </a:ext>
            </a:extLst>
          </p:cNvPr>
          <p:cNvSpPr>
            <a:spLocks noGrp="1"/>
          </p:cNvSpPr>
          <p:nvPr>
            <p:ph type="title"/>
          </p:nvPr>
        </p:nvSpPr>
        <p:spPr>
          <a:xfrm>
            <a:off x="838200" y="365125"/>
            <a:ext cx="10515600" cy="1325563"/>
          </a:xfrm>
        </p:spPr>
        <p:txBody>
          <a:bodyPr>
            <a:normAutofit/>
          </a:bodyPr>
          <a:lstStyle/>
          <a:p>
            <a:r>
              <a:rPr lang="en-US" sz="5400"/>
              <a:t>Partnership</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EEB1DE-6B38-3B87-938B-23E32329C2B1}"/>
              </a:ext>
            </a:extLst>
          </p:cNvPr>
          <p:cNvSpPr>
            <a:spLocks noGrp="1"/>
          </p:cNvSpPr>
          <p:nvPr>
            <p:ph idx="1"/>
          </p:nvPr>
        </p:nvSpPr>
        <p:spPr>
          <a:xfrm>
            <a:off x="838200" y="1929384"/>
            <a:ext cx="10515600" cy="4251960"/>
          </a:xfrm>
        </p:spPr>
        <p:txBody>
          <a:bodyPr>
            <a:normAutofit/>
          </a:bodyPr>
          <a:lstStyle/>
          <a:p>
            <a:r>
              <a:rPr lang="en-US" sz="2200"/>
              <a:t>Can be structured to avoid rent income subject to SE tax to a retiring parent</a:t>
            </a:r>
          </a:p>
          <a:p>
            <a:r>
              <a:rPr lang="en-US" sz="2200"/>
              <a:t>All other income is subject to SE tax</a:t>
            </a:r>
          </a:p>
        </p:txBody>
      </p:sp>
    </p:spTree>
    <p:extLst>
      <p:ext uri="{BB962C8B-B14F-4D97-AF65-F5344CB8AC3E}">
        <p14:creationId xmlns:p14="http://schemas.microsoft.com/office/powerpoint/2010/main" val="306050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5E3FA9-B1BB-35FA-21F2-84C905FFFEF3}"/>
              </a:ext>
            </a:extLst>
          </p:cNvPr>
          <p:cNvSpPr>
            <a:spLocks noGrp="1"/>
          </p:cNvSpPr>
          <p:nvPr>
            <p:ph type="title"/>
          </p:nvPr>
        </p:nvSpPr>
        <p:spPr>
          <a:xfrm>
            <a:off x="841248" y="548640"/>
            <a:ext cx="3600860" cy="5431536"/>
          </a:xfrm>
        </p:spPr>
        <p:txBody>
          <a:bodyPr>
            <a:normAutofit/>
          </a:bodyPr>
          <a:lstStyle/>
          <a:p>
            <a:r>
              <a:rPr lang="en-US" sz="5400"/>
              <a:t>LLC</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0C3F44-0708-D0A8-0C01-8DC8551AF9BE}"/>
              </a:ext>
            </a:extLst>
          </p:cNvPr>
          <p:cNvSpPr>
            <a:spLocks noGrp="1"/>
          </p:cNvSpPr>
          <p:nvPr>
            <p:ph idx="1"/>
          </p:nvPr>
        </p:nvSpPr>
        <p:spPr>
          <a:xfrm>
            <a:off x="5126418" y="552091"/>
            <a:ext cx="6224335" cy="5431536"/>
          </a:xfrm>
        </p:spPr>
        <p:txBody>
          <a:bodyPr anchor="ctr">
            <a:normAutofit/>
          </a:bodyPr>
          <a:lstStyle/>
          <a:p>
            <a:r>
              <a:rPr lang="en-US" sz="2200"/>
              <a:t>Probably most popular</a:t>
            </a:r>
          </a:p>
          <a:p>
            <a:r>
              <a:rPr lang="en-US" sz="2200"/>
              <a:t>Can choose taxing structure</a:t>
            </a:r>
          </a:p>
          <a:p>
            <a:r>
              <a:rPr lang="en-US" sz="2200"/>
              <a:t>Can avoid SE tax with non-managers </a:t>
            </a:r>
          </a:p>
          <a:p>
            <a:pPr lvl="1"/>
            <a:r>
              <a:rPr lang="en-US" sz="2200"/>
              <a:t>Non-manager owns 20%+ and works less than 500 hours voids SE tax for manager and non-manager members</a:t>
            </a:r>
          </a:p>
          <a:p>
            <a:pPr lvl="1"/>
            <a:endParaRPr lang="en-US" sz="2200"/>
          </a:p>
          <a:p>
            <a:r>
              <a:rPr lang="en-US" sz="2200"/>
              <a:t>Flexibility with rights and privileges to different members</a:t>
            </a:r>
          </a:p>
        </p:txBody>
      </p:sp>
    </p:spTree>
    <p:extLst>
      <p:ext uri="{BB962C8B-B14F-4D97-AF65-F5344CB8AC3E}">
        <p14:creationId xmlns:p14="http://schemas.microsoft.com/office/powerpoint/2010/main" val="134430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382759-720F-24ED-A87D-E269D4C07921}"/>
              </a:ext>
            </a:extLst>
          </p:cNvPr>
          <p:cNvSpPr>
            <a:spLocks noGrp="1"/>
          </p:cNvSpPr>
          <p:nvPr>
            <p:ph type="title"/>
          </p:nvPr>
        </p:nvSpPr>
        <p:spPr>
          <a:xfrm>
            <a:off x="838200" y="365125"/>
            <a:ext cx="10515600" cy="1325563"/>
          </a:xfrm>
        </p:spPr>
        <p:txBody>
          <a:bodyPr>
            <a:normAutofit/>
          </a:bodyPr>
          <a:lstStyle/>
          <a:p>
            <a:r>
              <a:rPr lang="en-US" sz="5400"/>
              <a:t>S-Corp</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859E52-C631-280D-6707-F44D6C440656}"/>
              </a:ext>
            </a:extLst>
          </p:cNvPr>
          <p:cNvSpPr>
            <a:spLocks noGrp="1"/>
          </p:cNvSpPr>
          <p:nvPr>
            <p:ph idx="1"/>
          </p:nvPr>
        </p:nvSpPr>
        <p:spPr>
          <a:xfrm>
            <a:off x="838200" y="1929384"/>
            <a:ext cx="10515600" cy="4251960"/>
          </a:xfrm>
        </p:spPr>
        <p:txBody>
          <a:bodyPr>
            <a:normAutofit/>
          </a:bodyPr>
          <a:lstStyle/>
          <a:p>
            <a:r>
              <a:rPr lang="en-US" sz="2200"/>
              <a:t>No step up in basis at death- can cause estate tax issues</a:t>
            </a:r>
          </a:p>
          <a:p>
            <a:r>
              <a:rPr lang="en-US" sz="2200"/>
              <a:t>Reduced SE tax</a:t>
            </a:r>
          </a:p>
          <a:p>
            <a:r>
              <a:rPr lang="en-US" sz="2200"/>
              <a:t>One share type, voting or non-voting split by % ownership</a:t>
            </a:r>
          </a:p>
        </p:txBody>
      </p:sp>
    </p:spTree>
    <p:extLst>
      <p:ext uri="{BB962C8B-B14F-4D97-AF65-F5344CB8AC3E}">
        <p14:creationId xmlns:p14="http://schemas.microsoft.com/office/powerpoint/2010/main" val="105405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29188-B6CF-002E-DFEA-AD2D5D816CF7}"/>
              </a:ext>
            </a:extLst>
          </p:cNvPr>
          <p:cNvSpPr>
            <a:spLocks noGrp="1"/>
          </p:cNvSpPr>
          <p:nvPr>
            <p:ph type="title"/>
          </p:nvPr>
        </p:nvSpPr>
        <p:spPr>
          <a:xfrm>
            <a:off x="838200" y="365125"/>
            <a:ext cx="10515600" cy="1325563"/>
          </a:xfrm>
        </p:spPr>
        <p:txBody>
          <a:bodyPr>
            <a:normAutofit/>
          </a:bodyPr>
          <a:lstStyle/>
          <a:p>
            <a:r>
              <a:rPr lang="en-US" sz="5400"/>
              <a:t>C-corp</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D88164-9F8D-690A-C4C0-C18836D28C77}"/>
              </a:ext>
            </a:extLst>
          </p:cNvPr>
          <p:cNvSpPr>
            <a:spLocks noGrp="1"/>
          </p:cNvSpPr>
          <p:nvPr>
            <p:ph idx="1"/>
          </p:nvPr>
        </p:nvSpPr>
        <p:spPr>
          <a:xfrm>
            <a:off x="838200" y="1929384"/>
            <a:ext cx="10515600" cy="4251960"/>
          </a:xfrm>
        </p:spPr>
        <p:txBody>
          <a:bodyPr>
            <a:normAutofit/>
          </a:bodyPr>
          <a:lstStyle/>
          <a:p>
            <a:r>
              <a:rPr lang="en-US" sz="2200"/>
              <a:t>Tax-free fringe benefits (including meals, insurance, lodging on site)</a:t>
            </a:r>
          </a:p>
          <a:p>
            <a:r>
              <a:rPr lang="en-US" sz="2200"/>
              <a:t>Multiple share classes</a:t>
            </a:r>
          </a:p>
          <a:p>
            <a:r>
              <a:rPr lang="en-US" sz="2200"/>
              <a:t>Double tax potential- corporate and dividend rate.</a:t>
            </a:r>
          </a:p>
        </p:txBody>
      </p:sp>
    </p:spTree>
    <p:extLst>
      <p:ext uri="{BB962C8B-B14F-4D97-AF65-F5344CB8AC3E}">
        <p14:creationId xmlns:p14="http://schemas.microsoft.com/office/powerpoint/2010/main" val="3714152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5234F5-0D43-EFC3-9350-4A5E069FEEB2}"/>
              </a:ext>
            </a:extLst>
          </p:cNvPr>
          <p:cNvSpPr>
            <a:spLocks noGrp="1"/>
          </p:cNvSpPr>
          <p:nvPr>
            <p:ph type="title"/>
          </p:nvPr>
        </p:nvSpPr>
        <p:spPr>
          <a:xfrm>
            <a:off x="838200" y="365125"/>
            <a:ext cx="10515600" cy="1325563"/>
          </a:xfrm>
        </p:spPr>
        <p:txBody>
          <a:bodyPr>
            <a:normAutofit/>
          </a:bodyPr>
          <a:lstStyle/>
          <a:p>
            <a:r>
              <a:rPr lang="en-US" sz="5400"/>
              <a:t>Concerning FSA Payments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3F8B7C-A9E8-C37F-B5C6-BAF6DAFAE5C6}"/>
              </a:ext>
            </a:extLst>
          </p:cNvPr>
          <p:cNvSpPr>
            <a:spLocks noGrp="1"/>
          </p:cNvSpPr>
          <p:nvPr>
            <p:ph idx="1"/>
          </p:nvPr>
        </p:nvSpPr>
        <p:spPr>
          <a:xfrm>
            <a:off x="838200" y="1929384"/>
            <a:ext cx="10515600" cy="4251960"/>
          </a:xfrm>
        </p:spPr>
        <p:txBody>
          <a:bodyPr>
            <a:normAutofit/>
          </a:bodyPr>
          <a:lstStyle/>
          <a:p>
            <a:r>
              <a:rPr lang="en-US" sz="2200"/>
              <a:t>“</a:t>
            </a:r>
            <a:r>
              <a:rPr lang="en-US" sz="2200" b="0" i="0">
                <a:effectLst/>
                <a:latin typeface="Roboto" panose="02000000000000000000" pitchFamily="2" charset="0"/>
              </a:rPr>
              <a:t>Every legal entity earning payment must report to their local FSA committee the name and social security number of each person who owns, either directly or indirectly, any interest in such legal entity.”</a:t>
            </a:r>
          </a:p>
          <a:p>
            <a:r>
              <a:rPr lang="en-US" sz="2200" b="0" i="0">
                <a:effectLst/>
                <a:latin typeface="Open Sans" panose="020B0606030504020204" pitchFamily="34" charset="0"/>
              </a:rPr>
              <a:t>“Similarly, corporate and LLC</a:t>
            </a:r>
            <a:r>
              <a:rPr lang="en-US" sz="2200" b="1" i="0">
                <a:effectLst/>
                <a:latin typeface="var(--font-secondary)"/>
              </a:rPr>
              <a:t> </a:t>
            </a:r>
            <a:r>
              <a:rPr lang="en-US" sz="2200" b="0" i="0">
                <a:effectLst/>
                <a:latin typeface="Open Sans" panose="020B0606030504020204" pitchFamily="34" charset="0"/>
              </a:rPr>
              <a:t>requirements mandate that in addition to meeting the individual actively engaged in farming criteria for profit and risk sharing, each owner make a significant contribution of personal labor or active management that is performed on a regular basis, identifiable and documentable, and separate and distinct from contributions of other stockholders or members.”</a:t>
            </a:r>
            <a:endParaRPr lang="en-US" sz="2200"/>
          </a:p>
        </p:txBody>
      </p:sp>
    </p:spTree>
    <p:extLst>
      <p:ext uri="{BB962C8B-B14F-4D97-AF65-F5344CB8AC3E}">
        <p14:creationId xmlns:p14="http://schemas.microsoft.com/office/powerpoint/2010/main" val="249033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7EC5EF-F1CD-B277-8A26-92671E675877}"/>
              </a:ext>
            </a:extLst>
          </p:cNvPr>
          <p:cNvSpPr>
            <a:spLocks noGrp="1"/>
          </p:cNvSpPr>
          <p:nvPr>
            <p:ph type="title"/>
          </p:nvPr>
        </p:nvSpPr>
        <p:spPr>
          <a:xfrm>
            <a:off x="841248" y="548640"/>
            <a:ext cx="3600860" cy="5431536"/>
          </a:xfrm>
        </p:spPr>
        <p:txBody>
          <a:bodyPr>
            <a:normAutofit/>
          </a:bodyPr>
          <a:lstStyle/>
          <a:p>
            <a:r>
              <a:rPr lang="en-US" sz="5400"/>
              <a:t>Multi Entity Structures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E25486-D63D-0AF4-1353-3922AD45774C}"/>
              </a:ext>
            </a:extLst>
          </p:cNvPr>
          <p:cNvSpPr>
            <a:spLocks noGrp="1"/>
          </p:cNvSpPr>
          <p:nvPr>
            <p:ph idx="1"/>
          </p:nvPr>
        </p:nvSpPr>
        <p:spPr>
          <a:xfrm>
            <a:off x="5126418" y="552091"/>
            <a:ext cx="6224335" cy="5431536"/>
          </a:xfrm>
        </p:spPr>
        <p:txBody>
          <a:bodyPr anchor="ctr">
            <a:normAutofit/>
          </a:bodyPr>
          <a:lstStyle/>
          <a:p>
            <a:r>
              <a:rPr lang="en-US" sz="2200"/>
              <a:t>Typically further protect assets by segregating operating entities from asset holding entities</a:t>
            </a:r>
          </a:p>
          <a:p>
            <a:r>
              <a:rPr lang="en-US" sz="2200"/>
              <a:t>Should also be coupled with insurance coverage</a:t>
            </a:r>
          </a:p>
        </p:txBody>
      </p:sp>
    </p:spTree>
    <p:extLst>
      <p:ext uri="{BB962C8B-B14F-4D97-AF65-F5344CB8AC3E}">
        <p14:creationId xmlns:p14="http://schemas.microsoft.com/office/powerpoint/2010/main" val="30369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919E64-BBDD-F9A7-F673-5212D520937C}"/>
              </a:ext>
            </a:extLst>
          </p:cNvPr>
          <p:cNvSpPr>
            <a:spLocks noGrp="1"/>
          </p:cNvSpPr>
          <p:nvPr>
            <p:ph type="title"/>
          </p:nvPr>
        </p:nvSpPr>
        <p:spPr>
          <a:xfrm>
            <a:off x="838200" y="365125"/>
            <a:ext cx="10515600" cy="1325563"/>
          </a:xfrm>
        </p:spPr>
        <p:txBody>
          <a:bodyPr>
            <a:normAutofit/>
          </a:bodyPr>
          <a:lstStyle/>
          <a:p>
            <a:r>
              <a:rPr lang="en-US" sz="3800"/>
              <a:t>How should/could BFF structure the farm?</a:t>
            </a:r>
            <a:br>
              <a:rPr lang="en-US" sz="3800"/>
            </a:br>
            <a:r>
              <a:rPr lang="en-US" sz="3800"/>
              <a:t>What questions should you ask the BFF attorney?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ABAFB1-553C-F608-3087-5225F6E8DB53}"/>
              </a:ext>
            </a:extLst>
          </p:cNvPr>
          <p:cNvSpPr>
            <a:spLocks noGrp="1"/>
          </p:cNvSpPr>
          <p:nvPr>
            <p:ph idx="1"/>
          </p:nvPr>
        </p:nvSpPr>
        <p:spPr>
          <a:xfrm>
            <a:off x="838200" y="1929384"/>
            <a:ext cx="10515600" cy="4251960"/>
          </a:xfrm>
        </p:spPr>
        <p:txBody>
          <a:bodyPr>
            <a:normAutofit/>
          </a:bodyPr>
          <a:lstStyle/>
          <a:p>
            <a:r>
              <a:rPr lang="en-US" sz="2200"/>
              <a:t>Structure</a:t>
            </a:r>
          </a:p>
          <a:p>
            <a:pPr lvl="1"/>
            <a:r>
              <a:rPr lang="en-US" sz="2200"/>
              <a:t> </a:t>
            </a:r>
          </a:p>
          <a:p>
            <a:pPr lvl="1"/>
            <a:r>
              <a:rPr lang="en-US" sz="2200"/>
              <a:t> </a:t>
            </a:r>
          </a:p>
          <a:p>
            <a:pPr lvl="1"/>
            <a:r>
              <a:rPr lang="en-US" sz="2200"/>
              <a:t> </a:t>
            </a:r>
          </a:p>
          <a:p>
            <a:pPr lvl="1"/>
            <a:r>
              <a:rPr lang="en-US" sz="2200"/>
              <a:t> </a:t>
            </a:r>
          </a:p>
          <a:p>
            <a:r>
              <a:rPr lang="en-US" sz="2200"/>
              <a:t>Attorney questions</a:t>
            </a:r>
          </a:p>
          <a:p>
            <a:pPr lvl="1"/>
            <a:r>
              <a:rPr lang="en-US" sz="2200"/>
              <a:t> </a:t>
            </a:r>
          </a:p>
          <a:p>
            <a:pPr lvl="1"/>
            <a:r>
              <a:rPr lang="en-US" sz="2200"/>
              <a:t> </a:t>
            </a:r>
          </a:p>
          <a:p>
            <a:pPr lvl="1"/>
            <a:r>
              <a:rPr lang="en-US" sz="2200"/>
              <a:t> </a:t>
            </a:r>
          </a:p>
          <a:p>
            <a:pPr lvl="1"/>
            <a:r>
              <a:rPr lang="en-US" sz="2200"/>
              <a:t> </a:t>
            </a:r>
          </a:p>
          <a:p>
            <a:pPr lvl="1"/>
            <a:endParaRPr lang="en-US" sz="2200"/>
          </a:p>
          <a:p>
            <a:pPr lvl="1"/>
            <a:endParaRPr lang="en-US" sz="2200"/>
          </a:p>
        </p:txBody>
      </p:sp>
    </p:spTree>
    <p:extLst>
      <p:ext uri="{BB962C8B-B14F-4D97-AF65-F5344CB8AC3E}">
        <p14:creationId xmlns:p14="http://schemas.microsoft.com/office/powerpoint/2010/main" val="1299498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588</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Open Sans</vt:lpstr>
      <vt:lpstr>Roboto</vt:lpstr>
      <vt:lpstr>var(--font-secondary)</vt:lpstr>
      <vt:lpstr>Office Theme</vt:lpstr>
      <vt:lpstr>1_Office Theme</vt:lpstr>
      <vt:lpstr>Entity and Estate Planning</vt:lpstr>
      <vt:lpstr>Sole Proprietor </vt:lpstr>
      <vt:lpstr>Partnership</vt:lpstr>
      <vt:lpstr>LLC</vt:lpstr>
      <vt:lpstr>S-Corp</vt:lpstr>
      <vt:lpstr>C-corp</vt:lpstr>
      <vt:lpstr>Concerning FSA Payments </vt:lpstr>
      <vt:lpstr>Multi Entity Structures </vt:lpstr>
      <vt:lpstr>How should/could BFF structure the farm? What questions should you ask the BFF attorney?</vt:lpstr>
      <vt:lpstr>Goals of estate planning (aside from leadership transition and retirement)</vt:lpstr>
      <vt:lpstr>Estate tax</vt:lpstr>
      <vt:lpstr>Should BFF take steps to avoid estate tax?</vt:lpstr>
      <vt:lpstr>Transfer assets to next generation</vt:lpstr>
      <vt:lpstr>Should BFF Consider any Trusts?</vt:lpstr>
      <vt:lpstr>Continuity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Benefit</dc:title>
  <dc:creator>Mayo, David Herbert</dc:creator>
  <cp:lastModifiedBy>Mayo, David Herbert</cp:lastModifiedBy>
  <cp:revision>6</cp:revision>
  <cp:lastPrinted>2023-01-24T15:33:45Z</cp:lastPrinted>
  <dcterms:created xsi:type="dcterms:W3CDTF">2023-01-24T14:47:44Z</dcterms:created>
  <dcterms:modified xsi:type="dcterms:W3CDTF">2023-01-24T20:36:22Z</dcterms:modified>
</cp:coreProperties>
</file>