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7"/>
  </p:sldMasterIdLst>
  <p:notesMasterIdLst>
    <p:notesMasterId r:id="rId33"/>
  </p:notesMasterIdLst>
  <p:sldIdLst>
    <p:sldId id="257" r:id="rId18"/>
    <p:sldId id="260" r:id="rId19"/>
    <p:sldId id="261" r:id="rId20"/>
    <p:sldId id="262" r:id="rId21"/>
    <p:sldId id="263" r:id="rId22"/>
    <p:sldId id="264" r:id="rId23"/>
    <p:sldId id="265" r:id="rId24"/>
    <p:sldId id="266" r:id="rId25"/>
    <p:sldId id="273" r:id="rId26"/>
    <p:sldId id="267" r:id="rId27"/>
    <p:sldId id="268" r:id="rId28"/>
    <p:sldId id="269" r:id="rId29"/>
    <p:sldId id="270" r:id="rId30"/>
    <p:sldId id="271" r:id="rId31"/>
    <p:sldId id="272" r:id="rId3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4660"/>
  </p:normalViewPr>
  <p:slideViewPr>
    <p:cSldViewPr snapToGrid="0" snapToObjects="1">
      <p:cViewPr varScale="1">
        <p:scale>
          <a:sx n="67" d="100"/>
          <a:sy n="67" d="100"/>
        </p:scale>
        <p:origin x="1548" y="6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1.xml"/><Relationship Id="rId26"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slide" Target="slides/slide4.xml"/><Relationship Id="rId34"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Master" Target="slideMasters/slideMaster1.xml"/><Relationship Id="rId25" Type="http://schemas.openxmlformats.org/officeDocument/2006/relationships/slide" Target="slides/slide8.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3.xml"/><Relationship Id="rId29"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Ivan.Genov\Desktop\Vapour%20products%20Wolrd%20level.xls"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Ivan.Genov\Desktop\HTP%20value%20world%20level.xls"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00" b="0" i="0" u="none" strike="noStrike" kern="1200" spc="0" baseline="0">
                <a:solidFill>
                  <a:schemeClr val="tx2"/>
                </a:solidFill>
                <a:latin typeface="+mn-lt"/>
                <a:ea typeface="+mn-ea"/>
                <a:cs typeface="+mn-cs"/>
              </a:defRPr>
            </a:pPr>
            <a:r>
              <a:rPr lang="en-US" sz="1300" dirty="0" err="1">
                <a:solidFill>
                  <a:schemeClr val="tx2"/>
                </a:solidFill>
              </a:rPr>
              <a:t>Vapour</a:t>
            </a:r>
            <a:r>
              <a:rPr lang="en-US" sz="1300" dirty="0">
                <a:solidFill>
                  <a:schemeClr val="tx2"/>
                </a:solidFill>
              </a:rPr>
              <a:t> </a:t>
            </a:r>
            <a:r>
              <a:rPr lang="en-US" sz="1300" dirty="0" smtClean="0">
                <a:solidFill>
                  <a:schemeClr val="tx2"/>
                </a:solidFill>
              </a:rPr>
              <a:t>Products: </a:t>
            </a:r>
            <a:r>
              <a:rPr lang="en-US" sz="1300" dirty="0">
                <a:solidFill>
                  <a:schemeClr val="tx2"/>
                </a:solidFill>
              </a:rPr>
              <a:t>Global Retail Value 2016-2021</a:t>
            </a:r>
          </a:p>
        </c:rich>
      </c:tx>
      <c:layout>
        <c:manualLayout>
          <c:xMode val="edge"/>
          <c:yMode val="edge"/>
          <c:x val="0.13653392468816267"/>
          <c:y val="0"/>
        </c:manualLayout>
      </c:layout>
      <c:overlay val="0"/>
      <c:spPr>
        <a:noFill/>
        <a:ln>
          <a:noFill/>
        </a:ln>
        <a:effectLst/>
      </c:spPr>
      <c:txPr>
        <a:bodyPr rot="0" spcFirstLastPara="1" vertOverflow="ellipsis" vert="horz" wrap="square" anchor="ctr" anchorCtr="1"/>
        <a:lstStyle/>
        <a:p>
          <a:pPr>
            <a:defRPr sz="1300" b="0"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0.17819294223950188"/>
          <c:y val="0.19139030365590021"/>
          <c:w val="0.77735999732744943"/>
          <c:h val="0.71274517256601166"/>
        </c:manualLayout>
      </c:layout>
      <c:barChart>
        <c:barDir val="col"/>
        <c:grouping val="clustered"/>
        <c:varyColors val="0"/>
        <c:ser>
          <c:idx val="0"/>
          <c:order val="0"/>
          <c:tx>
            <c:strRef>
              <c:f>'Statistics Data'!$A$7</c:f>
              <c:strCache>
                <c:ptCount val="1"/>
                <c:pt idx="0">
                  <c:v>World</c:v>
                </c:pt>
              </c:strCache>
            </c:strRef>
          </c:tx>
          <c:spPr>
            <a:solidFill>
              <a:schemeClr val="accent1"/>
            </a:solidFill>
            <a:ln>
              <a:noFill/>
            </a:ln>
            <a:effectLst/>
          </c:spPr>
          <c:invertIfNegative val="0"/>
          <c:cat>
            <c:strRef>
              <c:f>'Statistics Data'!$K$6:$P$6</c:f>
              <c:strCache>
                <c:ptCount val="6"/>
                <c:pt idx="0">
                  <c:v>2016</c:v>
                </c:pt>
                <c:pt idx="1">
                  <c:v>2017</c:v>
                </c:pt>
                <c:pt idx="2">
                  <c:v>2018</c:v>
                </c:pt>
                <c:pt idx="3">
                  <c:v>2019</c:v>
                </c:pt>
                <c:pt idx="4">
                  <c:v>2020</c:v>
                </c:pt>
                <c:pt idx="5">
                  <c:v>2021</c:v>
                </c:pt>
              </c:strCache>
            </c:strRef>
          </c:cat>
          <c:val>
            <c:numRef>
              <c:f>'Statistics Data'!$K$7:$P$7</c:f>
              <c:numCache>
                <c:formatCode>#,##0.0</c:formatCode>
                <c:ptCount val="6"/>
                <c:pt idx="0">
                  <c:v>12294.3</c:v>
                </c:pt>
                <c:pt idx="1">
                  <c:v>17031.5</c:v>
                </c:pt>
                <c:pt idx="2">
                  <c:v>21813.5</c:v>
                </c:pt>
                <c:pt idx="3">
                  <c:v>26350.7</c:v>
                </c:pt>
                <c:pt idx="4">
                  <c:v>30301</c:v>
                </c:pt>
                <c:pt idx="5">
                  <c:v>33926.300000000003</c:v>
                </c:pt>
              </c:numCache>
            </c:numRef>
          </c:val>
          <c:extLst>
            <c:ext xmlns:c16="http://schemas.microsoft.com/office/drawing/2014/chart" uri="{C3380CC4-5D6E-409C-BE32-E72D297353CC}">
              <c16:uniqueId val="{00000000-6FE2-4909-A619-F6B5ABE6323A}"/>
            </c:ext>
          </c:extLst>
        </c:ser>
        <c:dLbls>
          <c:showLegendKey val="0"/>
          <c:showVal val="0"/>
          <c:showCatName val="0"/>
          <c:showSerName val="0"/>
          <c:showPercent val="0"/>
          <c:showBubbleSize val="0"/>
        </c:dLbls>
        <c:gapWidth val="75"/>
        <c:overlap val="-25"/>
        <c:axId val="-1826492720"/>
        <c:axId val="-1826487824"/>
      </c:barChart>
      <c:catAx>
        <c:axId val="-1826492720"/>
        <c:scaling>
          <c:orientation val="minMax"/>
        </c:scaling>
        <c:delete val="0"/>
        <c:axPos val="b"/>
        <c:numFmt formatCode="General" sourceLinked="1"/>
        <c:majorTickMark val="out"/>
        <c:minorTickMark val="none"/>
        <c:tickLblPos val="nextTo"/>
        <c:spPr>
          <a:noFill/>
          <a:ln w="9525" cap="flat" cmpd="sng" algn="ctr">
            <a:solidFill>
              <a:srgbClr val="595959">
                <a:lumMod val="60000"/>
                <a:lumOff val="40000"/>
              </a:srgb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26487824"/>
        <c:crosses val="autoZero"/>
        <c:auto val="1"/>
        <c:lblAlgn val="ctr"/>
        <c:lblOffset val="100"/>
        <c:noMultiLvlLbl val="0"/>
      </c:catAx>
      <c:valAx>
        <c:axId val="-1826487824"/>
        <c:scaling>
          <c:orientation val="minMax"/>
        </c:scaling>
        <c:delete val="0"/>
        <c:axPos val="l"/>
        <c:majorGridlines>
          <c:spPr>
            <a:ln w="9525" cap="flat" cmpd="sng" algn="ctr">
              <a:solidFill>
                <a:srgbClr val="595959">
                  <a:lumMod val="20000"/>
                  <a:lumOff val="80000"/>
                </a:srgb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GB"/>
                  <a:t>USD billion</a:t>
                </a:r>
              </a:p>
            </c:rich>
          </c:tx>
          <c:layout>
            <c:manualLayout>
              <c:xMode val="edge"/>
              <c:yMode val="edge"/>
              <c:x val="1.5640783757256054E-3"/>
              <c:y val="0.37127576198484363"/>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26492720"/>
        <c:crosses val="autoZero"/>
        <c:crossBetween val="between"/>
        <c:dispUnits>
          <c:builtInUnit val="thousands"/>
        </c:dispUnits>
      </c:valAx>
      <c:spPr>
        <a:noFill/>
        <a:ln>
          <a:noFill/>
        </a:ln>
        <a:effectLst/>
      </c:spPr>
    </c:plotArea>
    <c:plotVisOnly val="1"/>
    <c:dispBlanksAs val="gap"/>
    <c:showDLblsOverMax val="0"/>
  </c:chart>
  <c:spPr>
    <a:noFill/>
    <a:ln>
      <a:noFill/>
    </a:ln>
    <a:effectLst/>
  </c:spPr>
  <c:txPr>
    <a:bodyPr/>
    <a:lstStyle/>
    <a:p>
      <a:pPr>
        <a:defRPr sz="900">
          <a:solidFill>
            <a:schemeClr val="tx1"/>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00" b="0" i="0" u="none" strike="noStrike" kern="1200" spc="0" baseline="0">
                <a:solidFill>
                  <a:schemeClr val="tx2"/>
                </a:solidFill>
                <a:latin typeface="+mn-lt"/>
                <a:ea typeface="+mn-ea"/>
                <a:cs typeface="+mn-cs"/>
              </a:defRPr>
            </a:pPr>
            <a:r>
              <a:rPr lang="en-GB" sz="1300" dirty="0">
                <a:solidFill>
                  <a:schemeClr val="tx2"/>
                </a:solidFill>
              </a:rPr>
              <a:t>Heated Tobacco </a:t>
            </a:r>
            <a:r>
              <a:rPr lang="en-GB" sz="1300" dirty="0" smtClean="0">
                <a:solidFill>
                  <a:schemeClr val="tx2"/>
                </a:solidFill>
              </a:rPr>
              <a:t>Products: </a:t>
            </a:r>
            <a:r>
              <a:rPr lang="en-GB" sz="1300" dirty="0">
                <a:solidFill>
                  <a:schemeClr val="tx2"/>
                </a:solidFill>
              </a:rPr>
              <a:t>Global Retail Value 2016-2021</a:t>
            </a:r>
          </a:p>
        </c:rich>
      </c:tx>
      <c:layout>
        <c:manualLayout>
          <c:xMode val="edge"/>
          <c:yMode val="edge"/>
          <c:x val="0.15287848008233998"/>
          <c:y val="0"/>
        </c:manualLayout>
      </c:layout>
      <c:overlay val="0"/>
      <c:spPr>
        <a:noFill/>
        <a:ln>
          <a:noFill/>
        </a:ln>
        <a:effectLst/>
      </c:spPr>
      <c:txPr>
        <a:bodyPr rot="0" spcFirstLastPara="1" vertOverflow="ellipsis" vert="horz" wrap="square" anchor="ctr" anchorCtr="1"/>
        <a:lstStyle/>
        <a:p>
          <a:pPr>
            <a:defRPr sz="1300" b="0"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0.17011165852440213"/>
          <c:y val="0.2083274060586231"/>
          <c:w val="0.78544128104254918"/>
          <c:h val="0.69580811277944143"/>
        </c:manualLayout>
      </c:layout>
      <c:barChart>
        <c:barDir val="col"/>
        <c:grouping val="clustered"/>
        <c:varyColors val="0"/>
        <c:ser>
          <c:idx val="0"/>
          <c:order val="0"/>
          <c:tx>
            <c:strRef>
              <c:f>'Statistics Data'!$A$7</c:f>
              <c:strCache>
                <c:ptCount val="1"/>
                <c:pt idx="0">
                  <c:v>World</c:v>
                </c:pt>
              </c:strCache>
            </c:strRef>
          </c:tx>
          <c:spPr>
            <a:solidFill>
              <a:schemeClr val="accent1"/>
            </a:solidFill>
            <a:ln>
              <a:noFill/>
            </a:ln>
            <a:effectLst/>
          </c:spPr>
          <c:invertIfNegative val="0"/>
          <c:cat>
            <c:strRef>
              <c:f>'Statistics Data'!$F$6:$K$6</c:f>
              <c:strCache>
                <c:ptCount val="6"/>
                <c:pt idx="0">
                  <c:v>2016</c:v>
                </c:pt>
                <c:pt idx="1">
                  <c:v>2017</c:v>
                </c:pt>
                <c:pt idx="2">
                  <c:v>2018</c:v>
                </c:pt>
                <c:pt idx="3">
                  <c:v>2019</c:v>
                </c:pt>
                <c:pt idx="4">
                  <c:v>2020</c:v>
                </c:pt>
                <c:pt idx="5">
                  <c:v>2021</c:v>
                </c:pt>
              </c:strCache>
            </c:strRef>
          </c:cat>
          <c:val>
            <c:numRef>
              <c:f>'Statistics Data'!$F$7:$K$7</c:f>
              <c:numCache>
                <c:formatCode>#,##0.0</c:formatCode>
                <c:ptCount val="6"/>
                <c:pt idx="0">
                  <c:v>2123.6</c:v>
                </c:pt>
                <c:pt idx="1">
                  <c:v>5002.7</c:v>
                </c:pt>
                <c:pt idx="2">
                  <c:v>8058.2</c:v>
                </c:pt>
                <c:pt idx="3">
                  <c:v>11071.4</c:v>
                </c:pt>
                <c:pt idx="4">
                  <c:v>13679.4</c:v>
                </c:pt>
                <c:pt idx="5">
                  <c:v>16138.4</c:v>
                </c:pt>
              </c:numCache>
            </c:numRef>
          </c:val>
          <c:extLst>
            <c:ext xmlns:c16="http://schemas.microsoft.com/office/drawing/2014/chart" uri="{C3380CC4-5D6E-409C-BE32-E72D297353CC}">
              <c16:uniqueId val="{00000000-2CCE-40A8-9EF9-5BFE7837C2E9}"/>
            </c:ext>
          </c:extLst>
        </c:ser>
        <c:dLbls>
          <c:showLegendKey val="0"/>
          <c:showVal val="0"/>
          <c:showCatName val="0"/>
          <c:showSerName val="0"/>
          <c:showPercent val="0"/>
          <c:showBubbleSize val="0"/>
        </c:dLbls>
        <c:gapWidth val="75"/>
        <c:overlap val="-25"/>
        <c:axId val="-1826470416"/>
        <c:axId val="-1826479664"/>
      </c:barChart>
      <c:catAx>
        <c:axId val="-1826470416"/>
        <c:scaling>
          <c:orientation val="minMax"/>
        </c:scaling>
        <c:delete val="0"/>
        <c:axPos val="b"/>
        <c:numFmt formatCode="General" sourceLinked="1"/>
        <c:majorTickMark val="out"/>
        <c:minorTickMark val="none"/>
        <c:tickLblPos val="nextTo"/>
        <c:spPr>
          <a:noFill/>
          <a:ln w="9525" cap="flat" cmpd="sng" algn="ctr">
            <a:solidFill>
              <a:schemeClr val="tx1">
                <a:lumMod val="60000"/>
                <a:lumOff val="40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26479664"/>
        <c:crosses val="autoZero"/>
        <c:auto val="1"/>
        <c:lblAlgn val="ctr"/>
        <c:lblOffset val="100"/>
        <c:noMultiLvlLbl val="0"/>
      </c:catAx>
      <c:valAx>
        <c:axId val="-1826479664"/>
        <c:scaling>
          <c:orientation val="minMax"/>
        </c:scaling>
        <c:delete val="0"/>
        <c:axPos val="l"/>
        <c:majorGridlines>
          <c:spPr>
            <a:ln w="9525" cap="flat" cmpd="sng" algn="ctr">
              <a:solidFill>
                <a:schemeClr val="tx1">
                  <a:lumMod val="20000"/>
                  <a:lumOff val="80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GB"/>
                  <a:t>USD billion</a:t>
                </a:r>
              </a:p>
            </c:rich>
          </c:tx>
          <c:layout>
            <c:manualLayout>
              <c:xMode val="edge"/>
              <c:yMode val="edge"/>
              <c:x val="1.6887973999901381E-3"/>
              <c:y val="0.40975635344576189"/>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26470416"/>
        <c:crosses val="autoZero"/>
        <c:crossBetween val="between"/>
        <c:dispUnits>
          <c:builtInUnit val="thousands"/>
        </c:dispUnits>
      </c:valAx>
      <c:spPr>
        <a:noFill/>
        <a:ln>
          <a:noFill/>
        </a:ln>
        <a:effectLst/>
      </c:spPr>
    </c:plotArea>
    <c:plotVisOnly val="1"/>
    <c:dispBlanksAs val="gap"/>
    <c:showDLblsOverMax val="0"/>
  </c:chart>
  <c:spPr>
    <a:noFill/>
    <a:ln>
      <a:noFill/>
    </a:ln>
    <a:effectLst/>
  </c:spPr>
  <c:txPr>
    <a:bodyPr/>
    <a:lstStyle/>
    <a:p>
      <a:pPr>
        <a:defRPr sz="900">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0"/>
          <c:tx>
            <c:strRef>
              <c:f>Sheet1!$C$1</c:f>
              <c:strCache>
                <c:ptCount val="1"/>
                <c:pt idx="0">
                  <c:v>Exports</c:v>
                </c:pt>
              </c:strCache>
            </c:strRef>
          </c:tx>
          <c:spPr>
            <a:solidFill>
              <a:schemeClr val="accent2"/>
            </a:solidFill>
            <a:ln>
              <a:noFill/>
            </a:ln>
            <a:effectLst/>
          </c:spPr>
          <c:invertIfNegative val="0"/>
          <c:dLbls>
            <c:dLbl>
              <c:idx val="10"/>
              <c:layout>
                <c:manualLayout>
                  <c:x val="0"/>
                  <c:y val="7.193020057883980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8A-4ED6-ABA6-43B42C6E33C7}"/>
                </c:ext>
              </c:extLst>
            </c:dLbl>
            <c:dLbl>
              <c:idx val="11"/>
              <c:layout>
                <c:manualLayout>
                  <c:x val="2.05761316872428E-3"/>
                  <c:y val="-3.4072200274187316E-2"/>
                </c:manualLayout>
              </c:layout>
              <c:tx>
                <c:rich>
                  <a:bodyPr/>
                  <a:lstStyle/>
                  <a:p>
                    <a:fld id="{06FE085B-AB4B-49E4-9B8E-A5ECBA3FB489}" type="VALUE">
                      <a:rPr lang="en-US" sz="1400" b="1"/>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B8A-4ED6-ABA6-43B42C6E33C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2005-2006</c:v>
                </c:pt>
                <c:pt idx="1">
                  <c:v>2006-2007</c:v>
                </c:pt>
                <c:pt idx="2">
                  <c:v>2007-2008</c:v>
                </c:pt>
                <c:pt idx="3">
                  <c:v>2008-2009</c:v>
                </c:pt>
                <c:pt idx="4">
                  <c:v>2009-2010</c:v>
                </c:pt>
                <c:pt idx="5">
                  <c:v>2010-2011</c:v>
                </c:pt>
                <c:pt idx="6">
                  <c:v>2011-2012</c:v>
                </c:pt>
                <c:pt idx="7">
                  <c:v>2012-2013</c:v>
                </c:pt>
                <c:pt idx="8">
                  <c:v>2013-2014</c:v>
                </c:pt>
                <c:pt idx="9">
                  <c:v>2014-2015</c:v>
                </c:pt>
                <c:pt idx="10">
                  <c:v>2015-2016</c:v>
                </c:pt>
                <c:pt idx="11">
                  <c:v>2016-2017</c:v>
                </c:pt>
              </c:strCache>
            </c:strRef>
          </c:cat>
          <c:val>
            <c:numRef>
              <c:f>Sheet1!$C$2:$C$13</c:f>
              <c:numCache>
                <c:formatCode>_(* #,##0_);_(* \(#,##0\);_(* "-"_);_(@_)</c:formatCode>
                <c:ptCount val="12"/>
                <c:pt idx="0" formatCode="_(* #,##0_);_(* \(#,##0\);_(* &quot;-&quot;??_);_(@_)">
                  <c:v>258.39999999999998</c:v>
                </c:pt>
                <c:pt idx="1">
                  <c:v>247</c:v>
                </c:pt>
                <c:pt idx="2">
                  <c:v>305</c:v>
                </c:pt>
                <c:pt idx="3">
                  <c:v>304</c:v>
                </c:pt>
                <c:pt idx="4">
                  <c:v>303.7</c:v>
                </c:pt>
                <c:pt idx="5">
                  <c:v>258.89999999999998</c:v>
                </c:pt>
                <c:pt idx="6">
                  <c:v>248.2</c:v>
                </c:pt>
                <c:pt idx="7">
                  <c:v>269.10000000000002</c:v>
                </c:pt>
                <c:pt idx="8">
                  <c:v>262.27999999999997</c:v>
                </c:pt>
                <c:pt idx="9">
                  <c:v>268.08999999999997</c:v>
                </c:pt>
                <c:pt idx="10" formatCode="General">
                  <c:v>289.69200000000001</c:v>
                </c:pt>
                <c:pt idx="11" formatCode="General">
                  <c:v>234.56299999999999</c:v>
                </c:pt>
              </c:numCache>
            </c:numRef>
          </c:val>
          <c:extLst>
            <c:ext xmlns:c16="http://schemas.microsoft.com/office/drawing/2014/chart" uri="{C3380CC4-5D6E-409C-BE32-E72D297353CC}">
              <c16:uniqueId val="{00000002-EB8A-4ED6-ABA6-43B42C6E33C7}"/>
            </c:ext>
          </c:extLst>
        </c:ser>
        <c:ser>
          <c:idx val="2"/>
          <c:order val="1"/>
          <c:tx>
            <c:strRef>
              <c:f>Sheet1!$D$1</c:f>
              <c:strCache>
                <c:ptCount val="1"/>
                <c:pt idx="0">
                  <c:v>Domestic Use</c:v>
                </c:pt>
              </c:strCache>
            </c:strRef>
          </c:tx>
          <c:spPr>
            <a:solidFill>
              <a:schemeClr val="accent3"/>
            </a:solidFill>
            <a:ln>
              <a:noFill/>
            </a:ln>
            <a:effectLst/>
          </c:spPr>
          <c:invertIfNegative val="0"/>
          <c:dLbls>
            <c:dLbl>
              <c:idx val="11"/>
              <c:layout>
                <c:manualLayout>
                  <c:x val="2.05761316872428E-3"/>
                  <c:y val="-7.9501800639770401E-2"/>
                </c:manualLayout>
              </c:layout>
              <c:tx>
                <c:rich>
                  <a:bodyPr/>
                  <a:lstStyle/>
                  <a:p>
                    <a:fld id="{AA3C911D-42A5-4EF9-BA3B-81FFAD60B83F}" type="VALUE">
                      <a:rPr lang="en-US" b="1">
                        <a:latin typeface="Arial" panose="020B0604020202020204" pitchFamily="34" charset="0"/>
                        <a:cs typeface="Arial" panose="020B0604020202020204" pitchFamily="34" charset="0"/>
                      </a:rPr>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B8A-4ED6-ABA6-43B42C6E33C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2005-2006</c:v>
                </c:pt>
                <c:pt idx="1">
                  <c:v>2006-2007</c:v>
                </c:pt>
                <c:pt idx="2">
                  <c:v>2007-2008</c:v>
                </c:pt>
                <c:pt idx="3">
                  <c:v>2008-2009</c:v>
                </c:pt>
                <c:pt idx="4">
                  <c:v>2009-2010</c:v>
                </c:pt>
                <c:pt idx="5">
                  <c:v>2010-2011</c:v>
                </c:pt>
                <c:pt idx="6">
                  <c:v>2011-2012</c:v>
                </c:pt>
                <c:pt idx="7">
                  <c:v>2012-2013</c:v>
                </c:pt>
                <c:pt idx="8">
                  <c:v>2013-2014</c:v>
                </c:pt>
                <c:pt idx="9">
                  <c:v>2014-2015</c:v>
                </c:pt>
                <c:pt idx="10">
                  <c:v>2015-2016</c:v>
                </c:pt>
                <c:pt idx="11">
                  <c:v>2016-2017</c:v>
                </c:pt>
              </c:strCache>
            </c:strRef>
          </c:cat>
          <c:val>
            <c:numRef>
              <c:f>Sheet1!$D$2:$D$13</c:f>
              <c:numCache>
                <c:formatCode>General</c:formatCode>
                <c:ptCount val="12"/>
                <c:pt idx="0">
                  <c:v>314.39999999999998</c:v>
                </c:pt>
                <c:pt idx="1">
                  <c:v>310.3</c:v>
                </c:pt>
                <c:pt idx="2">
                  <c:v>295.2</c:v>
                </c:pt>
                <c:pt idx="3">
                  <c:v>231</c:v>
                </c:pt>
                <c:pt idx="4">
                  <c:v>183</c:v>
                </c:pt>
                <c:pt idx="5">
                  <c:v>209.8</c:v>
                </c:pt>
                <c:pt idx="6">
                  <c:v>159.19999999999999</c:v>
                </c:pt>
                <c:pt idx="7">
                  <c:v>262.5</c:v>
                </c:pt>
                <c:pt idx="8">
                  <c:v>117.97</c:v>
                </c:pt>
                <c:pt idx="9">
                  <c:v>74.58</c:v>
                </c:pt>
                <c:pt idx="10">
                  <c:v>160.476</c:v>
                </c:pt>
                <c:pt idx="11">
                  <c:v>262.41699999999997</c:v>
                </c:pt>
              </c:numCache>
            </c:numRef>
          </c:val>
          <c:extLst>
            <c:ext xmlns:c16="http://schemas.microsoft.com/office/drawing/2014/chart" uri="{C3380CC4-5D6E-409C-BE32-E72D297353CC}">
              <c16:uniqueId val="{00000004-EB8A-4ED6-ABA6-43B42C6E33C7}"/>
            </c:ext>
          </c:extLst>
        </c:ser>
        <c:dLbls>
          <c:dLblPos val="ctr"/>
          <c:showLegendKey val="0"/>
          <c:showVal val="1"/>
          <c:showCatName val="0"/>
          <c:showSerName val="0"/>
          <c:showPercent val="0"/>
          <c:showBubbleSize val="0"/>
        </c:dLbls>
        <c:gapWidth val="150"/>
        <c:overlap val="100"/>
        <c:axId val="-1826489456"/>
        <c:axId val="-1826486736"/>
      </c:barChart>
      <c:catAx>
        <c:axId val="-182648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6486736"/>
        <c:crosses val="autoZero"/>
        <c:auto val="1"/>
        <c:lblAlgn val="ctr"/>
        <c:lblOffset val="100"/>
        <c:noMultiLvlLbl val="0"/>
      </c:catAx>
      <c:valAx>
        <c:axId val="-18264867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Millions</a:t>
                </a:r>
                <a:r>
                  <a:rPr lang="en-US" baseline="0" dirty="0" smtClean="0"/>
                  <a:t> of Pounds</a:t>
                </a:r>
              </a:p>
              <a:p>
                <a:pPr>
                  <a:defRPr/>
                </a:pP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6489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US Combustible Use</c:v>
                </c:pt>
              </c:strCache>
            </c:strRef>
          </c:tx>
          <c:spPr>
            <a:solidFill>
              <a:schemeClr val="accent1"/>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B40-43A1-A50C-BE8765C0C04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HNB</c:v>
                </c:pt>
                <c:pt idx="1">
                  <c:v>Same Proportion US FC in HNB as in Combustibles</c:v>
                </c:pt>
                <c:pt idx="2">
                  <c:v>Proportion of US FC is 50% greater in HNB than in Combustibles</c:v>
                </c:pt>
                <c:pt idx="3">
                  <c:v>Proportion of US FC is 100% greater in HNB than in Combustibles</c:v>
                </c:pt>
              </c:strCache>
            </c:strRef>
          </c:cat>
          <c:val>
            <c:numRef>
              <c:f>Sheet1!$B$2:$B$5</c:f>
              <c:numCache>
                <c:formatCode>#,##0</c:formatCode>
                <c:ptCount val="4"/>
                <c:pt idx="0">
                  <c:v>116661</c:v>
                </c:pt>
                <c:pt idx="1">
                  <c:v>81662.899999999994</c:v>
                </c:pt>
                <c:pt idx="2">
                  <c:v>81662.899999999994</c:v>
                </c:pt>
                <c:pt idx="3">
                  <c:v>81662.899999999994</c:v>
                </c:pt>
              </c:numCache>
            </c:numRef>
          </c:val>
          <c:extLst>
            <c:ext xmlns:c16="http://schemas.microsoft.com/office/drawing/2014/chart" uri="{C3380CC4-5D6E-409C-BE32-E72D297353CC}">
              <c16:uniqueId val="{00000001-CB40-43A1-A50C-BE8765C0C045}"/>
            </c:ext>
          </c:extLst>
        </c:ser>
        <c:ser>
          <c:idx val="1"/>
          <c:order val="1"/>
          <c:tx>
            <c:strRef>
              <c:f>Sheet1!$C$1</c:f>
              <c:strCache>
                <c:ptCount val="1"/>
                <c:pt idx="0">
                  <c:v>US HNB Use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HNB</c:v>
                </c:pt>
                <c:pt idx="1">
                  <c:v>Same Proportion US FC in HNB as in Combustibles</c:v>
                </c:pt>
                <c:pt idx="2">
                  <c:v>Proportion of US FC is 50% greater in HNB than in Combustibles</c:v>
                </c:pt>
                <c:pt idx="3">
                  <c:v>Proportion of US FC is 100% greater in HNB than in Combustibles</c:v>
                </c:pt>
              </c:strCache>
            </c:strRef>
          </c:cat>
          <c:val>
            <c:numRef>
              <c:f>Sheet1!$C$2:$C$5</c:f>
              <c:numCache>
                <c:formatCode>#,##0</c:formatCode>
                <c:ptCount val="4"/>
                <c:pt idx="1">
                  <c:v>17044</c:v>
                </c:pt>
                <c:pt idx="2">
                  <c:v>25566</c:v>
                </c:pt>
                <c:pt idx="3">
                  <c:v>34088</c:v>
                </c:pt>
              </c:numCache>
            </c:numRef>
          </c:val>
          <c:extLst>
            <c:ext xmlns:c16="http://schemas.microsoft.com/office/drawing/2014/chart" uri="{C3380CC4-5D6E-409C-BE32-E72D297353CC}">
              <c16:uniqueId val="{00000002-CB40-43A1-A50C-BE8765C0C045}"/>
            </c:ext>
          </c:extLst>
        </c:ser>
        <c:dLbls>
          <c:showLegendKey val="0"/>
          <c:showVal val="0"/>
          <c:showCatName val="0"/>
          <c:showSerName val="0"/>
          <c:showPercent val="0"/>
          <c:showBubbleSize val="0"/>
        </c:dLbls>
        <c:gapWidth val="219"/>
        <c:overlap val="100"/>
        <c:axId val="-1826475856"/>
        <c:axId val="-1826469328"/>
      </c:barChart>
      <c:catAx>
        <c:axId val="-1826475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26469328"/>
        <c:crosses val="autoZero"/>
        <c:auto val="1"/>
        <c:lblAlgn val="ctr"/>
        <c:lblOffset val="100"/>
        <c:noMultiLvlLbl val="0"/>
      </c:catAx>
      <c:valAx>
        <c:axId val="-1826469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i="0" baseline="0" dirty="0" smtClean="0"/>
                  <a:t>Thousands of </a:t>
                </a:r>
              </a:p>
              <a:p>
                <a:pPr>
                  <a:defRPr sz="1600" b="1"/>
                </a:pPr>
                <a:r>
                  <a:rPr lang="en-US" sz="1600" b="1" i="0" baseline="0" dirty="0" smtClean="0"/>
                  <a:t> pounds</a:t>
                </a:r>
              </a:p>
              <a:p>
                <a:pPr>
                  <a:defRPr sz="1600" b="1"/>
                </a:pPr>
                <a:r>
                  <a:rPr lang="en-US" sz="1600" b="1" i="0" baseline="0" dirty="0" smtClean="0"/>
                  <a:t>(farm sales </a:t>
                </a:r>
                <a:r>
                  <a:rPr lang="en-US" sz="1600" b="1" i="0" baseline="0" dirty="0" err="1" smtClean="0"/>
                  <a:t>wt</a:t>
                </a:r>
                <a:r>
                  <a:rPr lang="en-US" sz="1600" b="1" i="0" baseline="0" dirty="0" smtClean="0"/>
                  <a:t>)</a:t>
                </a:r>
                <a:endParaRPr lang="en-US" sz="1600" b="1" i="0" baseline="0" dirty="0"/>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647585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55854749345361"/>
          <c:y val="0.11353519269830781"/>
          <c:w val="0.79305773450738482"/>
          <c:h val="0.67082072982793395"/>
        </c:manualLayout>
      </c:layout>
      <c:barChart>
        <c:barDir val="col"/>
        <c:grouping val="stacked"/>
        <c:varyColors val="0"/>
        <c:ser>
          <c:idx val="0"/>
          <c:order val="0"/>
          <c:tx>
            <c:strRef>
              <c:f>Sheet1!$B$1</c:f>
              <c:strCache>
                <c:ptCount val="1"/>
                <c:pt idx="0">
                  <c:v>EU/Switz Combustible Use</c:v>
                </c:pt>
              </c:strCache>
            </c:strRef>
          </c:tx>
          <c:spPr>
            <a:solidFill>
              <a:schemeClr val="accent3">
                <a:lumMod val="75000"/>
              </a:schemeClr>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E87-4713-947F-D40AD4F8F1A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HNB</c:v>
                </c:pt>
                <c:pt idx="1">
                  <c:v>Same Proportion US FC in HNB as in Combustibles</c:v>
                </c:pt>
                <c:pt idx="2">
                  <c:v>Proportion of US FC is 50% greater in HNB than in Combustibles</c:v>
                </c:pt>
                <c:pt idx="3">
                  <c:v>Proportion of US FC is 100% greater in HNB than in Combustibles</c:v>
                </c:pt>
              </c:strCache>
            </c:strRef>
          </c:cat>
          <c:val>
            <c:numRef>
              <c:f>Sheet1!$B$2:$B$5</c:f>
              <c:numCache>
                <c:formatCode>#,##0</c:formatCode>
                <c:ptCount val="4"/>
                <c:pt idx="0">
                  <c:v>74406</c:v>
                </c:pt>
                <c:pt idx="1">
                  <c:v>52084</c:v>
                </c:pt>
                <c:pt idx="2">
                  <c:v>52084</c:v>
                </c:pt>
                <c:pt idx="3">
                  <c:v>52084</c:v>
                </c:pt>
              </c:numCache>
            </c:numRef>
          </c:val>
          <c:extLst>
            <c:ext xmlns:c16="http://schemas.microsoft.com/office/drawing/2014/chart" uri="{C3380CC4-5D6E-409C-BE32-E72D297353CC}">
              <c16:uniqueId val="{00000001-9E87-4713-947F-D40AD4F8F1A1}"/>
            </c:ext>
          </c:extLst>
        </c:ser>
        <c:ser>
          <c:idx val="1"/>
          <c:order val="1"/>
          <c:tx>
            <c:strRef>
              <c:f>Sheet1!$C$1</c:f>
              <c:strCache>
                <c:ptCount val="1"/>
                <c:pt idx="0">
                  <c:v>EU/Switz HNB Use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HNB</c:v>
                </c:pt>
                <c:pt idx="1">
                  <c:v>Same Proportion US FC in HNB as in Combustibles</c:v>
                </c:pt>
                <c:pt idx="2">
                  <c:v>Proportion of US FC is 50% greater in HNB than in Combustibles</c:v>
                </c:pt>
                <c:pt idx="3">
                  <c:v>Proportion of US FC is 100% greater in HNB than in Combustibles</c:v>
                </c:pt>
              </c:strCache>
            </c:strRef>
          </c:cat>
          <c:val>
            <c:numRef>
              <c:f>Sheet1!$C$2:$C$5</c:f>
              <c:numCache>
                <c:formatCode>#,##0</c:formatCode>
                <c:ptCount val="4"/>
                <c:pt idx="1">
                  <c:v>10871</c:v>
                </c:pt>
                <c:pt idx="2">
                  <c:v>16306</c:v>
                </c:pt>
                <c:pt idx="3">
                  <c:v>21741</c:v>
                </c:pt>
              </c:numCache>
            </c:numRef>
          </c:val>
          <c:extLst>
            <c:ext xmlns:c16="http://schemas.microsoft.com/office/drawing/2014/chart" uri="{C3380CC4-5D6E-409C-BE32-E72D297353CC}">
              <c16:uniqueId val="{00000002-9E87-4713-947F-D40AD4F8F1A1}"/>
            </c:ext>
          </c:extLst>
        </c:ser>
        <c:dLbls>
          <c:showLegendKey val="0"/>
          <c:showVal val="0"/>
          <c:showCatName val="0"/>
          <c:showSerName val="0"/>
          <c:showPercent val="0"/>
          <c:showBubbleSize val="0"/>
        </c:dLbls>
        <c:gapWidth val="219"/>
        <c:overlap val="100"/>
        <c:axId val="-1826478032"/>
        <c:axId val="-1826477488"/>
      </c:barChart>
      <c:catAx>
        <c:axId val="-1826478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26477488"/>
        <c:crosses val="autoZero"/>
        <c:auto val="1"/>
        <c:lblAlgn val="ctr"/>
        <c:lblOffset val="100"/>
        <c:noMultiLvlLbl val="0"/>
      </c:catAx>
      <c:valAx>
        <c:axId val="-1826477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i="0" baseline="0" dirty="0" smtClean="0"/>
                  <a:t>Thousands of </a:t>
                </a:r>
              </a:p>
              <a:p>
                <a:pPr>
                  <a:defRPr sz="1600" b="1"/>
                </a:pPr>
                <a:r>
                  <a:rPr lang="en-US" sz="1600" b="1" i="0" baseline="0" dirty="0" smtClean="0"/>
                  <a:t> pounds</a:t>
                </a:r>
              </a:p>
              <a:p>
                <a:pPr>
                  <a:defRPr sz="1600" b="1"/>
                </a:pPr>
                <a:r>
                  <a:rPr lang="en-US" sz="1600" b="1" i="0" baseline="0" dirty="0" smtClean="0"/>
                  <a:t>(farm sales </a:t>
                </a:r>
                <a:r>
                  <a:rPr lang="en-US" sz="1600" b="1" i="0" baseline="0" dirty="0" err="1" smtClean="0"/>
                  <a:t>wt</a:t>
                </a:r>
                <a:r>
                  <a:rPr lang="en-US" sz="1600" b="1" i="0" baseline="0" dirty="0" smtClean="0"/>
                  <a:t>)</a:t>
                </a:r>
                <a:endParaRPr lang="en-US" sz="1600" b="1" i="0" baseline="0" dirty="0"/>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647803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5.3532591684383676E-4"/>
          <c:y val="0.91308665570267766"/>
          <c:w val="0.44270441702198354"/>
          <c:h val="6.879792376881280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177C8-42C4-4A1E-9764-84BABC9171EA}" type="datetimeFigureOut">
              <a:rPr lang="en-US" smtClean="0"/>
              <a:t>8/5/2019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A59C3C-6286-4733-901E-52D093A0946F}" type="slidenum">
              <a:rPr lang="en-US" smtClean="0"/>
              <a:t>‹#›</a:t>
            </a:fld>
            <a:endParaRPr lang="en-US"/>
          </a:p>
        </p:txBody>
      </p:sp>
    </p:spTree>
    <p:extLst>
      <p:ext uri="{BB962C8B-B14F-4D97-AF65-F5344CB8AC3E}">
        <p14:creationId xmlns:p14="http://schemas.microsoft.com/office/powerpoint/2010/main" val="399626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b="1"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0B514D-B237-4DE8-B8F1-E64B9A275CBB}" type="slidenum">
              <a:rPr lang="en-US" altLang="en-US" smtClean="0">
                <a:latin typeface="Calibri" panose="020F0502020204030204" pitchFamily="34" charset="0"/>
              </a:rPr>
              <a:pPr fontAlgn="base">
                <a:spcBef>
                  <a:spcPct val="0"/>
                </a:spcBef>
                <a:spcAft>
                  <a:spcPct val="0"/>
                </a:spcAft>
              </a:pPr>
              <a:t>6</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824029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8/5/2019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8/5/2019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8/5/2019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Column, Split Column (right)">
    <p:spTree>
      <p:nvGrpSpPr>
        <p:cNvPr id="1" name=""/>
        <p:cNvGrpSpPr/>
        <p:nvPr/>
      </p:nvGrpSpPr>
      <p:grpSpPr>
        <a:xfrm>
          <a:off x="0" y="0"/>
          <a:ext cx="0" cy="0"/>
          <a:chOff x="0" y="0"/>
          <a:chExt cx="0" cy="0"/>
        </a:xfrm>
      </p:grpSpPr>
      <p:sp>
        <p:nvSpPr>
          <p:cNvPr id="9" name="Content Placeholder 8"/>
          <p:cNvSpPr>
            <a:spLocks noGrp="1"/>
          </p:cNvSpPr>
          <p:nvPr>
            <p:ph sz="quarter" idx="12"/>
          </p:nvPr>
        </p:nvSpPr>
        <p:spPr>
          <a:xfrm>
            <a:off x="585216" y="1243584"/>
            <a:ext cx="3858768" cy="4745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8"/>
          <p:cNvSpPr>
            <a:spLocks noGrp="1"/>
          </p:cNvSpPr>
          <p:nvPr>
            <p:ph sz="quarter" idx="13"/>
          </p:nvPr>
        </p:nvSpPr>
        <p:spPr>
          <a:xfrm>
            <a:off x="4700016" y="3739896"/>
            <a:ext cx="3858768" cy="2249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8"/>
          <p:cNvSpPr>
            <a:spLocks noGrp="1"/>
          </p:cNvSpPr>
          <p:nvPr>
            <p:ph sz="quarter" idx="14"/>
          </p:nvPr>
        </p:nvSpPr>
        <p:spPr>
          <a:xfrm>
            <a:off x="4700016" y="1243584"/>
            <a:ext cx="3858768" cy="2249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ubtitle 4"/>
          <p:cNvSpPr>
            <a:spLocks noGrp="1"/>
          </p:cNvSpPr>
          <p:nvPr>
            <p:ph type="subTitle" idx="15"/>
          </p:nvPr>
        </p:nvSpPr>
        <p:spPr>
          <a:xfrm>
            <a:off x="585216" y="603504"/>
            <a:ext cx="7973568" cy="393192"/>
          </a:xfrm>
        </p:spPr>
        <p:txBody>
          <a:bodyPr/>
          <a:lstStyle>
            <a:lvl1pPr marL="0" indent="0">
              <a:lnSpc>
                <a:spcPts val="1725"/>
              </a:lnSpc>
              <a:spcBef>
                <a:spcPts val="0"/>
              </a:spcBef>
              <a:spcAft>
                <a:spcPts val="0"/>
              </a:spcAft>
              <a:buNone/>
              <a:defRPr sz="1575" kern="0" baseline="0">
                <a:solidFill>
                  <a:schemeClr val="tx2"/>
                </a:solidFill>
                <a:latin typeface="+mj-lt"/>
              </a:defRPr>
            </a:lvl1pPr>
          </a:lstStyle>
          <a:p>
            <a:r>
              <a:rPr lang="en-US" smtClean="0"/>
              <a:t>Click to edit Master subtitle style</a:t>
            </a:r>
            <a:endParaRPr lang="en-GB" dirty="0"/>
          </a:p>
        </p:txBody>
      </p:sp>
      <p:sp>
        <p:nvSpPr>
          <p:cNvPr id="11" name="Title 1"/>
          <p:cNvSpPr>
            <a:spLocks noGrp="1"/>
          </p:cNvSpPr>
          <p:nvPr>
            <p:ph type="title"/>
          </p:nvPr>
        </p:nvSpPr>
        <p:spPr>
          <a:xfrm>
            <a:off x="585216" y="402336"/>
            <a:ext cx="7973568" cy="155448"/>
          </a:xfrm>
          <a:prstGeom prst="rect">
            <a:avLst/>
          </a:prstGeom>
        </p:spPr>
        <p:txBody>
          <a:bodyPr/>
          <a:lstStyle>
            <a:lvl1pPr>
              <a:lnSpc>
                <a:spcPts val="900"/>
              </a:lnSpc>
              <a:defRPr sz="675" b="0" i="0" kern="0" cap="all" baseline="0">
                <a:solidFill>
                  <a:schemeClr val="accent1"/>
                </a:solidFill>
                <a:latin typeface="+mj-lt"/>
                <a:cs typeface="Arial"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965851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e Half, Two Quarters (top)">
    <p:spTree>
      <p:nvGrpSpPr>
        <p:cNvPr id="1" name=""/>
        <p:cNvGrpSpPr/>
        <p:nvPr/>
      </p:nvGrpSpPr>
      <p:grpSpPr>
        <a:xfrm>
          <a:off x="0" y="0"/>
          <a:ext cx="0" cy="0"/>
          <a:chOff x="0" y="0"/>
          <a:chExt cx="0" cy="0"/>
        </a:xfrm>
      </p:grpSpPr>
      <p:sp>
        <p:nvSpPr>
          <p:cNvPr id="9" name="Content Placeholder 8"/>
          <p:cNvSpPr>
            <a:spLocks noGrp="1"/>
          </p:cNvSpPr>
          <p:nvPr>
            <p:ph sz="quarter" idx="12"/>
          </p:nvPr>
        </p:nvSpPr>
        <p:spPr>
          <a:xfrm>
            <a:off x="585216" y="3739896"/>
            <a:ext cx="3858768" cy="2249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8"/>
          <p:cNvSpPr>
            <a:spLocks noGrp="1"/>
          </p:cNvSpPr>
          <p:nvPr>
            <p:ph sz="quarter" idx="13"/>
          </p:nvPr>
        </p:nvSpPr>
        <p:spPr>
          <a:xfrm>
            <a:off x="4700016" y="3739896"/>
            <a:ext cx="3858768" cy="2249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8"/>
          <p:cNvSpPr>
            <a:spLocks noGrp="1"/>
          </p:cNvSpPr>
          <p:nvPr>
            <p:ph sz="quarter" idx="14"/>
          </p:nvPr>
        </p:nvSpPr>
        <p:spPr>
          <a:xfrm>
            <a:off x="585216" y="1243584"/>
            <a:ext cx="7973568" cy="2249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Subtitle 4"/>
          <p:cNvSpPr>
            <a:spLocks noGrp="1"/>
          </p:cNvSpPr>
          <p:nvPr>
            <p:ph type="subTitle" idx="15"/>
          </p:nvPr>
        </p:nvSpPr>
        <p:spPr>
          <a:xfrm>
            <a:off x="585216" y="603504"/>
            <a:ext cx="7973568" cy="393192"/>
          </a:xfrm>
        </p:spPr>
        <p:txBody>
          <a:bodyPr/>
          <a:lstStyle>
            <a:lvl1pPr marL="0" indent="0">
              <a:lnSpc>
                <a:spcPts val="1725"/>
              </a:lnSpc>
              <a:spcBef>
                <a:spcPts val="0"/>
              </a:spcBef>
              <a:spcAft>
                <a:spcPts val="0"/>
              </a:spcAft>
              <a:buNone/>
              <a:defRPr sz="1575" kern="0" baseline="0">
                <a:solidFill>
                  <a:schemeClr val="tx2"/>
                </a:solidFill>
                <a:latin typeface="+mj-lt"/>
              </a:defRPr>
            </a:lvl1pPr>
          </a:lstStyle>
          <a:p>
            <a:r>
              <a:rPr lang="en-US" smtClean="0"/>
              <a:t>Click to edit Master subtitle style</a:t>
            </a:r>
            <a:endParaRPr lang="en-GB" dirty="0"/>
          </a:p>
        </p:txBody>
      </p:sp>
      <p:sp>
        <p:nvSpPr>
          <p:cNvPr id="14" name="Title 1"/>
          <p:cNvSpPr>
            <a:spLocks noGrp="1"/>
          </p:cNvSpPr>
          <p:nvPr>
            <p:ph type="title"/>
          </p:nvPr>
        </p:nvSpPr>
        <p:spPr>
          <a:xfrm>
            <a:off x="585216" y="402336"/>
            <a:ext cx="7973568" cy="155448"/>
          </a:xfrm>
          <a:prstGeom prst="rect">
            <a:avLst/>
          </a:prstGeom>
        </p:spPr>
        <p:txBody>
          <a:bodyPr/>
          <a:lstStyle>
            <a:lvl1pPr>
              <a:lnSpc>
                <a:spcPts val="900"/>
              </a:lnSpc>
              <a:defRPr sz="675" b="0" i="0" kern="0" cap="all" baseline="0">
                <a:solidFill>
                  <a:schemeClr val="accent1"/>
                </a:solidFill>
                <a:latin typeface="+mj-lt"/>
                <a:cs typeface="Arial"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422818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3 Column 1/3 Column (righ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85216" y="1243584"/>
            <a:ext cx="5221224" cy="4745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1"/>
          </p:nvPr>
        </p:nvSpPr>
        <p:spPr>
          <a:xfrm>
            <a:off x="6062472" y="1243584"/>
            <a:ext cx="2478024" cy="4745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ubtitle 4"/>
          <p:cNvSpPr>
            <a:spLocks noGrp="1"/>
          </p:cNvSpPr>
          <p:nvPr>
            <p:ph type="subTitle" idx="12"/>
          </p:nvPr>
        </p:nvSpPr>
        <p:spPr>
          <a:xfrm>
            <a:off x="585216" y="603504"/>
            <a:ext cx="7973568" cy="393192"/>
          </a:xfrm>
        </p:spPr>
        <p:txBody>
          <a:bodyPr/>
          <a:lstStyle>
            <a:lvl1pPr marL="0" indent="0">
              <a:lnSpc>
                <a:spcPts val="1725"/>
              </a:lnSpc>
              <a:spcBef>
                <a:spcPts val="0"/>
              </a:spcBef>
              <a:spcAft>
                <a:spcPts val="0"/>
              </a:spcAft>
              <a:buNone/>
              <a:defRPr sz="1575" kern="0" baseline="0">
                <a:solidFill>
                  <a:schemeClr val="tx2"/>
                </a:solidFill>
                <a:latin typeface="+mj-lt"/>
              </a:defRPr>
            </a:lvl1pPr>
          </a:lstStyle>
          <a:p>
            <a:r>
              <a:rPr lang="en-US" smtClean="0"/>
              <a:t>Click to edit Master subtitle style</a:t>
            </a:r>
            <a:endParaRPr lang="en-GB" dirty="0"/>
          </a:p>
        </p:txBody>
      </p:sp>
      <p:sp>
        <p:nvSpPr>
          <p:cNvPr id="7" name="Title 1"/>
          <p:cNvSpPr>
            <a:spLocks noGrp="1"/>
          </p:cNvSpPr>
          <p:nvPr>
            <p:ph type="title"/>
          </p:nvPr>
        </p:nvSpPr>
        <p:spPr>
          <a:xfrm>
            <a:off x="585216" y="402336"/>
            <a:ext cx="7973568" cy="155448"/>
          </a:xfrm>
          <a:prstGeom prst="rect">
            <a:avLst/>
          </a:prstGeom>
        </p:spPr>
        <p:txBody>
          <a:bodyPr/>
          <a:lstStyle>
            <a:lvl1pPr>
              <a:lnSpc>
                <a:spcPts val="900"/>
              </a:lnSpc>
              <a:defRPr sz="675" b="0" i="0" kern="0" cap="all" baseline="0">
                <a:solidFill>
                  <a:schemeClr val="accent1"/>
                </a:solidFill>
                <a:latin typeface="+mj-lt"/>
                <a:cs typeface="Arial"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233460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8/5/2019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8/5/2019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8/5/2019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8/5/2019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8/5/2019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8/5/2019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8/5/2019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8/5/2019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8/5/2019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pic>
        <p:nvPicPr>
          <p:cNvPr id="3" name="Picture 2"/>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0"/>
            <a:ext cx="9144000"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customXml" Target="../../customXml/item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3.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4.xml"/><Relationship Id="rId1" Type="http://schemas.openxmlformats.org/officeDocument/2006/relationships/tags" Target="../tags/tag4.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s://www.federalregister.gov/documents/2017/06/15/2017-12369/modified-risk-tobacco-product-applications-iqos-system-with-marlboro-heatsticks-iqos-system-with" TargetMode="External"/><Relationship Id="rId2" Type="http://schemas.openxmlformats.org/officeDocument/2006/relationships/hyperlink" Target="https://www.fda.gov/TobaccoProducts/Labeling/MarketingandAdvertising/ucm546281.htm" TargetMode="External"/><Relationship Id="rId1" Type="http://schemas.openxmlformats.org/officeDocument/2006/relationships/slideLayout" Target="../slideLayouts/slideLayout14.xml"/><Relationship Id="rId4" Type="http://schemas.openxmlformats.org/officeDocument/2006/relationships/hyperlink" Target="https://www.fda.gov/AdvisoryCommittees/CommitteesMeetingMaterials/TobaccoProductsScientificAdvisoryCommittee/ucm583080.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685800" y="1612415"/>
            <a:ext cx="7772400" cy="1988035"/>
          </a:xfrm>
          <a:solidFill>
            <a:srgbClr val="C00000"/>
          </a:solidFill>
        </p:spPr>
        <p:txBody>
          <a:bodyPr/>
          <a:lstStyle/>
          <a:p>
            <a:r>
              <a:rPr lang="en-US" sz="2800" dirty="0">
                <a:solidFill>
                  <a:srgbClr val="FFFFFF"/>
                </a:solidFill>
                <a:latin typeface="Arial Black" panose="020B0A04020102020204" pitchFamily="34" charset="0"/>
              </a:rPr>
              <a:t>Next Generation Tobacco Products…Implications for Growers</a:t>
            </a:r>
            <a:r>
              <a:rPr lang="en-US" sz="2800" dirty="0">
                <a:latin typeface="Arial Black" panose="020B0A04020102020204" pitchFamily="34" charset="0"/>
              </a:rPr>
              <a:t/>
            </a:r>
            <a:br>
              <a:rPr lang="en-US" sz="2800" dirty="0">
                <a:latin typeface="Arial Black" panose="020B0A04020102020204" pitchFamily="34" charset="0"/>
              </a:rPr>
            </a:br>
            <a:endParaRPr lang="en-US" sz="2800" dirty="0">
              <a:solidFill>
                <a:schemeClr val="bg1"/>
              </a:solidFill>
              <a:latin typeface="Arial" charset="0"/>
            </a:endParaRPr>
          </a:p>
        </p:txBody>
      </p:sp>
      <p:sp>
        <p:nvSpPr>
          <p:cNvPr id="3" name="Subtitle 2"/>
          <p:cNvSpPr>
            <a:spLocks noGrp="1"/>
          </p:cNvSpPr>
          <p:nvPr>
            <p:ph type="subTitle" idx="1"/>
          </p:nvPr>
        </p:nvSpPr>
        <p:spPr/>
        <p:txBody>
          <a:bodyPr rtlCol="0">
            <a:normAutofit/>
          </a:bodyPr>
          <a:lstStyle/>
          <a:p>
            <a:pPr>
              <a:spcBef>
                <a:spcPct val="0"/>
              </a:spcBef>
            </a:pPr>
            <a:r>
              <a:rPr lang="en-US" altLang="en-US" b="1" dirty="0">
                <a:solidFill>
                  <a:schemeClr val="tx1"/>
                </a:solidFill>
              </a:rPr>
              <a:t>Dr. Blake Brown</a:t>
            </a:r>
          </a:p>
          <a:p>
            <a:pPr>
              <a:spcBef>
                <a:spcPct val="0"/>
              </a:spcBef>
            </a:pPr>
            <a:r>
              <a:rPr lang="en-US" altLang="en-US" b="1" dirty="0">
                <a:solidFill>
                  <a:schemeClr val="tx1"/>
                </a:solidFill>
              </a:rPr>
              <a:t>Hugh C. Kiger Professor</a:t>
            </a:r>
          </a:p>
          <a:p>
            <a:pPr>
              <a:spcBef>
                <a:spcPct val="0"/>
              </a:spcBef>
            </a:pPr>
            <a:r>
              <a:rPr lang="en-US" altLang="en-US" b="1" dirty="0" smtClean="0">
                <a:solidFill>
                  <a:schemeClr val="tx1"/>
                </a:solidFill>
              </a:rPr>
              <a:t>Agriculture &amp; </a:t>
            </a:r>
            <a:r>
              <a:rPr lang="en-US" altLang="en-US" b="1" dirty="0">
                <a:solidFill>
                  <a:schemeClr val="tx1"/>
                </a:solidFill>
              </a:rPr>
              <a:t>Resource Economics</a:t>
            </a:r>
          </a:p>
          <a:p>
            <a:pPr>
              <a:spcBef>
                <a:spcPct val="0"/>
              </a:spcBef>
            </a:pPr>
            <a:r>
              <a:rPr lang="en-US" altLang="en-US" b="1" dirty="0">
                <a:solidFill>
                  <a:srgbClr val="C00000"/>
                </a:solidFill>
              </a:rPr>
              <a:t>College of Agriculture &amp; Life Sciences</a:t>
            </a:r>
            <a:endParaRPr lang="en-US" altLang="en-US" dirty="0">
              <a:solidFill>
                <a:srgbClr val="C00000"/>
              </a:solidFill>
            </a:endParaRPr>
          </a:p>
          <a:p>
            <a:pPr fontAlgn="auto">
              <a:spcAft>
                <a:spcPts val="0"/>
              </a:spcAft>
              <a:buFont typeface="Arial"/>
              <a:buNone/>
              <a:defRPr/>
            </a:pPr>
            <a:endParaRPr lang="en-US" dirty="0">
              <a:ea typeface="+mn-ea"/>
            </a:endParaRPr>
          </a:p>
        </p:txBody>
      </p:sp>
    </p:spTree>
    <p:custDataLst>
      <p:custData r:id="rId1"/>
      <p:tags r:id="rId2"/>
    </p:custDataLst>
    <p:extLst>
      <p:ext uri="{BB962C8B-B14F-4D97-AF65-F5344CB8AC3E}">
        <p14:creationId xmlns:p14="http://schemas.microsoft.com/office/powerpoint/2010/main" val="4195949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i="1" dirty="0"/>
              <a:t>What do we know about the leaf needs for </a:t>
            </a:r>
            <a:r>
              <a:rPr lang="en-US" sz="2700" i="1" dirty="0" err="1"/>
              <a:t>iQOS</a:t>
            </a:r>
            <a:r>
              <a:rPr lang="en-US" sz="2700" i="1" dirty="0"/>
              <a:t>?</a:t>
            </a:r>
          </a:p>
        </p:txBody>
      </p:sp>
      <p:sp>
        <p:nvSpPr>
          <p:cNvPr id="3" name="Content Placeholder 2"/>
          <p:cNvSpPr>
            <a:spLocks noGrp="1"/>
          </p:cNvSpPr>
          <p:nvPr>
            <p:ph idx="1"/>
          </p:nvPr>
        </p:nvSpPr>
        <p:spPr>
          <a:xfrm>
            <a:off x="628650" y="1995163"/>
            <a:ext cx="7886700" cy="3263504"/>
          </a:xfrm>
        </p:spPr>
        <p:txBody>
          <a:bodyPr>
            <a:normAutofit fontScale="85000" lnSpcReduction="20000"/>
          </a:bodyPr>
          <a:lstStyle/>
          <a:p>
            <a:r>
              <a:rPr lang="en-US" dirty="0" smtClean="0"/>
              <a:t>High quality leaf...but what “high quality” means is not well defined</a:t>
            </a:r>
          </a:p>
          <a:p>
            <a:endParaRPr lang="en-US" dirty="0" smtClean="0"/>
          </a:p>
          <a:p>
            <a:r>
              <a:rPr lang="en-US" dirty="0" smtClean="0"/>
              <a:t>Consistent quality…how can we make “quality” more consistent?</a:t>
            </a:r>
          </a:p>
          <a:p>
            <a:endParaRPr lang="en-US" dirty="0" smtClean="0"/>
          </a:p>
          <a:p>
            <a:r>
              <a:rPr lang="en-US" dirty="0" smtClean="0"/>
              <a:t>Strict adherence to GAP</a:t>
            </a:r>
          </a:p>
          <a:p>
            <a:endParaRPr lang="en-US" dirty="0" smtClean="0"/>
          </a:p>
          <a:p>
            <a:r>
              <a:rPr lang="en-US" dirty="0" smtClean="0"/>
              <a:t>Leaf quantity per stick will be 1/3-1/2 that of combustibles by weight</a:t>
            </a:r>
          </a:p>
          <a:p>
            <a:endParaRPr lang="en-US" dirty="0" smtClean="0"/>
          </a:p>
          <a:p>
            <a:r>
              <a:rPr lang="en-US" dirty="0" smtClean="0"/>
              <a:t>Leaf in the </a:t>
            </a:r>
            <a:r>
              <a:rPr lang="en-US" dirty="0" err="1" smtClean="0"/>
              <a:t>Heet</a:t>
            </a:r>
            <a:r>
              <a:rPr lang="en-US" dirty="0" smtClean="0"/>
              <a:t> stick is highly processed</a:t>
            </a:r>
          </a:p>
          <a:p>
            <a:endParaRPr lang="en-US" dirty="0"/>
          </a:p>
        </p:txBody>
      </p:sp>
    </p:spTree>
    <p:extLst>
      <p:ext uri="{BB962C8B-B14F-4D97-AF65-F5344CB8AC3E}">
        <p14:creationId xmlns:p14="http://schemas.microsoft.com/office/powerpoint/2010/main" val="1371287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633413"/>
            <a:ext cx="8229600" cy="1068387"/>
          </a:xfrm>
        </p:spPr>
        <p:txBody>
          <a:bodyPr>
            <a:normAutofit/>
          </a:bodyPr>
          <a:lstStyle/>
          <a:p>
            <a:r>
              <a:rPr lang="en-US" sz="2700" i="1" dirty="0"/>
              <a:t>Who is in the best position to service this new market?</a:t>
            </a:r>
          </a:p>
        </p:txBody>
      </p:sp>
      <p:sp>
        <p:nvSpPr>
          <p:cNvPr id="3" name="Content Placeholder 2"/>
          <p:cNvSpPr>
            <a:spLocks noGrp="1"/>
          </p:cNvSpPr>
          <p:nvPr>
            <p:ph idx="1"/>
          </p:nvPr>
        </p:nvSpPr>
        <p:spPr>
          <a:xfrm>
            <a:off x="457200" y="1660525"/>
            <a:ext cx="8229600" cy="4730750"/>
          </a:xfrm>
        </p:spPr>
        <p:txBody>
          <a:bodyPr/>
          <a:lstStyle/>
          <a:p>
            <a:r>
              <a:rPr lang="en-US" dirty="0" smtClean="0"/>
              <a:t>“larger commercial growers” – major HNB manufacturer</a:t>
            </a:r>
          </a:p>
          <a:p>
            <a:r>
              <a:rPr lang="en-US" dirty="0" smtClean="0"/>
              <a:t>Growers who can exert more control over growing and curing</a:t>
            </a:r>
          </a:p>
          <a:p>
            <a:pPr lvl="1"/>
            <a:r>
              <a:rPr lang="en-US" dirty="0" smtClean="0"/>
              <a:t>Computerized curing </a:t>
            </a:r>
          </a:p>
          <a:p>
            <a:pPr lvl="1"/>
            <a:r>
              <a:rPr lang="en-US" dirty="0" smtClean="0"/>
              <a:t>Hand harvest for higher quality</a:t>
            </a:r>
          </a:p>
          <a:p>
            <a:pPr lvl="1"/>
            <a:r>
              <a:rPr lang="en-US" dirty="0" smtClean="0"/>
              <a:t>GAP compliant</a:t>
            </a:r>
          </a:p>
          <a:p>
            <a:pPr lvl="1"/>
            <a:r>
              <a:rPr lang="en-US" dirty="0" smtClean="0"/>
              <a:t>What can be done to exert more control over the growing process?</a:t>
            </a:r>
          </a:p>
          <a:p>
            <a:r>
              <a:rPr lang="en-US" dirty="0" smtClean="0"/>
              <a:t>Italy, US, maybe Brazil</a:t>
            </a:r>
          </a:p>
          <a:p>
            <a:r>
              <a:rPr lang="en-US" dirty="0" smtClean="0"/>
              <a:t>Probably flue-cured growers</a:t>
            </a:r>
          </a:p>
          <a:p>
            <a:r>
              <a:rPr lang="en-US" dirty="0" smtClean="0"/>
              <a:t>But will buyers be willing to pay for higher costs?</a:t>
            </a:r>
          </a:p>
          <a:p>
            <a:endParaRPr lang="en-US" dirty="0"/>
          </a:p>
        </p:txBody>
      </p:sp>
    </p:spTree>
    <p:extLst>
      <p:ext uri="{BB962C8B-B14F-4D97-AF65-F5344CB8AC3E}">
        <p14:creationId xmlns:p14="http://schemas.microsoft.com/office/powerpoint/2010/main" val="2500387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292155"/>
            <a:ext cx="6172200" cy="801290"/>
          </a:xfrm>
        </p:spPr>
        <p:txBody>
          <a:bodyPr/>
          <a:lstStyle/>
          <a:p>
            <a:r>
              <a:rPr lang="en-US" sz="2100" dirty="0"/>
              <a:t>US Flue-Cured Exports and Domestic Disappearance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2060327"/>
              </p:ext>
            </p:extLst>
          </p:nvPr>
        </p:nvGraphicFramePr>
        <p:xfrm>
          <a:off x="1485900" y="2097232"/>
          <a:ext cx="6172200" cy="33546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9153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35777"/>
            <a:ext cx="7886700" cy="1189490"/>
          </a:xfrm>
        </p:spPr>
        <p:txBody>
          <a:bodyPr>
            <a:normAutofit fontScale="90000"/>
          </a:bodyPr>
          <a:lstStyle/>
          <a:p>
            <a:pPr algn="ctr"/>
            <a:r>
              <a:rPr lang="en-US" sz="2400" dirty="0"/>
              <a:t>Projected 2025 Use of US flue-cured (FC) tobacco for Combustible </a:t>
            </a:r>
            <a:br>
              <a:rPr lang="en-US" sz="2400" dirty="0"/>
            </a:br>
            <a:r>
              <a:rPr lang="en-US" sz="2400" dirty="0"/>
              <a:t>Cigarettes and Heat-not-burn products (HNB) in the US </a:t>
            </a:r>
            <a:br>
              <a:rPr lang="en-US" sz="2400" dirty="0"/>
            </a:br>
            <a:endParaRPr lang="en-US" sz="2025" dirty="0"/>
          </a:p>
        </p:txBody>
      </p:sp>
      <p:graphicFrame>
        <p:nvGraphicFramePr>
          <p:cNvPr id="6" name="Content Placeholder 5"/>
          <p:cNvGraphicFramePr>
            <a:graphicFrameLocks noGrp="1"/>
          </p:cNvGraphicFramePr>
          <p:nvPr>
            <p:ph idx="1"/>
            <p:extLst/>
          </p:nvPr>
        </p:nvGraphicFramePr>
        <p:xfrm>
          <a:off x="370821" y="2449354"/>
          <a:ext cx="8402358" cy="326350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043113" y="1827780"/>
            <a:ext cx="6172200" cy="784830"/>
          </a:xfrm>
          <a:prstGeom prst="rect">
            <a:avLst/>
          </a:prstGeom>
          <a:noFill/>
        </p:spPr>
        <p:txBody>
          <a:bodyPr wrap="square" rtlCol="0">
            <a:spAutoFit/>
          </a:bodyPr>
          <a:lstStyle/>
          <a:p>
            <a:r>
              <a:rPr lang="en-US" sz="1500" b="1" dirty="0"/>
              <a:t>Assumes HNB products have 30% market share by 2025</a:t>
            </a:r>
            <a:br>
              <a:rPr lang="en-US" sz="1500" b="1" dirty="0"/>
            </a:br>
            <a:r>
              <a:rPr lang="en-US" sz="1500" b="1" dirty="0"/>
              <a:t>Assumes HNB products contain 49% by weight of the amount of tobacco as contained in combustible cigarettes</a:t>
            </a:r>
            <a:endParaRPr lang="en-US" sz="1500" dirty="0"/>
          </a:p>
        </p:txBody>
      </p:sp>
    </p:spTree>
    <p:extLst>
      <p:ext uri="{BB962C8B-B14F-4D97-AF65-F5344CB8AC3E}">
        <p14:creationId xmlns:p14="http://schemas.microsoft.com/office/powerpoint/2010/main" val="1119314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35777"/>
            <a:ext cx="7886700" cy="1189490"/>
          </a:xfrm>
        </p:spPr>
        <p:txBody>
          <a:bodyPr>
            <a:normAutofit fontScale="90000"/>
          </a:bodyPr>
          <a:lstStyle/>
          <a:p>
            <a:pPr algn="ctr"/>
            <a:r>
              <a:rPr lang="en-US" sz="2400" dirty="0"/>
              <a:t>Projected 2025 Use of US flue-cured (FC) tobacco for Combustible </a:t>
            </a:r>
            <a:r>
              <a:rPr lang="en-US" sz="2400" dirty="0" smtClean="0"/>
              <a:t>Cigarettes </a:t>
            </a:r>
            <a:r>
              <a:rPr lang="en-US" sz="2400" dirty="0"/>
              <a:t>and Heat-not-burn products (HNB) for exports to the EU28 and Switzerland </a:t>
            </a:r>
            <a:br>
              <a:rPr lang="en-US" sz="2400" dirty="0"/>
            </a:br>
            <a:endParaRPr lang="en-US" sz="2025"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39513561"/>
              </p:ext>
            </p:extLst>
          </p:nvPr>
        </p:nvGraphicFramePr>
        <p:xfrm>
          <a:off x="403105" y="2675574"/>
          <a:ext cx="8402358" cy="377761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343150" y="2127774"/>
            <a:ext cx="6172200" cy="784830"/>
          </a:xfrm>
          <a:prstGeom prst="rect">
            <a:avLst/>
          </a:prstGeom>
          <a:noFill/>
        </p:spPr>
        <p:txBody>
          <a:bodyPr wrap="square" rtlCol="0">
            <a:spAutoFit/>
          </a:bodyPr>
          <a:lstStyle/>
          <a:p>
            <a:r>
              <a:rPr lang="en-US" sz="1500" b="1" dirty="0"/>
              <a:t>Assumes HNB products have 30% market share by 2025</a:t>
            </a:r>
            <a:br>
              <a:rPr lang="en-US" sz="1500" b="1" dirty="0"/>
            </a:br>
            <a:r>
              <a:rPr lang="en-US" sz="1500" b="1" dirty="0"/>
              <a:t>Assumes HNB products contain 49% by weight of the amount of tobacco as contained in combustible cigarettes</a:t>
            </a:r>
            <a:endParaRPr lang="en-US" sz="1500" dirty="0"/>
          </a:p>
        </p:txBody>
      </p:sp>
    </p:spTree>
    <p:extLst>
      <p:ext uri="{BB962C8B-B14F-4D97-AF65-F5344CB8AC3E}">
        <p14:creationId xmlns:p14="http://schemas.microsoft.com/office/powerpoint/2010/main" val="2428376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473189"/>
          </a:xfrm>
        </p:spPr>
        <p:txBody>
          <a:bodyPr>
            <a:normAutofit fontScale="90000"/>
          </a:bodyPr>
          <a:lstStyle/>
          <a:p>
            <a:r>
              <a:rPr lang="en-US" sz="2700" dirty="0"/>
              <a:t>Take </a:t>
            </a:r>
            <a:r>
              <a:rPr lang="en-US" sz="2700" dirty="0" err="1"/>
              <a:t>Aways</a:t>
            </a:r>
            <a:r>
              <a:rPr lang="en-US" sz="2700" dirty="0"/>
              <a:t>….</a:t>
            </a:r>
          </a:p>
        </p:txBody>
      </p:sp>
      <p:sp>
        <p:nvSpPr>
          <p:cNvPr id="3" name="Content Placeholder 2"/>
          <p:cNvSpPr>
            <a:spLocks noGrp="1"/>
          </p:cNvSpPr>
          <p:nvPr>
            <p:ph idx="1"/>
          </p:nvPr>
        </p:nvSpPr>
        <p:spPr>
          <a:xfrm>
            <a:off x="628650" y="1780631"/>
            <a:ext cx="7886700" cy="3940799"/>
          </a:xfrm>
        </p:spPr>
        <p:txBody>
          <a:bodyPr>
            <a:normAutofit fontScale="85000" lnSpcReduction="10000"/>
          </a:bodyPr>
          <a:lstStyle/>
          <a:p>
            <a:r>
              <a:rPr lang="en-US" dirty="0" smtClean="0"/>
              <a:t>HNB requires a consistently high quality tobacco which gives US growers a competitive advantage over most global producers</a:t>
            </a:r>
          </a:p>
          <a:p>
            <a:r>
              <a:rPr lang="en-US" dirty="0" smtClean="0"/>
              <a:t>HNB requires only 1/3-1/2 the quantity of tobacco required by combustibles </a:t>
            </a:r>
          </a:p>
          <a:p>
            <a:r>
              <a:rPr lang="en-US" dirty="0" smtClean="0"/>
              <a:t>30% market share HNB in the US cigarette market could imply up to 15% less tobacco required from US producers for US cigarettes</a:t>
            </a:r>
          </a:p>
          <a:p>
            <a:r>
              <a:rPr lang="en-US" dirty="0" smtClean="0"/>
              <a:t>The proportion of US tobacco used in HNB products would have to double to offset the decline in the total quantity of tobacco needed for HNB relative to Combustibles…for Europe and the US</a:t>
            </a:r>
          </a:p>
          <a:p>
            <a:r>
              <a:rPr lang="en-US" dirty="0" smtClean="0"/>
              <a:t>But a tilt toward HNB in the developing world could increase exports of US tobacco to the developing world</a:t>
            </a:r>
          </a:p>
        </p:txBody>
      </p:sp>
    </p:spTree>
    <p:extLst>
      <p:ext uri="{BB962C8B-B14F-4D97-AF65-F5344CB8AC3E}">
        <p14:creationId xmlns:p14="http://schemas.microsoft.com/office/powerpoint/2010/main" val="3274734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1637469"/>
          </a:xfrm>
        </p:spPr>
        <p:txBody>
          <a:bodyPr>
            <a:normAutofit/>
          </a:bodyPr>
          <a:lstStyle/>
          <a:p>
            <a:r>
              <a:rPr lang="en-US" dirty="0"/>
              <a:t>November 25, 2013</a:t>
            </a:r>
            <a:br>
              <a:rPr lang="en-US" dirty="0"/>
            </a:br>
            <a:r>
              <a:rPr lang="en-US" b="1" i="1" dirty="0"/>
              <a:t>Equity </a:t>
            </a:r>
            <a:r>
              <a:rPr lang="en-US" b="1" i="1" dirty="0" smtClean="0"/>
              <a:t>Research: </a:t>
            </a:r>
            <a:r>
              <a:rPr lang="en-US" dirty="0" smtClean="0"/>
              <a:t>A </a:t>
            </a:r>
            <a:r>
              <a:rPr lang="en-US" dirty="0"/>
              <a:t>Vaping State Of Mind - E-Cig Company </a:t>
            </a:r>
            <a:r>
              <a:rPr lang="en-US" dirty="0" smtClean="0"/>
              <a:t>Fireside Chats </a:t>
            </a:r>
            <a:endParaRPr lang="en-US" dirty="0"/>
          </a:p>
        </p:txBody>
      </p:sp>
      <p:sp>
        <p:nvSpPr>
          <p:cNvPr id="6" name="Rectangle 5"/>
          <p:cNvSpPr/>
          <p:nvPr/>
        </p:nvSpPr>
        <p:spPr>
          <a:xfrm>
            <a:off x="482901" y="3082751"/>
            <a:ext cx="6375100" cy="2631490"/>
          </a:xfrm>
          <a:prstGeom prst="rect">
            <a:avLst/>
          </a:prstGeom>
        </p:spPr>
        <p:txBody>
          <a:bodyPr wrap="square">
            <a:spAutoFit/>
          </a:bodyPr>
          <a:lstStyle/>
          <a:p>
            <a:r>
              <a:rPr lang="en-US" sz="3000" b="1" dirty="0">
                <a:latin typeface="Georgia" panose="02040502050405020303" pitchFamily="18" charset="0"/>
              </a:rPr>
              <a:t>“We reiterate our Overweight rating on the tobacco sector as we are increasingly optimistic on e-cigs.”</a:t>
            </a:r>
          </a:p>
          <a:p>
            <a:endParaRPr lang="en-US" sz="3000" b="1" dirty="0">
              <a:latin typeface="Georgia" panose="02040502050405020303" pitchFamily="18" charset="0"/>
            </a:endParaRPr>
          </a:p>
          <a:p>
            <a:r>
              <a:rPr lang="en-US" sz="1500" i="1" dirty="0"/>
              <a:t>Wells Fargo Securities</a:t>
            </a:r>
          </a:p>
        </p:txBody>
      </p:sp>
    </p:spTree>
    <p:extLst>
      <p:ext uri="{BB962C8B-B14F-4D97-AF65-F5344CB8AC3E}">
        <p14:creationId xmlns:p14="http://schemas.microsoft.com/office/powerpoint/2010/main" val="24151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i.wsj.net/public/resources/images/BT-AF448_ECIGS_9U_201511171657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5101" y="1392165"/>
            <a:ext cx="4290294" cy="43638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38845" y="904678"/>
            <a:ext cx="3497986" cy="507831"/>
          </a:xfrm>
          <a:prstGeom prst="rect">
            <a:avLst/>
          </a:prstGeom>
          <a:noFill/>
        </p:spPr>
        <p:txBody>
          <a:bodyPr wrap="square" rtlCol="0">
            <a:spAutoFit/>
          </a:bodyPr>
          <a:lstStyle/>
          <a:p>
            <a:r>
              <a:rPr lang="en-US" sz="2700" dirty="0"/>
              <a:t>November 17, 2015</a:t>
            </a:r>
          </a:p>
        </p:txBody>
      </p:sp>
    </p:spTree>
    <p:extLst>
      <p:ext uri="{BB962C8B-B14F-4D97-AF65-F5344CB8AC3E}">
        <p14:creationId xmlns:p14="http://schemas.microsoft.com/office/powerpoint/2010/main" val="3850426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31088"/>
          </a:xfrm>
        </p:spPr>
        <p:txBody>
          <a:bodyPr/>
          <a:lstStyle/>
          <a:p>
            <a:r>
              <a:rPr lang="en-US" dirty="0" err="1" smtClean="0"/>
              <a:t>iQOS</a:t>
            </a:r>
            <a:endParaRPr lang="en-US" dirty="0"/>
          </a:p>
        </p:txBody>
      </p:sp>
      <p:pic>
        <p:nvPicPr>
          <p:cNvPr id="2050" name="Picture 2" descr="https://si.wsj.net/public/resources/images/BF-AS676A_HEAT_16U_201708051330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4804" y="1446639"/>
            <a:ext cx="6524951" cy="4088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846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4"/>
          <p:cNvSpPr>
            <a:spLocks noGrp="1"/>
          </p:cNvSpPr>
          <p:nvPr>
            <p:ph sz="quarter" idx="12"/>
          </p:nvPr>
        </p:nvSpPr>
        <p:spPr>
          <a:xfrm>
            <a:off x="1379443" y="1789511"/>
            <a:ext cx="3617119" cy="3559969"/>
          </a:xfrm>
        </p:spPr>
        <p:txBody>
          <a:bodyPr>
            <a:normAutofit fontScale="32500" lnSpcReduction="20000"/>
          </a:bodyPr>
          <a:lstStyle/>
          <a:p>
            <a:pPr eaLnBrk="1" hangingPunct="1"/>
            <a:r>
              <a:rPr lang="en-GB" altLang="en-US" sz="2800" dirty="0" smtClean="0"/>
              <a:t>Next-generation products continue to make strong progress. The single greatest driver in diluting the combustible cigarette’s leading position in the world of tobacco is vapour products and in particular the emergence of heated tobacco. In 2016, vapour products as a whole (encompassing closed and open liquid nicotine vaping systems) and heated tobacco grew at 34% in constant price terms to reach USD12.3 billion. E-cigarette products in the form of closed or open systems accounted for USD10.2 billion with heated tobacco (largely accounted for by Japan) representing a further USD2.1 billion</a:t>
            </a:r>
            <a:r>
              <a:rPr lang="en-GB" altLang="en-US" sz="3700" b="1" dirty="0" smtClean="0"/>
              <a:t>. The whole category is forecast to grow to USD34 billion by 2021.</a:t>
            </a:r>
            <a:br>
              <a:rPr lang="en-GB" altLang="en-US" sz="3700" b="1" dirty="0" smtClean="0"/>
            </a:br>
            <a:endParaRPr lang="en-GB" altLang="en-US" sz="3700" b="1" dirty="0" smtClean="0"/>
          </a:p>
          <a:p>
            <a:pPr eaLnBrk="1" hangingPunct="1"/>
            <a:r>
              <a:rPr lang="en-GB" altLang="en-US" sz="3100" dirty="0" err="1" smtClean="0"/>
              <a:t>Euromonitor’s</a:t>
            </a:r>
            <a:r>
              <a:rPr lang="en-GB" altLang="en-US" sz="3100" dirty="0" smtClean="0"/>
              <a:t> TB17 system provides strong evidence not only for the growth of vapour products but also for drastic changes in the balance of consumption within the vapour segment. In 2014, open vaping systems accounted for 71% of category value with closed systems taking the remaining 29%. In 2016, the balance had changed with open vaping systems falling to 59%, closed systems accounting for 24% and heated tobacco for 17</a:t>
            </a:r>
            <a:r>
              <a:rPr lang="en-GB" altLang="en-US" sz="3700" dirty="0" smtClean="0"/>
              <a:t>%. </a:t>
            </a:r>
            <a:r>
              <a:rPr lang="en-GB" altLang="en-US" sz="3700" b="1" u="sng" dirty="0" smtClean="0"/>
              <a:t>Forecast data suggests that by 2021 heated tobacco will be the single largest vapour category with 45% (USD15.4 billion). </a:t>
            </a:r>
          </a:p>
          <a:p>
            <a:pPr eaLnBrk="1" hangingPunct="1"/>
            <a:endParaRPr lang="en-GB" altLang="en-US" dirty="0" smtClean="0"/>
          </a:p>
        </p:txBody>
      </p:sp>
      <p:sp>
        <p:nvSpPr>
          <p:cNvPr id="2" name="Subtitle 1"/>
          <p:cNvSpPr>
            <a:spLocks noGrp="1"/>
          </p:cNvSpPr>
          <p:nvPr>
            <p:ph type="subTitle" idx="15"/>
          </p:nvPr>
        </p:nvSpPr>
        <p:spPr>
          <a:xfrm>
            <a:off x="1582342" y="1309688"/>
            <a:ext cx="5979319" cy="295275"/>
          </a:xfrm>
        </p:spPr>
        <p:txBody>
          <a:bodyPr spcCol="274320" rtlCol="0">
            <a:noAutofit/>
          </a:bodyPr>
          <a:lstStyle/>
          <a:p>
            <a:pPr eaLnBrk="1" fontAlgn="auto" hangingPunct="1">
              <a:defRPr/>
            </a:pPr>
            <a:r>
              <a:rPr lang="en-GB" smtClean="0"/>
              <a:t>The progress of next-generation products is key for new plants</a:t>
            </a:r>
            <a:endParaRPr lang="en-GB" dirty="0"/>
          </a:p>
        </p:txBody>
      </p:sp>
      <p:sp>
        <p:nvSpPr>
          <p:cNvPr id="3" name="Title 2"/>
          <p:cNvSpPr>
            <a:spLocks noGrp="1"/>
          </p:cNvSpPr>
          <p:nvPr>
            <p:ph type="title"/>
          </p:nvPr>
        </p:nvSpPr>
        <p:spPr>
          <a:xfrm>
            <a:off x="1582342" y="1158480"/>
            <a:ext cx="5979319" cy="116681"/>
          </a:xfrm>
        </p:spPr>
        <p:txBody>
          <a:bodyPr rtlCol="0">
            <a:noAutofit/>
          </a:bodyPr>
          <a:lstStyle/>
          <a:p>
            <a:pPr>
              <a:defRPr/>
            </a:pPr>
            <a:r>
              <a:rPr lang="en-GB" dirty="0"/>
              <a:t>Current and Future Trends in Cigarette Manufacturing</a:t>
            </a:r>
          </a:p>
        </p:txBody>
      </p:sp>
      <p:graphicFrame>
        <p:nvGraphicFramePr>
          <p:cNvPr id="14" name="Content Placeholder 13"/>
          <p:cNvGraphicFramePr>
            <a:graphicFrameLocks noGrp="1"/>
          </p:cNvGraphicFramePr>
          <p:nvPr>
            <p:ph sz="quarter" idx="14"/>
          </p:nvPr>
        </p:nvGraphicFramePr>
        <p:xfrm>
          <a:off x="5204362" y="1789511"/>
          <a:ext cx="2357299" cy="16871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4"/>
          <p:cNvGraphicFramePr>
            <a:graphicFrameLocks noGrp="1"/>
          </p:cNvGraphicFramePr>
          <p:nvPr>
            <p:ph sz="quarter" idx="13"/>
          </p:nvPr>
        </p:nvGraphicFramePr>
        <p:xfrm>
          <a:off x="5204362" y="3662363"/>
          <a:ext cx="2357299" cy="1687116"/>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422030" y="5479299"/>
            <a:ext cx="3686675" cy="369332"/>
          </a:xfrm>
          <a:prstGeom prst="rect">
            <a:avLst/>
          </a:prstGeom>
          <a:noFill/>
        </p:spPr>
        <p:txBody>
          <a:bodyPr wrap="square" rtlCol="0">
            <a:spAutoFit/>
          </a:bodyPr>
          <a:lstStyle/>
          <a:p>
            <a:r>
              <a:rPr lang="en-US" dirty="0" err="1" smtClean="0"/>
              <a:t>Euromonitor</a:t>
            </a:r>
            <a:r>
              <a:rPr lang="en-US" dirty="0" smtClean="0"/>
              <a:t> International, Sept 2017</a:t>
            </a:r>
            <a:endParaRPr lang="en-US" dirty="0"/>
          </a:p>
        </p:txBody>
      </p:sp>
    </p:spTree>
    <p:custDataLst>
      <p:tags r:id="rId1"/>
    </p:custDataLst>
    <p:extLst>
      <p:ext uri="{BB962C8B-B14F-4D97-AF65-F5344CB8AC3E}">
        <p14:creationId xmlns:p14="http://schemas.microsoft.com/office/powerpoint/2010/main" val="2305947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7"/>
          <p:cNvSpPr>
            <a:spLocks noGrp="1"/>
          </p:cNvSpPr>
          <p:nvPr>
            <p:ph sz="quarter" idx="14"/>
          </p:nvPr>
        </p:nvSpPr>
        <p:spPr>
          <a:xfrm>
            <a:off x="1580216" y="1535748"/>
            <a:ext cx="5979319" cy="1582600"/>
          </a:xfrm>
        </p:spPr>
        <p:txBody>
          <a:bodyPr>
            <a:normAutofit fontScale="47500" lnSpcReduction="20000"/>
          </a:bodyPr>
          <a:lstStyle/>
          <a:p>
            <a:pPr eaLnBrk="1" hangingPunct="1"/>
            <a:r>
              <a:rPr lang="en-GB" altLang="en-US" dirty="0" smtClean="0"/>
              <a:t>PMI has undertaken a plethora of activities in recent years. The company’s vision of designing a smoke- free future is at the heart of all strategic decisions and newest factory-related announcements. PMI envisions the future of tobacco through its portfolio of next-generation products but the star performer is without a doubt the heat not burn device IQOS. </a:t>
            </a:r>
            <a:r>
              <a:rPr lang="en-GB" altLang="en-US" b="1" u="sng" dirty="0" smtClean="0"/>
              <a:t>PMI is aiming to have total annual installed capacity of 100 billion heat sticks by the end of 2018. </a:t>
            </a:r>
            <a:r>
              <a:rPr lang="en-GB" altLang="en-US" dirty="0" smtClean="0"/>
              <a:t>This currently represents 12% of PMI’s total cigarette shipments. The production of </a:t>
            </a:r>
            <a:r>
              <a:rPr lang="en-GB" altLang="en-US" dirty="0" err="1" smtClean="0"/>
              <a:t>Heets</a:t>
            </a:r>
            <a:r>
              <a:rPr lang="en-GB" altLang="en-US" dirty="0" smtClean="0"/>
              <a:t> is in fact very similar to the existing production process of conventional combustible cigarettes. The adaptation of existing technology in this context can play a key role in the transition. </a:t>
            </a:r>
          </a:p>
          <a:p>
            <a:pPr eaLnBrk="1" hangingPunct="1"/>
            <a:endParaRPr lang="en-GB" altLang="en-US" dirty="0" smtClean="0"/>
          </a:p>
        </p:txBody>
      </p:sp>
      <p:sp>
        <p:nvSpPr>
          <p:cNvPr id="2" name="Subtitle 1"/>
          <p:cNvSpPr>
            <a:spLocks noGrp="1"/>
          </p:cNvSpPr>
          <p:nvPr>
            <p:ph type="subTitle" idx="15"/>
          </p:nvPr>
        </p:nvSpPr>
        <p:spPr>
          <a:xfrm>
            <a:off x="1580216" y="1240473"/>
            <a:ext cx="5979319" cy="295275"/>
          </a:xfrm>
        </p:spPr>
        <p:txBody>
          <a:bodyPr spcCol="274320" rtlCol="0">
            <a:noAutofit/>
          </a:bodyPr>
          <a:lstStyle/>
          <a:p>
            <a:pPr eaLnBrk="1" fontAlgn="auto" hangingPunct="1">
              <a:defRPr/>
            </a:pPr>
            <a:r>
              <a:rPr lang="en-GB" dirty="0" smtClean="0"/>
              <a:t>Building capacity for next-generation products: PMI leading the way</a:t>
            </a:r>
            <a:endParaRPr lang="en-GB" dirty="0"/>
          </a:p>
        </p:txBody>
      </p:sp>
      <p:sp>
        <p:nvSpPr>
          <p:cNvPr id="3" name="Title 2"/>
          <p:cNvSpPr>
            <a:spLocks noGrp="1"/>
          </p:cNvSpPr>
          <p:nvPr>
            <p:ph type="title"/>
          </p:nvPr>
        </p:nvSpPr>
        <p:spPr>
          <a:xfrm>
            <a:off x="1580216" y="1060789"/>
            <a:ext cx="5979319" cy="116681"/>
          </a:xfrm>
        </p:spPr>
        <p:txBody>
          <a:bodyPr rtlCol="0">
            <a:noAutofit/>
          </a:bodyPr>
          <a:lstStyle/>
          <a:p>
            <a:pPr>
              <a:defRPr/>
            </a:pPr>
            <a:r>
              <a:rPr lang="en-GB" dirty="0"/>
              <a:t>Current and Future Trends in Cigarette Manufacturing</a:t>
            </a:r>
          </a:p>
        </p:txBody>
      </p:sp>
      <p:grpSp>
        <p:nvGrpSpPr>
          <p:cNvPr id="53253" name="Group 17"/>
          <p:cNvGrpSpPr>
            <a:grpSpLocks/>
          </p:cNvGrpSpPr>
          <p:nvPr/>
        </p:nvGrpSpPr>
        <p:grpSpPr bwMode="auto">
          <a:xfrm>
            <a:off x="5794821" y="3233146"/>
            <a:ext cx="1843088" cy="2405063"/>
            <a:chOff x="6198750" y="2659611"/>
            <a:chExt cx="2384801" cy="3076171"/>
          </a:xfrm>
        </p:grpSpPr>
        <p:pic>
          <p:nvPicPr>
            <p:cNvPr id="53286" name="Picture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98750" y="2659611"/>
              <a:ext cx="2315147" cy="1401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87" name="Picture 1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9801" y="4233294"/>
              <a:ext cx="2321933" cy="1322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88" name="Content Placeholder 4"/>
            <p:cNvSpPr txBox="1">
              <a:spLocks/>
            </p:cNvSpPr>
            <p:nvPr/>
          </p:nvSpPr>
          <p:spPr bwMode="auto">
            <a:xfrm>
              <a:off x="6210626" y="5534817"/>
              <a:ext cx="2344013" cy="20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1pPr>
              <a:lvl2pPr marL="27305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2pPr>
              <a:lvl3pPr marL="45720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3pPr>
              <a:lvl4pPr marL="639763"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4pPr>
              <a:lvl5pPr marL="822325"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5pPr>
              <a:lvl6pPr marL="12795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6pPr>
              <a:lvl7pPr marL="17367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7pPr>
              <a:lvl8pPr marL="21939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8pPr>
              <a:lvl9pPr marL="26511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9pPr>
            </a:lstStyle>
            <a:p>
              <a:pPr eaLnBrk="1" hangingPunct="1">
                <a:buFont typeface="Wingdings" panose="05000000000000000000" pitchFamily="2" charset="2"/>
                <a:buNone/>
              </a:pPr>
              <a:r>
                <a:rPr lang="en-GB" altLang="en-US" sz="675" i="1"/>
                <a:t>PMI Papastratos plant in Greece </a:t>
              </a:r>
            </a:p>
          </p:txBody>
        </p:sp>
        <p:sp>
          <p:nvSpPr>
            <p:cNvPr id="53289" name="Content Placeholder 4"/>
            <p:cNvSpPr txBox="1">
              <a:spLocks/>
            </p:cNvSpPr>
            <p:nvPr/>
          </p:nvSpPr>
          <p:spPr bwMode="auto">
            <a:xfrm>
              <a:off x="6209802" y="4049246"/>
              <a:ext cx="2373749" cy="190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1pPr>
              <a:lvl2pPr marL="27305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2pPr>
              <a:lvl3pPr marL="45720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3pPr>
              <a:lvl4pPr marL="639763"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4pPr>
              <a:lvl5pPr marL="822325"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5pPr>
              <a:lvl6pPr marL="12795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6pPr>
              <a:lvl7pPr marL="17367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7pPr>
              <a:lvl8pPr marL="21939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8pPr>
              <a:lvl9pPr marL="26511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9pPr>
            </a:lstStyle>
            <a:p>
              <a:pPr eaLnBrk="1" hangingPunct="1">
                <a:buFont typeface="Wingdings" panose="05000000000000000000" pitchFamily="2" charset="2"/>
                <a:buNone/>
              </a:pPr>
              <a:r>
                <a:rPr lang="en-GB" altLang="en-US" sz="675" i="1"/>
                <a:t>Italian PM at Bologna inauguration </a:t>
              </a:r>
            </a:p>
          </p:txBody>
        </p:sp>
      </p:grpSp>
      <p:graphicFrame>
        <p:nvGraphicFramePr>
          <p:cNvPr id="23" name="Content Placeholder 22"/>
          <p:cNvGraphicFramePr>
            <a:graphicFrameLocks noGrp="1"/>
          </p:cNvGraphicFramePr>
          <p:nvPr>
            <p:ph sz="quarter" idx="12"/>
            <p:extLst/>
          </p:nvPr>
        </p:nvGraphicFramePr>
        <p:xfrm>
          <a:off x="1580216" y="3014755"/>
          <a:ext cx="4113610" cy="2476848"/>
        </p:xfrm>
        <a:graphic>
          <a:graphicData uri="http://schemas.openxmlformats.org/drawingml/2006/table">
            <a:tbl>
              <a:tblPr firstRow="1" bandRow="1">
                <a:tableStyleId>{2D5ABB26-0587-4C30-8999-92F81FD0307C}</a:tableStyleId>
              </a:tblPr>
              <a:tblGrid>
                <a:gridCol w="863080">
                  <a:extLst>
                    <a:ext uri="{9D8B030D-6E8A-4147-A177-3AD203B41FA5}">
                      <a16:colId xmlns:a16="http://schemas.microsoft.com/office/drawing/2014/main" val="20000"/>
                    </a:ext>
                  </a:extLst>
                </a:gridCol>
                <a:gridCol w="650106">
                  <a:extLst>
                    <a:ext uri="{9D8B030D-6E8A-4147-A177-3AD203B41FA5}">
                      <a16:colId xmlns:a16="http://schemas.microsoft.com/office/drawing/2014/main" val="20001"/>
                    </a:ext>
                  </a:extLst>
                </a:gridCol>
                <a:gridCol w="650106">
                  <a:extLst>
                    <a:ext uri="{9D8B030D-6E8A-4147-A177-3AD203B41FA5}">
                      <a16:colId xmlns:a16="http://schemas.microsoft.com/office/drawing/2014/main" val="20002"/>
                    </a:ext>
                  </a:extLst>
                </a:gridCol>
                <a:gridCol w="650106">
                  <a:extLst>
                    <a:ext uri="{9D8B030D-6E8A-4147-A177-3AD203B41FA5}">
                      <a16:colId xmlns:a16="http://schemas.microsoft.com/office/drawing/2014/main" val="20003"/>
                    </a:ext>
                  </a:extLst>
                </a:gridCol>
                <a:gridCol w="650106">
                  <a:extLst>
                    <a:ext uri="{9D8B030D-6E8A-4147-A177-3AD203B41FA5}">
                      <a16:colId xmlns:a16="http://schemas.microsoft.com/office/drawing/2014/main" val="20004"/>
                    </a:ext>
                  </a:extLst>
                </a:gridCol>
                <a:gridCol w="650106">
                  <a:extLst>
                    <a:ext uri="{9D8B030D-6E8A-4147-A177-3AD203B41FA5}">
                      <a16:colId xmlns:a16="http://schemas.microsoft.com/office/drawing/2014/main" val="20005"/>
                    </a:ext>
                  </a:extLst>
                </a:gridCol>
              </a:tblGrid>
              <a:tr h="256609">
                <a:tc gridSpan="6">
                  <a:txBody>
                    <a:bodyPr/>
                    <a:lstStyle/>
                    <a:p>
                      <a:pPr algn="l"/>
                      <a:r>
                        <a:rPr lang="en-GB" sz="1000" b="0" dirty="0" smtClean="0">
                          <a:solidFill>
                            <a:schemeClr val="tx2"/>
                          </a:solidFill>
                        </a:rPr>
                        <a:t>PMI Factory</a:t>
                      </a:r>
                      <a:r>
                        <a:rPr lang="en-GB" sz="1000" b="0" baseline="0" dirty="0" smtClean="0">
                          <a:solidFill>
                            <a:schemeClr val="tx2"/>
                          </a:solidFill>
                        </a:rPr>
                        <a:t> Investments Related to Next-generation Products</a:t>
                      </a:r>
                      <a:endParaRPr lang="en-GB" sz="1000" b="0" dirty="0">
                        <a:solidFill>
                          <a:schemeClr val="tx2"/>
                        </a:solidFill>
                      </a:endParaRPr>
                    </a:p>
                  </a:txBody>
                  <a:tcPr marL="26997" marR="26997" marT="54004" marB="54004"/>
                </a:tc>
                <a:tc hMerge="1">
                  <a:txBody>
                    <a:bodyPr/>
                    <a:lstStyle/>
                    <a:p>
                      <a:pPr algn="l"/>
                      <a:endParaRPr lang="en-GB" sz="1300" b="0" dirty="0">
                        <a:solidFill>
                          <a:schemeClr val="tx2"/>
                        </a:solidFill>
                      </a:endParaRPr>
                    </a:p>
                  </a:txBody>
                  <a:tcPr marL="36000" marR="36000" marT="36000" marB="36000"/>
                </a:tc>
                <a:tc hMerge="1">
                  <a:txBody>
                    <a:bodyPr/>
                    <a:lstStyle/>
                    <a:p>
                      <a:pPr algn="r"/>
                      <a:endParaRPr lang="en-GB" sz="1300" b="0" dirty="0">
                        <a:solidFill>
                          <a:schemeClr val="tx2"/>
                        </a:solidFill>
                      </a:endParaRPr>
                    </a:p>
                  </a:txBody>
                  <a:tcPr marL="36000" marR="36000" marT="36000" marB="36000"/>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GB" sz="1300" b="0" dirty="0">
                        <a:solidFill>
                          <a:schemeClr val="tx2"/>
                        </a:solidFill>
                      </a:endParaRPr>
                    </a:p>
                  </a:txBody>
                  <a:tcPr marL="36000" marR="36000" marT="36000" marB="36000"/>
                </a:tc>
                <a:tc hMerge="1">
                  <a:txBody>
                    <a:bodyPr/>
                    <a:lstStyle/>
                    <a:p>
                      <a:pPr algn="r"/>
                      <a:endParaRPr lang="en-GB" sz="1300" b="0" dirty="0">
                        <a:solidFill>
                          <a:schemeClr val="tx2"/>
                        </a:solidFill>
                      </a:endParaRPr>
                    </a:p>
                  </a:txBody>
                  <a:tcPr marL="36000" marR="36000" marT="36000" marB="36000"/>
                </a:tc>
                <a:tc hMerge="1">
                  <a:txBody>
                    <a:bodyPr/>
                    <a:lstStyle/>
                    <a:p>
                      <a:pPr algn="r"/>
                      <a:endParaRPr lang="en-GB" sz="1300" b="0" dirty="0">
                        <a:solidFill>
                          <a:schemeClr val="tx2"/>
                        </a:solidFill>
                      </a:endParaRPr>
                    </a:p>
                  </a:txBody>
                  <a:tcPr marL="36000" marR="36000" marT="36000" marB="36000"/>
                </a:tc>
                <a:extLst>
                  <a:ext uri="{0D108BD9-81ED-4DB2-BD59-A6C34878D82A}">
                    <a16:rowId xmlns:a16="http://schemas.microsoft.com/office/drawing/2014/main" val="10000"/>
                  </a:ext>
                </a:extLst>
              </a:tr>
              <a:tr h="405209">
                <a:tc>
                  <a:txBody>
                    <a:bodyPr/>
                    <a:lstStyle/>
                    <a:p>
                      <a:pPr algn="l"/>
                      <a:r>
                        <a:rPr lang="en-GB" sz="1000" dirty="0" smtClean="0">
                          <a:solidFill>
                            <a:schemeClr val="tx2"/>
                          </a:solidFill>
                        </a:rPr>
                        <a:t>Location</a:t>
                      </a:r>
                      <a:endParaRPr lang="en-GB" sz="1000" b="0" dirty="0">
                        <a:solidFill>
                          <a:schemeClr val="tx2"/>
                        </a:solidFill>
                      </a:endParaRPr>
                    </a:p>
                  </a:txBody>
                  <a:tcPr marL="26997" marR="26997" marT="54004" marB="54004">
                    <a:solidFill>
                      <a:schemeClr val="tx1">
                        <a:lumMod val="20000"/>
                        <a:lumOff val="80000"/>
                      </a:schemeClr>
                    </a:solidFill>
                  </a:tcPr>
                </a:tc>
                <a:tc>
                  <a:txBody>
                    <a:bodyPr/>
                    <a:lstStyle/>
                    <a:p>
                      <a:pPr algn="l"/>
                      <a:r>
                        <a:rPr lang="en-GB" sz="1000" dirty="0" smtClean="0">
                          <a:solidFill>
                            <a:schemeClr val="tx2"/>
                          </a:solidFill>
                        </a:rPr>
                        <a:t>Action</a:t>
                      </a:r>
                      <a:endParaRPr lang="en-GB" sz="1000" b="0" dirty="0">
                        <a:solidFill>
                          <a:schemeClr val="tx2"/>
                        </a:solidFill>
                      </a:endParaRPr>
                    </a:p>
                  </a:txBody>
                  <a:tcPr marL="26997" marR="26997" marT="54004" marB="54004">
                    <a:solidFill>
                      <a:schemeClr val="tx1">
                        <a:lumMod val="20000"/>
                        <a:lumOff val="80000"/>
                      </a:schemeClr>
                    </a:solidFill>
                  </a:tcPr>
                </a:tc>
                <a:tc>
                  <a:txBody>
                    <a:bodyPr/>
                    <a:lstStyle/>
                    <a:p>
                      <a:pPr algn="r"/>
                      <a:r>
                        <a:rPr lang="en-GB" sz="1000" dirty="0" smtClean="0">
                          <a:solidFill>
                            <a:schemeClr val="tx2"/>
                          </a:solidFill>
                        </a:rPr>
                        <a:t>Invested</a:t>
                      </a:r>
                    </a:p>
                    <a:p>
                      <a:pPr algn="r"/>
                      <a:r>
                        <a:rPr lang="en-GB" sz="1000" dirty="0" smtClean="0">
                          <a:solidFill>
                            <a:schemeClr val="tx2"/>
                          </a:solidFill>
                        </a:rPr>
                        <a:t>(million)</a:t>
                      </a:r>
                      <a:endParaRPr lang="en-GB" sz="1000" b="0" dirty="0">
                        <a:solidFill>
                          <a:schemeClr val="tx2"/>
                        </a:solidFill>
                      </a:endParaRPr>
                    </a:p>
                  </a:txBody>
                  <a:tcPr marL="26997" marR="26997" marT="54004" marB="54004">
                    <a:solidFill>
                      <a:schemeClr val="tx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2"/>
                          </a:solidFill>
                        </a:rPr>
                        <a:t>Start date</a:t>
                      </a:r>
                      <a:endParaRPr lang="en-GB" sz="1000" b="0" dirty="0">
                        <a:solidFill>
                          <a:schemeClr val="tx2"/>
                        </a:solidFill>
                      </a:endParaRPr>
                    </a:p>
                  </a:txBody>
                  <a:tcPr marL="26997" marR="26997" marT="54004" marB="54004">
                    <a:solidFill>
                      <a:schemeClr val="tx1">
                        <a:lumMod val="20000"/>
                        <a:lumOff val="80000"/>
                      </a:schemeClr>
                    </a:solidFill>
                  </a:tcPr>
                </a:tc>
                <a:tc>
                  <a:txBody>
                    <a:bodyPr/>
                    <a:lstStyle/>
                    <a:p>
                      <a:pPr algn="r"/>
                      <a:r>
                        <a:rPr lang="en-GB" sz="1000" dirty="0" smtClean="0">
                          <a:solidFill>
                            <a:schemeClr val="tx2"/>
                          </a:solidFill>
                        </a:rPr>
                        <a:t>Capacity</a:t>
                      </a:r>
                      <a:endParaRPr lang="en-GB" sz="1000" b="0" dirty="0">
                        <a:solidFill>
                          <a:schemeClr val="tx2"/>
                        </a:solidFill>
                      </a:endParaRPr>
                    </a:p>
                  </a:txBody>
                  <a:tcPr marL="26997" marR="26997" marT="54004" marB="54004">
                    <a:solidFill>
                      <a:schemeClr val="tx1">
                        <a:lumMod val="20000"/>
                        <a:lumOff val="80000"/>
                      </a:schemeClr>
                    </a:solidFill>
                  </a:tcPr>
                </a:tc>
                <a:tc>
                  <a:txBody>
                    <a:bodyPr/>
                    <a:lstStyle/>
                    <a:p>
                      <a:pPr algn="r"/>
                      <a:r>
                        <a:rPr lang="en-GB" sz="1000" dirty="0" smtClean="0">
                          <a:solidFill>
                            <a:schemeClr val="tx2"/>
                          </a:solidFill>
                        </a:rPr>
                        <a:t>Focus</a:t>
                      </a:r>
                      <a:endParaRPr lang="en-GB" sz="1000" b="0" dirty="0">
                        <a:solidFill>
                          <a:schemeClr val="tx2"/>
                        </a:solidFill>
                      </a:endParaRPr>
                    </a:p>
                  </a:txBody>
                  <a:tcPr marL="26997" marR="26997" marT="54004" marB="54004">
                    <a:solidFill>
                      <a:schemeClr val="tx1">
                        <a:lumMod val="20000"/>
                        <a:lumOff val="80000"/>
                      </a:schemeClr>
                    </a:solidFill>
                  </a:tcPr>
                </a:tc>
                <a:extLst>
                  <a:ext uri="{0D108BD9-81ED-4DB2-BD59-A6C34878D82A}">
                    <a16:rowId xmlns:a16="http://schemas.microsoft.com/office/drawing/2014/main" val="10001"/>
                  </a:ext>
                </a:extLst>
              </a:tr>
              <a:tr h="553811">
                <a:tc>
                  <a:txBody>
                    <a:bodyPr/>
                    <a:lstStyle/>
                    <a:p>
                      <a:pPr algn="l"/>
                      <a:r>
                        <a:rPr lang="en-GB" sz="1000" baseline="0" dirty="0" smtClean="0"/>
                        <a:t>Bologna region, Italy</a:t>
                      </a:r>
                    </a:p>
                    <a:p>
                      <a:pPr algn="l"/>
                      <a:r>
                        <a:rPr lang="en-GB" sz="1000" baseline="0" dirty="0" smtClean="0"/>
                        <a:t>(2 factories)</a:t>
                      </a:r>
                      <a:endParaRPr lang="en-GB" sz="1000" dirty="0"/>
                    </a:p>
                  </a:txBody>
                  <a:tcPr marL="26997" marR="26997" marT="54004" marB="54004"/>
                </a:tc>
                <a:tc>
                  <a:txBody>
                    <a:bodyPr/>
                    <a:lstStyle/>
                    <a:p>
                      <a:r>
                        <a:rPr lang="en-GB" sz="1000" dirty="0" smtClean="0"/>
                        <a:t>New factories</a:t>
                      </a:r>
                      <a:endParaRPr lang="en-GB" sz="1000" dirty="0"/>
                    </a:p>
                  </a:txBody>
                  <a:tcPr marL="26997" marR="26997" marT="54004" marB="54004"/>
                </a:tc>
                <a:tc>
                  <a:txBody>
                    <a:bodyPr/>
                    <a:lstStyle/>
                    <a:p>
                      <a:pPr algn="r"/>
                      <a:r>
                        <a:rPr lang="en-GB" sz="1000" dirty="0" smtClean="0"/>
                        <a:t>EUR500 +EUR500</a:t>
                      </a:r>
                      <a:endParaRPr lang="en-GB" sz="1000" dirty="0"/>
                    </a:p>
                  </a:txBody>
                  <a:tcPr marL="26997" marR="26997" marT="54004" marB="54004"/>
                </a:tc>
                <a:tc>
                  <a:txBody>
                    <a:bodyPr/>
                    <a:lstStyle/>
                    <a:p>
                      <a:pPr algn="r"/>
                      <a:r>
                        <a:rPr lang="en-GB" sz="1000" baseline="0" dirty="0" smtClean="0"/>
                        <a:t>2014 </a:t>
                      </a:r>
                    </a:p>
                    <a:p>
                      <a:pPr algn="r"/>
                      <a:r>
                        <a:rPr lang="en-GB" sz="1000" baseline="0" dirty="0" smtClean="0"/>
                        <a:t>and </a:t>
                      </a:r>
                    </a:p>
                    <a:p>
                      <a:pPr algn="r"/>
                      <a:r>
                        <a:rPr lang="en-GB" sz="1000" baseline="0" dirty="0" smtClean="0"/>
                        <a:t>2016</a:t>
                      </a:r>
                      <a:endParaRPr lang="en-GB" sz="1000" dirty="0"/>
                    </a:p>
                  </a:txBody>
                  <a:tcPr marL="26997" marR="26997" marT="54004" marB="54004"/>
                </a:tc>
                <a:tc>
                  <a:txBody>
                    <a:bodyPr/>
                    <a:lstStyle/>
                    <a:p>
                      <a:pPr algn="r"/>
                      <a:r>
                        <a:rPr lang="en-GB" sz="1000" dirty="0" smtClean="0"/>
                        <a:t>Currently 30 billion heat</a:t>
                      </a:r>
                      <a:r>
                        <a:rPr lang="en-GB" sz="1000" baseline="0" dirty="0" smtClean="0"/>
                        <a:t> sticks</a:t>
                      </a:r>
                      <a:endParaRPr lang="en-GB" sz="1000" dirty="0"/>
                    </a:p>
                  </a:txBody>
                  <a:tcPr marL="26997" marR="26997" marT="54004" marB="54004"/>
                </a:tc>
                <a:tc>
                  <a:txBody>
                    <a:bodyPr/>
                    <a:lstStyle/>
                    <a:p>
                      <a:pPr algn="r"/>
                      <a:r>
                        <a:rPr lang="en-GB" sz="1000" dirty="0" err="1" smtClean="0"/>
                        <a:t>Heets</a:t>
                      </a:r>
                      <a:r>
                        <a:rPr lang="en-GB" sz="1000" dirty="0" smtClean="0"/>
                        <a:t> for IQOS</a:t>
                      </a:r>
                      <a:endParaRPr lang="en-GB" sz="1000" dirty="0"/>
                    </a:p>
                  </a:txBody>
                  <a:tcPr marL="26997" marR="26997" marT="54004" marB="54004"/>
                </a:tc>
                <a:extLst>
                  <a:ext uri="{0D108BD9-81ED-4DB2-BD59-A6C34878D82A}">
                    <a16:rowId xmlns:a16="http://schemas.microsoft.com/office/drawing/2014/main" val="10002"/>
                  </a:ext>
                </a:extLst>
              </a:tr>
              <a:tr h="405209">
                <a:tc>
                  <a:txBody>
                    <a:bodyPr/>
                    <a:lstStyle/>
                    <a:p>
                      <a:pPr algn="l"/>
                      <a:r>
                        <a:rPr lang="en-GB" sz="1000" dirty="0" err="1" smtClean="0"/>
                        <a:t>Aspropyrgos</a:t>
                      </a:r>
                      <a:r>
                        <a:rPr lang="en-GB" sz="1000" dirty="0" smtClean="0"/>
                        <a:t>, Greece</a:t>
                      </a:r>
                      <a:endParaRPr lang="en-GB" sz="1000" dirty="0"/>
                    </a:p>
                  </a:txBody>
                  <a:tcPr marL="26997" marR="26997" marT="54004" marB="54004">
                    <a:solidFill>
                      <a:schemeClr val="tx1">
                        <a:lumMod val="20000"/>
                        <a:lumOff val="80000"/>
                      </a:schemeClr>
                    </a:solidFill>
                  </a:tcPr>
                </a:tc>
                <a:tc>
                  <a:txBody>
                    <a:bodyPr/>
                    <a:lstStyle/>
                    <a:p>
                      <a:r>
                        <a:rPr lang="en-GB" sz="1000" dirty="0" smtClean="0"/>
                        <a:t>Upgrade</a:t>
                      </a:r>
                      <a:endParaRPr lang="en-GB" sz="1000" dirty="0"/>
                    </a:p>
                  </a:txBody>
                  <a:tcPr marL="26997" marR="26997" marT="54004" marB="54004">
                    <a:solidFill>
                      <a:schemeClr val="tx1">
                        <a:lumMod val="20000"/>
                        <a:lumOff val="80000"/>
                      </a:schemeClr>
                    </a:solidFill>
                  </a:tcPr>
                </a:tc>
                <a:tc>
                  <a:txBody>
                    <a:bodyPr/>
                    <a:lstStyle/>
                    <a:p>
                      <a:pPr algn="r"/>
                      <a:r>
                        <a:rPr lang="en-GB" sz="1000" dirty="0" smtClean="0"/>
                        <a:t>EUR300</a:t>
                      </a:r>
                      <a:endParaRPr lang="en-GB" sz="1000" dirty="0"/>
                    </a:p>
                  </a:txBody>
                  <a:tcPr marL="26997" marR="26997" marT="54004" marB="54004">
                    <a:solidFill>
                      <a:schemeClr val="tx1">
                        <a:lumMod val="20000"/>
                        <a:lumOff val="80000"/>
                      </a:schemeClr>
                    </a:solidFill>
                  </a:tcPr>
                </a:tc>
                <a:tc>
                  <a:txBody>
                    <a:bodyPr/>
                    <a:lstStyle/>
                    <a:p>
                      <a:pPr algn="r"/>
                      <a:r>
                        <a:rPr lang="en-GB" sz="1000" dirty="0" smtClean="0"/>
                        <a:t>Jan 2018</a:t>
                      </a:r>
                      <a:endParaRPr lang="en-GB" sz="1000" dirty="0"/>
                    </a:p>
                  </a:txBody>
                  <a:tcPr marL="26997" marR="26997" marT="54004" marB="54004">
                    <a:solidFill>
                      <a:schemeClr val="tx1">
                        <a:lumMod val="20000"/>
                        <a:lumOff val="80000"/>
                      </a:schemeClr>
                    </a:solidFill>
                  </a:tcPr>
                </a:tc>
                <a:tc>
                  <a:txBody>
                    <a:bodyPr/>
                    <a:lstStyle/>
                    <a:p>
                      <a:pPr algn="r"/>
                      <a:r>
                        <a:rPr lang="en-GB" sz="1000" dirty="0" smtClean="0"/>
                        <a:t>20 billion heat sticks</a:t>
                      </a:r>
                      <a:endParaRPr lang="en-GB" sz="1000" dirty="0"/>
                    </a:p>
                  </a:txBody>
                  <a:tcPr marL="26997" marR="26997" marT="54004" marB="54004">
                    <a:solidFill>
                      <a:schemeClr val="tx1">
                        <a:lumMod val="20000"/>
                        <a:lumOff val="80000"/>
                      </a:schemeClr>
                    </a:solidFill>
                  </a:tcPr>
                </a:tc>
                <a:tc>
                  <a:txBody>
                    <a:bodyPr/>
                    <a:lstStyle/>
                    <a:p>
                      <a:pPr algn="r"/>
                      <a:r>
                        <a:rPr lang="en-GB" sz="1000" dirty="0" err="1" smtClean="0"/>
                        <a:t>Heets</a:t>
                      </a:r>
                      <a:r>
                        <a:rPr lang="en-GB" sz="1000" baseline="0" dirty="0" smtClean="0"/>
                        <a:t> for IQOS</a:t>
                      </a:r>
                      <a:endParaRPr lang="en-GB" sz="1000" dirty="0"/>
                    </a:p>
                  </a:txBody>
                  <a:tcPr marL="26997" marR="26997" marT="54004" marB="54004">
                    <a:solidFill>
                      <a:schemeClr val="tx1">
                        <a:lumMod val="20000"/>
                        <a:lumOff val="80000"/>
                      </a:schemeClr>
                    </a:solidFill>
                  </a:tcPr>
                </a:tc>
                <a:extLst>
                  <a:ext uri="{0D108BD9-81ED-4DB2-BD59-A6C34878D82A}">
                    <a16:rowId xmlns:a16="http://schemas.microsoft.com/office/drawing/2014/main" val="10003"/>
                  </a:ext>
                </a:extLst>
              </a:tr>
              <a:tr h="405209">
                <a:tc>
                  <a:txBody>
                    <a:bodyPr/>
                    <a:lstStyle/>
                    <a:p>
                      <a:pPr algn="l"/>
                      <a:r>
                        <a:rPr lang="en-GB" sz="1000" dirty="0" smtClean="0"/>
                        <a:t>Dresden,</a:t>
                      </a:r>
                      <a:r>
                        <a:rPr lang="en-GB" sz="1000" baseline="0" dirty="0" smtClean="0"/>
                        <a:t> Germany</a:t>
                      </a:r>
                      <a:endParaRPr lang="en-GB" sz="1000" dirty="0"/>
                    </a:p>
                  </a:txBody>
                  <a:tcPr marL="26997" marR="26997" marT="54004" marB="54004"/>
                </a:tc>
                <a:tc>
                  <a:txBody>
                    <a:bodyPr/>
                    <a:lstStyle/>
                    <a:p>
                      <a:r>
                        <a:rPr lang="en-GB" sz="1000" dirty="0" smtClean="0"/>
                        <a:t>New</a:t>
                      </a:r>
                      <a:r>
                        <a:rPr lang="en-GB" sz="1000" baseline="0" dirty="0" smtClean="0"/>
                        <a:t> factory</a:t>
                      </a:r>
                      <a:endParaRPr lang="en-GB" sz="1000" dirty="0"/>
                    </a:p>
                  </a:txBody>
                  <a:tcPr marL="26997" marR="26997" marT="54004" marB="54004"/>
                </a:tc>
                <a:tc>
                  <a:txBody>
                    <a:bodyPr/>
                    <a:lstStyle/>
                    <a:p>
                      <a:pPr algn="r"/>
                      <a:r>
                        <a:rPr lang="en-GB" sz="1000" dirty="0" smtClean="0"/>
                        <a:t>USD320</a:t>
                      </a:r>
                      <a:endParaRPr lang="en-GB" sz="1000" dirty="0"/>
                    </a:p>
                  </a:txBody>
                  <a:tcPr marL="26997" marR="26997" marT="54004" marB="54004"/>
                </a:tc>
                <a:tc>
                  <a:txBody>
                    <a:bodyPr/>
                    <a:lstStyle/>
                    <a:p>
                      <a:pPr algn="r"/>
                      <a:r>
                        <a:rPr lang="en-GB" sz="1000" dirty="0" smtClean="0"/>
                        <a:t>Early 2019</a:t>
                      </a:r>
                      <a:endParaRPr lang="en-GB" sz="1000" dirty="0"/>
                    </a:p>
                  </a:txBody>
                  <a:tcPr marL="26997" marR="26997" marT="54004" marB="54004"/>
                </a:tc>
                <a:tc>
                  <a:txBody>
                    <a:bodyPr/>
                    <a:lstStyle/>
                    <a:p>
                      <a:endParaRPr lang="en-GB" sz="1000" dirty="0"/>
                    </a:p>
                  </a:txBody>
                  <a:tcPr marL="26997" marR="26997" marT="54004" marB="54004"/>
                </a:tc>
                <a:tc>
                  <a:txBody>
                    <a:bodyPr/>
                    <a:lstStyle/>
                    <a:p>
                      <a:pPr algn="r"/>
                      <a:r>
                        <a:rPr lang="en-GB" sz="1000" dirty="0" err="1" smtClean="0"/>
                        <a:t>Heets</a:t>
                      </a:r>
                      <a:r>
                        <a:rPr lang="en-GB" sz="1000" dirty="0" smtClean="0"/>
                        <a:t> for IQOS</a:t>
                      </a:r>
                      <a:endParaRPr lang="en-GB" sz="1000" dirty="0"/>
                    </a:p>
                  </a:txBody>
                  <a:tcPr marL="26997" marR="26997" marT="54004" marB="54004"/>
                </a:tc>
                <a:extLst>
                  <a:ext uri="{0D108BD9-81ED-4DB2-BD59-A6C34878D82A}">
                    <a16:rowId xmlns:a16="http://schemas.microsoft.com/office/drawing/2014/main" val="10004"/>
                  </a:ext>
                </a:extLst>
              </a:tr>
              <a:tr h="405209">
                <a:tc>
                  <a:txBody>
                    <a:bodyPr/>
                    <a:lstStyle/>
                    <a:p>
                      <a:pPr algn="l"/>
                      <a:r>
                        <a:rPr lang="en-GB" sz="1000" dirty="0" err="1" smtClean="0"/>
                        <a:t>Otopeni</a:t>
                      </a:r>
                      <a:r>
                        <a:rPr lang="en-GB" sz="1000" dirty="0" smtClean="0"/>
                        <a:t>,</a:t>
                      </a:r>
                      <a:r>
                        <a:rPr lang="en-GB" sz="1000" baseline="0" dirty="0" smtClean="0"/>
                        <a:t> Romania</a:t>
                      </a:r>
                      <a:endParaRPr lang="en-GB" sz="1000" dirty="0"/>
                    </a:p>
                  </a:txBody>
                  <a:tcPr marL="26997" marR="26997" marT="54004" marB="54004">
                    <a:solidFill>
                      <a:schemeClr val="tx1">
                        <a:lumMod val="20000"/>
                        <a:lumOff val="80000"/>
                      </a:schemeClr>
                    </a:solidFill>
                  </a:tcPr>
                </a:tc>
                <a:tc>
                  <a:txBody>
                    <a:bodyPr/>
                    <a:lstStyle/>
                    <a:p>
                      <a:r>
                        <a:rPr lang="en-GB" sz="1000" dirty="0" smtClean="0"/>
                        <a:t>Upgrade</a:t>
                      </a:r>
                      <a:endParaRPr lang="en-GB" sz="1000" dirty="0"/>
                    </a:p>
                  </a:txBody>
                  <a:tcPr marL="26997" marR="26997" marT="54004" marB="54004">
                    <a:solidFill>
                      <a:schemeClr val="tx1">
                        <a:lumMod val="20000"/>
                        <a:lumOff val="80000"/>
                      </a:schemeClr>
                    </a:solidFill>
                  </a:tcPr>
                </a:tc>
                <a:tc>
                  <a:txBody>
                    <a:bodyPr/>
                    <a:lstStyle/>
                    <a:p>
                      <a:pPr algn="r"/>
                      <a:r>
                        <a:rPr lang="en-GB" sz="1000" dirty="0" smtClean="0"/>
                        <a:t>EUR490</a:t>
                      </a:r>
                      <a:endParaRPr lang="en-GB" sz="1000" dirty="0"/>
                    </a:p>
                  </a:txBody>
                  <a:tcPr marL="26997" marR="26997" marT="54004" marB="54004">
                    <a:solidFill>
                      <a:schemeClr val="tx1">
                        <a:lumMod val="20000"/>
                        <a:lumOff val="80000"/>
                      </a:schemeClr>
                    </a:solidFill>
                  </a:tcPr>
                </a:tc>
                <a:tc>
                  <a:txBody>
                    <a:bodyPr/>
                    <a:lstStyle/>
                    <a:p>
                      <a:pPr algn="r"/>
                      <a:r>
                        <a:rPr lang="en-GB" sz="1000" dirty="0" smtClean="0"/>
                        <a:t>2020</a:t>
                      </a:r>
                      <a:endParaRPr lang="en-GB" sz="1000" dirty="0"/>
                    </a:p>
                  </a:txBody>
                  <a:tcPr marL="26997" marR="26997" marT="54004" marB="54004">
                    <a:solidFill>
                      <a:schemeClr val="tx1">
                        <a:lumMod val="20000"/>
                        <a:lumOff val="80000"/>
                      </a:schemeClr>
                    </a:solidFill>
                  </a:tcPr>
                </a:tc>
                <a:tc>
                  <a:txBody>
                    <a:bodyPr/>
                    <a:lstStyle/>
                    <a:p>
                      <a:endParaRPr lang="en-GB" sz="1000" dirty="0"/>
                    </a:p>
                  </a:txBody>
                  <a:tcPr marL="26997" marR="26997" marT="54004" marB="54004">
                    <a:solidFill>
                      <a:schemeClr val="tx1">
                        <a:lumMod val="20000"/>
                        <a:lumOff val="80000"/>
                      </a:schemeClr>
                    </a:solidFill>
                  </a:tcPr>
                </a:tc>
                <a:tc>
                  <a:txBody>
                    <a:bodyPr/>
                    <a:lstStyle/>
                    <a:p>
                      <a:pPr algn="r"/>
                      <a:r>
                        <a:rPr lang="en-GB" sz="1000" dirty="0" err="1" smtClean="0"/>
                        <a:t>Heets</a:t>
                      </a:r>
                      <a:r>
                        <a:rPr lang="en-GB" sz="1000" baseline="0" dirty="0" smtClean="0"/>
                        <a:t> for IQOS</a:t>
                      </a:r>
                      <a:endParaRPr lang="en-GB" sz="1000" dirty="0"/>
                    </a:p>
                  </a:txBody>
                  <a:tcPr marL="26997" marR="26997" marT="54004" marB="54004">
                    <a:solidFill>
                      <a:schemeClr val="tx1">
                        <a:lumMod val="20000"/>
                        <a:lumOff val="80000"/>
                      </a:schemeClr>
                    </a:solidFill>
                  </a:tcPr>
                </a:tc>
                <a:extLst>
                  <a:ext uri="{0D108BD9-81ED-4DB2-BD59-A6C34878D82A}">
                    <a16:rowId xmlns:a16="http://schemas.microsoft.com/office/drawing/2014/main" val="10005"/>
                  </a:ext>
                </a:extLst>
              </a:tr>
            </a:tbl>
          </a:graphicData>
        </a:graphic>
      </p:graphicFrame>
      <p:sp>
        <p:nvSpPr>
          <p:cNvPr id="11" name="TextBox 10"/>
          <p:cNvSpPr txBox="1"/>
          <p:nvPr/>
        </p:nvSpPr>
        <p:spPr>
          <a:xfrm>
            <a:off x="422030" y="5529362"/>
            <a:ext cx="3686675" cy="369332"/>
          </a:xfrm>
          <a:prstGeom prst="rect">
            <a:avLst/>
          </a:prstGeom>
          <a:noFill/>
        </p:spPr>
        <p:txBody>
          <a:bodyPr wrap="square" rtlCol="0">
            <a:spAutoFit/>
          </a:bodyPr>
          <a:lstStyle/>
          <a:p>
            <a:r>
              <a:rPr lang="en-US" dirty="0" err="1" smtClean="0"/>
              <a:t>Euromonitor</a:t>
            </a:r>
            <a:r>
              <a:rPr lang="en-US" dirty="0" smtClean="0"/>
              <a:t> International, Sept 2017</a:t>
            </a:r>
            <a:endParaRPr lang="en-US" dirty="0"/>
          </a:p>
        </p:txBody>
      </p:sp>
    </p:spTree>
    <p:custDataLst>
      <p:tags r:id="rId1"/>
    </p:custDataLst>
    <p:extLst>
      <p:ext uri="{BB962C8B-B14F-4D97-AF65-F5344CB8AC3E}">
        <p14:creationId xmlns:p14="http://schemas.microsoft.com/office/powerpoint/2010/main" val="356516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4"/>
          <p:cNvSpPr>
            <a:spLocks noGrp="1"/>
          </p:cNvSpPr>
          <p:nvPr>
            <p:ph sz="quarter" idx="10"/>
          </p:nvPr>
        </p:nvSpPr>
        <p:spPr>
          <a:xfrm>
            <a:off x="138114" y="1728789"/>
            <a:ext cx="5360194" cy="3620692"/>
          </a:xfrm>
        </p:spPr>
        <p:txBody>
          <a:bodyPr>
            <a:normAutofit fontScale="40000" lnSpcReduction="20000"/>
          </a:bodyPr>
          <a:lstStyle/>
          <a:p>
            <a:pPr eaLnBrk="1" hangingPunct="1"/>
            <a:r>
              <a:rPr lang="en-GB" altLang="en-US" dirty="0" smtClean="0"/>
              <a:t>Although PMI is clearly the leader in embracing next-generation products, other big tobacco multinationals are also investing heavily in their own alternative devices capabilities.</a:t>
            </a:r>
          </a:p>
          <a:p>
            <a:pPr eaLnBrk="1" hangingPunct="1"/>
            <a:endParaRPr lang="en-GB" altLang="en-US" dirty="0" smtClean="0"/>
          </a:p>
          <a:p>
            <a:pPr eaLnBrk="1" hangingPunct="1"/>
            <a:r>
              <a:rPr lang="en-GB" altLang="en-US" dirty="0" smtClean="0"/>
              <a:t>In late 2016, BAT announced that it will turn its factory in Ploiesti, Romania into its second largest factory in Europe. The total 5-year investment is expected to reach EUR1 billion. Along with the factory’s role as an export hub, </a:t>
            </a:r>
            <a:r>
              <a:rPr lang="en-GB" altLang="en-US" dirty="0" err="1" smtClean="0"/>
              <a:t>ie</a:t>
            </a:r>
            <a:r>
              <a:rPr lang="en-GB" altLang="en-US" dirty="0" smtClean="0"/>
              <a:t> half of Romanian production is exported to 35 countries around the world, </a:t>
            </a:r>
            <a:r>
              <a:rPr lang="en-GB" altLang="en-US" sz="3000" b="1" dirty="0" smtClean="0"/>
              <a:t>BAT will start producing </a:t>
            </a:r>
            <a:r>
              <a:rPr lang="en-GB" altLang="en-US" sz="3000" b="1" dirty="0" err="1" smtClean="0"/>
              <a:t>glo</a:t>
            </a:r>
            <a:r>
              <a:rPr lang="en-GB" altLang="en-US" sz="3000" b="1" dirty="0" smtClean="0"/>
              <a:t> </a:t>
            </a:r>
            <a:r>
              <a:rPr lang="en-GB" altLang="en-US" sz="3000" b="1" dirty="0" err="1" smtClean="0"/>
              <a:t>iFuse</a:t>
            </a:r>
            <a:r>
              <a:rPr lang="en-GB" altLang="en-US" sz="3000" b="1" dirty="0" smtClean="0"/>
              <a:t> </a:t>
            </a:r>
            <a:r>
              <a:rPr lang="en-GB" altLang="en-US" sz="3000" b="1" dirty="0" err="1" smtClean="0"/>
              <a:t>Neopods</a:t>
            </a:r>
            <a:r>
              <a:rPr lang="en-GB" altLang="en-US" sz="3000" b="1" dirty="0" smtClean="0"/>
              <a:t> for its next-generation heated tobacco product. Other BAT factories that will receive noticeable upgrades to accommodate the production of </a:t>
            </a:r>
            <a:r>
              <a:rPr lang="en-GB" altLang="en-US" sz="3000" b="1" dirty="0" err="1" smtClean="0"/>
              <a:t>glo</a:t>
            </a:r>
            <a:r>
              <a:rPr lang="en-GB" altLang="en-US" sz="3000" b="1" dirty="0" smtClean="0"/>
              <a:t> are located in South Korea and Russia.</a:t>
            </a:r>
            <a:r>
              <a:rPr lang="en-GB" altLang="en-US" b="1" dirty="0" smtClean="0"/>
              <a:t> </a:t>
            </a:r>
            <a:r>
              <a:rPr lang="en-GB" altLang="en-US" dirty="0" smtClean="0"/>
              <a:t>The Korean factory investment amounts to GBP138.7 million. </a:t>
            </a:r>
            <a:r>
              <a:rPr lang="en-GB" altLang="en-US" sz="3000" b="1" dirty="0" smtClean="0">
                <a:latin typeface="Arial" panose="020B0604020202020204" pitchFamily="34" charset="0"/>
                <a:cs typeface="Arial" panose="020B0604020202020204" pitchFamily="34" charset="0"/>
              </a:rPr>
              <a:t>One of the main goals of this restructuring is to turn the plant into a global hub for exporting </a:t>
            </a:r>
            <a:r>
              <a:rPr lang="en-GB" altLang="en-US" sz="3000" b="1" dirty="0" err="1" smtClean="0">
                <a:latin typeface="Arial" panose="020B0604020202020204" pitchFamily="34" charset="0"/>
                <a:cs typeface="Arial" panose="020B0604020202020204" pitchFamily="34" charset="0"/>
              </a:rPr>
              <a:t>Neosticks</a:t>
            </a:r>
            <a:r>
              <a:rPr lang="en-GB" altLang="en-US" sz="3000" b="1" dirty="0" smtClean="0">
                <a:latin typeface="Arial" panose="020B0604020202020204" pitchFamily="34" charset="0"/>
                <a:cs typeface="Arial" panose="020B0604020202020204" pitchFamily="34" charset="0"/>
              </a:rPr>
              <a:t> for </a:t>
            </a:r>
            <a:r>
              <a:rPr lang="en-GB" altLang="en-US" sz="3000" b="1" dirty="0" err="1" smtClean="0">
                <a:latin typeface="Arial" panose="020B0604020202020204" pitchFamily="34" charset="0"/>
                <a:cs typeface="Arial" panose="020B0604020202020204" pitchFamily="34" charset="0"/>
              </a:rPr>
              <a:t>glo</a:t>
            </a:r>
            <a:r>
              <a:rPr lang="en-GB" altLang="en-US" dirty="0" smtClean="0"/>
              <a:t>.</a:t>
            </a:r>
          </a:p>
          <a:p>
            <a:pPr eaLnBrk="1" hangingPunct="1"/>
            <a:endParaRPr lang="en-GB" altLang="en-US" dirty="0" smtClean="0"/>
          </a:p>
          <a:p>
            <a:pPr eaLnBrk="1" hangingPunct="1"/>
            <a:r>
              <a:rPr lang="en-GB" altLang="en-US" dirty="0" smtClean="0"/>
              <a:t>JTI is the other key global player embracing next-generation vapour devices. JTI’s answer to IQOS and </a:t>
            </a:r>
            <a:r>
              <a:rPr lang="en-GB" altLang="en-US" dirty="0" err="1" smtClean="0"/>
              <a:t>glo</a:t>
            </a:r>
            <a:r>
              <a:rPr lang="en-GB" altLang="en-US" dirty="0" smtClean="0"/>
              <a:t> is </a:t>
            </a:r>
            <a:r>
              <a:rPr lang="en-GB" altLang="en-US" dirty="0" err="1" smtClean="0"/>
              <a:t>Ploom</a:t>
            </a:r>
            <a:r>
              <a:rPr lang="en-GB" altLang="en-US" dirty="0" smtClean="0"/>
              <a:t> TECH. </a:t>
            </a:r>
            <a:r>
              <a:rPr lang="en-GB" altLang="en-US" sz="2500" b="1" dirty="0" smtClean="0"/>
              <a:t>Since </a:t>
            </a:r>
            <a:r>
              <a:rPr lang="en-GB" altLang="en-US" sz="2500" b="1" dirty="0" err="1" smtClean="0"/>
              <a:t>Ploom</a:t>
            </a:r>
            <a:r>
              <a:rPr lang="en-GB" altLang="en-US" sz="2500" b="1" dirty="0" smtClean="0"/>
              <a:t> was released, the popularity of the device has soared immensely. Currently, JTI is unable to keep up with the demand. Recent news suggests that the company will invest about USD481 million in factories in Japan and China. The ultimate goal of the company is to increase production capacity tenfold in the course of the next year. JTI also works on </a:t>
            </a:r>
            <a:r>
              <a:rPr lang="en-GB" altLang="en-US" sz="2500" b="1" dirty="0" err="1" smtClean="0"/>
              <a:t>Ploom</a:t>
            </a:r>
            <a:r>
              <a:rPr lang="en-GB" altLang="en-US" sz="2500" b="1" dirty="0" smtClean="0"/>
              <a:t> in Trier, Germany, where the company owns a state-of-the-art research and development centre.</a:t>
            </a:r>
          </a:p>
          <a:p>
            <a:pPr eaLnBrk="1" hangingPunct="1"/>
            <a:endParaRPr lang="en-GB" altLang="en-US" dirty="0" smtClean="0"/>
          </a:p>
        </p:txBody>
      </p:sp>
      <p:sp>
        <p:nvSpPr>
          <p:cNvPr id="2" name="Subtitle 1"/>
          <p:cNvSpPr>
            <a:spLocks noGrp="1"/>
          </p:cNvSpPr>
          <p:nvPr>
            <p:ph type="subTitle" idx="12"/>
          </p:nvPr>
        </p:nvSpPr>
        <p:spPr>
          <a:xfrm>
            <a:off x="1582342" y="1309688"/>
            <a:ext cx="5979319" cy="295275"/>
          </a:xfrm>
        </p:spPr>
        <p:txBody>
          <a:bodyPr spcCol="274320" rtlCol="0">
            <a:noAutofit/>
          </a:bodyPr>
          <a:lstStyle/>
          <a:p>
            <a:pPr eaLnBrk="1" fontAlgn="auto" hangingPunct="1">
              <a:defRPr/>
            </a:pPr>
            <a:r>
              <a:rPr lang="en-GB" smtClean="0"/>
              <a:t>Preparing for next-gen products: BAT and JTI are also taking action</a:t>
            </a:r>
            <a:endParaRPr lang="en-GB" dirty="0"/>
          </a:p>
        </p:txBody>
      </p:sp>
      <p:sp>
        <p:nvSpPr>
          <p:cNvPr id="3" name="Title 2"/>
          <p:cNvSpPr>
            <a:spLocks noGrp="1"/>
          </p:cNvSpPr>
          <p:nvPr>
            <p:ph type="title"/>
          </p:nvPr>
        </p:nvSpPr>
        <p:spPr>
          <a:xfrm>
            <a:off x="1582342" y="1158480"/>
            <a:ext cx="5979319" cy="116681"/>
          </a:xfrm>
        </p:spPr>
        <p:txBody>
          <a:bodyPr rtlCol="0">
            <a:noAutofit/>
          </a:bodyPr>
          <a:lstStyle/>
          <a:p>
            <a:pPr>
              <a:defRPr/>
            </a:pPr>
            <a:r>
              <a:rPr lang="en-GB" dirty="0"/>
              <a:t>Current and Future Trends in Cigarette Manufacturing</a:t>
            </a:r>
          </a:p>
        </p:txBody>
      </p:sp>
      <p:grpSp>
        <p:nvGrpSpPr>
          <p:cNvPr id="55301" name="Group 16"/>
          <p:cNvGrpSpPr>
            <a:grpSpLocks/>
          </p:cNvGrpSpPr>
          <p:nvPr/>
        </p:nvGrpSpPr>
        <p:grpSpPr bwMode="auto">
          <a:xfrm>
            <a:off x="5520929" y="1789510"/>
            <a:ext cx="2047875" cy="3484959"/>
            <a:chOff x="5836475" y="1243584"/>
            <a:chExt cx="2731263" cy="4646490"/>
          </a:xfrm>
        </p:grpSpPr>
        <p:pic>
          <p:nvPicPr>
            <p:cNvPr id="55302"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48351" y="1243584"/>
              <a:ext cx="2710434" cy="180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3" name="Content Placeholder 4"/>
            <p:cNvSpPr txBox="1">
              <a:spLocks/>
            </p:cNvSpPr>
            <p:nvPr/>
          </p:nvSpPr>
          <p:spPr bwMode="auto">
            <a:xfrm>
              <a:off x="5836475" y="3022529"/>
              <a:ext cx="2710433" cy="2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1pPr>
              <a:lvl2pPr marL="27305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2pPr>
              <a:lvl3pPr marL="45720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3pPr>
              <a:lvl4pPr marL="639763"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4pPr>
              <a:lvl5pPr marL="822325"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5pPr>
              <a:lvl6pPr marL="12795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6pPr>
              <a:lvl7pPr marL="17367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7pPr>
              <a:lvl8pPr marL="21939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8pPr>
              <a:lvl9pPr marL="26511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9pPr>
            </a:lstStyle>
            <a:p>
              <a:pPr eaLnBrk="1" hangingPunct="1">
                <a:buFont typeface="Wingdings" panose="05000000000000000000" pitchFamily="2" charset="2"/>
                <a:buNone/>
              </a:pPr>
              <a:r>
                <a:rPr lang="en-GB" altLang="en-US" sz="675" i="1"/>
                <a:t>BAT’s facility in Romania</a:t>
              </a:r>
            </a:p>
          </p:txBody>
        </p:sp>
        <p:pic>
          <p:nvPicPr>
            <p:cNvPr id="55304" name="Picture 1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57305" y="3234114"/>
              <a:ext cx="2710433" cy="1343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5" name="Content Placeholder 4"/>
            <p:cNvSpPr txBox="1">
              <a:spLocks/>
            </p:cNvSpPr>
            <p:nvPr/>
          </p:nvSpPr>
          <p:spPr bwMode="auto">
            <a:xfrm>
              <a:off x="5857305" y="4565409"/>
              <a:ext cx="2710433" cy="196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1pPr>
              <a:lvl2pPr marL="27305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2pPr>
              <a:lvl3pPr marL="45720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3pPr>
              <a:lvl4pPr marL="639763"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4pPr>
              <a:lvl5pPr marL="822325"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5pPr>
              <a:lvl6pPr marL="12795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6pPr>
              <a:lvl7pPr marL="17367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7pPr>
              <a:lvl8pPr marL="21939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8pPr>
              <a:lvl9pPr marL="26511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9pPr>
            </a:lstStyle>
            <a:p>
              <a:pPr eaLnBrk="1" hangingPunct="1">
                <a:buFont typeface="Wingdings" panose="05000000000000000000" pitchFamily="2" charset="2"/>
                <a:buNone/>
              </a:pPr>
              <a:r>
                <a:rPr lang="en-GB" altLang="en-US" sz="675" i="1"/>
                <a:t>BAT’s facility in South Korea </a:t>
              </a:r>
            </a:p>
          </p:txBody>
        </p:sp>
        <p:pic>
          <p:nvPicPr>
            <p:cNvPr id="55306" name="Picture 2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60225" y="4753242"/>
              <a:ext cx="2701478" cy="809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7" name="Content Placeholder 4"/>
            <p:cNvSpPr txBox="1">
              <a:spLocks/>
            </p:cNvSpPr>
            <p:nvPr/>
          </p:nvSpPr>
          <p:spPr bwMode="auto">
            <a:xfrm>
              <a:off x="5850715" y="5538934"/>
              <a:ext cx="2710433" cy="35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1pPr>
              <a:lvl2pPr marL="27305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2pPr>
              <a:lvl3pPr marL="457200"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3pPr>
              <a:lvl4pPr marL="639763"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4pPr>
              <a:lvl5pPr marL="822325" indent="-109538">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5pPr>
              <a:lvl6pPr marL="12795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6pPr>
              <a:lvl7pPr marL="17367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7pPr>
              <a:lvl8pPr marL="21939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8pPr>
              <a:lvl9pPr marL="2651125" indent="-109538" eaLnBrk="0" fontAlgn="base" hangingPunct="0">
                <a:lnSpc>
                  <a:spcPts val="1600"/>
                </a:lnSpc>
                <a:spcBef>
                  <a:spcPts val="150"/>
                </a:spcBef>
                <a:spcAft>
                  <a:spcPts val="150"/>
                </a:spcAft>
                <a:buClr>
                  <a:srgbClr val="77787B"/>
                </a:buClr>
                <a:buSzPct val="100000"/>
                <a:buFont typeface="Wingdings" panose="05000000000000000000" pitchFamily="2" charset="2"/>
                <a:buChar char="§"/>
                <a:defRPr sz="1300">
                  <a:solidFill>
                    <a:schemeClr val="tx1"/>
                  </a:solidFill>
                  <a:latin typeface="Arial" panose="020B0604020202020204" pitchFamily="34" charset="0"/>
                </a:defRPr>
              </a:lvl9pPr>
            </a:lstStyle>
            <a:p>
              <a:pPr eaLnBrk="1" hangingPunct="1">
                <a:buFont typeface="Wingdings" panose="05000000000000000000" pitchFamily="2" charset="2"/>
                <a:buNone/>
              </a:pPr>
              <a:r>
                <a:rPr lang="en-GB" altLang="en-US" sz="675" i="1"/>
                <a:t>JTI’s facility in Trier, Germany</a:t>
              </a:r>
            </a:p>
          </p:txBody>
        </p:sp>
      </p:grpSp>
      <p:sp>
        <p:nvSpPr>
          <p:cNvPr id="12" name="TextBox 11"/>
          <p:cNvSpPr txBox="1"/>
          <p:nvPr/>
        </p:nvSpPr>
        <p:spPr>
          <a:xfrm>
            <a:off x="328697" y="5395528"/>
            <a:ext cx="3686675" cy="369332"/>
          </a:xfrm>
          <a:prstGeom prst="rect">
            <a:avLst/>
          </a:prstGeom>
          <a:noFill/>
        </p:spPr>
        <p:txBody>
          <a:bodyPr wrap="square" rtlCol="0">
            <a:spAutoFit/>
          </a:bodyPr>
          <a:lstStyle/>
          <a:p>
            <a:r>
              <a:rPr lang="en-US" dirty="0" err="1" smtClean="0"/>
              <a:t>Euromonitor</a:t>
            </a:r>
            <a:r>
              <a:rPr lang="en-US" dirty="0" smtClean="0"/>
              <a:t> International, Sept 2017</a:t>
            </a:r>
            <a:endParaRPr lang="en-US" dirty="0"/>
          </a:p>
        </p:txBody>
      </p:sp>
    </p:spTree>
    <p:custDataLst>
      <p:tags r:id="rId1"/>
    </p:custDataLst>
    <p:extLst>
      <p:ext uri="{BB962C8B-B14F-4D97-AF65-F5344CB8AC3E}">
        <p14:creationId xmlns:p14="http://schemas.microsoft.com/office/powerpoint/2010/main" val="554312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85216" y="1789938"/>
            <a:ext cx="7814819" cy="3559302"/>
          </a:xfrm>
        </p:spPr>
        <p:txBody>
          <a:bodyPr>
            <a:normAutofit fontScale="92500"/>
          </a:bodyPr>
          <a:lstStyle/>
          <a:p>
            <a:r>
              <a:rPr lang="en-US" dirty="0" smtClean="0"/>
              <a:t>Focus on multi-category Next Generation Products (NGP)</a:t>
            </a:r>
          </a:p>
          <a:p>
            <a:pPr lvl="1"/>
            <a:r>
              <a:rPr lang="en-US" dirty="0" smtClean="0"/>
              <a:t>Heat-not-burn: multiple products</a:t>
            </a:r>
          </a:p>
          <a:p>
            <a:pPr lvl="1"/>
            <a:r>
              <a:rPr lang="en-US" dirty="0" smtClean="0"/>
              <a:t>Vapor technology: multiple products</a:t>
            </a:r>
          </a:p>
          <a:p>
            <a:r>
              <a:rPr lang="en-US" dirty="0" smtClean="0"/>
              <a:t>BAT plans to submit a Substantial Equivalence application to FDA for </a:t>
            </a:r>
            <a:r>
              <a:rPr lang="en-US" dirty="0" err="1" smtClean="0"/>
              <a:t>Glo</a:t>
            </a:r>
            <a:r>
              <a:rPr lang="en-US" dirty="0" smtClean="0"/>
              <a:t> (HNB product)</a:t>
            </a:r>
          </a:p>
          <a:p>
            <a:r>
              <a:rPr lang="en-US" dirty="0" smtClean="0"/>
              <a:t>Reynolds filed a Substantial Equivalence to FDA application for an improved version of Eclipse</a:t>
            </a:r>
          </a:p>
          <a:p>
            <a:r>
              <a:rPr lang="en-US" dirty="0" smtClean="0"/>
              <a:t>Strong growth and dominance in American Snuff Market</a:t>
            </a:r>
            <a:endParaRPr lang="en-US" dirty="0"/>
          </a:p>
        </p:txBody>
      </p:sp>
      <p:sp>
        <p:nvSpPr>
          <p:cNvPr id="4" name="Subtitle 3"/>
          <p:cNvSpPr>
            <a:spLocks noGrp="1"/>
          </p:cNvSpPr>
          <p:nvPr>
            <p:ph type="subTitle" idx="12"/>
          </p:nvPr>
        </p:nvSpPr>
        <p:spPr>
          <a:xfrm>
            <a:off x="470916" y="1155954"/>
            <a:ext cx="7973568" cy="393192"/>
          </a:xfrm>
        </p:spPr>
        <p:txBody>
          <a:bodyPr/>
          <a:lstStyle/>
          <a:p>
            <a:r>
              <a:rPr lang="en-US" sz="2000" b="1" dirty="0" smtClean="0">
                <a:latin typeface="Arial Black" panose="020B0A04020102020204" pitchFamily="34" charset="0"/>
              </a:rPr>
              <a:t>BAT Strategy </a:t>
            </a:r>
            <a:r>
              <a:rPr lang="en-US" sz="1350" b="1" dirty="0">
                <a:latin typeface="Arial" panose="020B0604020202020204" pitchFamily="34" charset="0"/>
                <a:cs typeface="Arial" panose="020B0604020202020204" pitchFamily="34" charset="0"/>
              </a:rPr>
              <a:t>(source: Wells Fargo)</a:t>
            </a:r>
          </a:p>
        </p:txBody>
      </p:sp>
      <p:sp>
        <p:nvSpPr>
          <p:cNvPr id="5" name="Title 4"/>
          <p:cNvSpPr>
            <a:spLocks noGrp="1"/>
          </p:cNvSpPr>
          <p:nvPr>
            <p:ph type="title"/>
          </p:nvPr>
        </p:nvSpPr>
        <p:spPr/>
        <p:txBody>
          <a:bodyPr>
            <a:normAutofit fontScale="90000"/>
          </a:bodyPr>
          <a:lstStyle/>
          <a:p>
            <a:endParaRPr lang="en-US" dirty="0"/>
          </a:p>
        </p:txBody>
      </p:sp>
    </p:spTree>
    <p:extLst>
      <p:ext uri="{BB962C8B-B14F-4D97-AF65-F5344CB8AC3E}">
        <p14:creationId xmlns:p14="http://schemas.microsoft.com/office/powerpoint/2010/main" val="1236039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0"/>
            <p:extLst>
              <p:ext uri="{D42A27DB-BD31-4B8C-83A1-F6EECF244321}">
                <p14:modId xmlns:p14="http://schemas.microsoft.com/office/powerpoint/2010/main" val="1798024877"/>
              </p:ext>
            </p:extLst>
          </p:nvPr>
        </p:nvGraphicFramePr>
        <p:xfrm>
          <a:off x="585216" y="2535555"/>
          <a:ext cx="7731920" cy="1849120"/>
        </p:xfrm>
        <a:graphic>
          <a:graphicData uri="http://schemas.openxmlformats.org/drawingml/2006/table">
            <a:tbl>
              <a:tblPr/>
              <a:tblGrid>
                <a:gridCol w="2016919">
                  <a:extLst>
                    <a:ext uri="{9D8B030D-6E8A-4147-A177-3AD203B41FA5}">
                      <a16:colId xmlns:a16="http://schemas.microsoft.com/office/drawing/2014/main" val="20000"/>
                    </a:ext>
                  </a:extLst>
                </a:gridCol>
                <a:gridCol w="1776413">
                  <a:extLst>
                    <a:ext uri="{9D8B030D-6E8A-4147-A177-3AD203B41FA5}">
                      <a16:colId xmlns:a16="http://schemas.microsoft.com/office/drawing/2014/main" val="20001"/>
                    </a:ext>
                  </a:extLst>
                </a:gridCol>
                <a:gridCol w="1719263">
                  <a:extLst>
                    <a:ext uri="{9D8B030D-6E8A-4147-A177-3AD203B41FA5}">
                      <a16:colId xmlns:a16="http://schemas.microsoft.com/office/drawing/2014/main" val="20002"/>
                    </a:ext>
                  </a:extLst>
                </a:gridCol>
                <a:gridCol w="2219325">
                  <a:extLst>
                    <a:ext uri="{9D8B030D-6E8A-4147-A177-3AD203B41FA5}">
                      <a16:colId xmlns:a16="http://schemas.microsoft.com/office/drawing/2014/main" val="20003"/>
                    </a:ext>
                  </a:extLst>
                </a:gridCol>
              </a:tblGrid>
              <a:tr h="0">
                <a:tc>
                  <a:txBody>
                    <a:bodyPr/>
                    <a:lstStyle/>
                    <a:p>
                      <a:pPr algn="l" fontAlgn="t"/>
                      <a:r>
                        <a:rPr lang="en-US" b="0" baseline="0" dirty="0">
                          <a:solidFill>
                            <a:srgbClr val="FFFFFF"/>
                          </a:solidFill>
                          <a:effectLst/>
                        </a:rPr>
                        <a:t>Product/ Company</a:t>
                      </a:r>
                    </a:p>
                  </a:txBody>
                  <a:tcPr marL="50800" marR="50800" marT="50800" marB="508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tx1"/>
                    </a:solidFill>
                  </a:tcPr>
                </a:tc>
                <a:tc>
                  <a:txBody>
                    <a:bodyPr/>
                    <a:lstStyle/>
                    <a:p>
                      <a:pPr algn="l" fontAlgn="t"/>
                      <a:r>
                        <a:rPr lang="en-US" b="0" baseline="0" dirty="0">
                          <a:solidFill>
                            <a:srgbClr val="FFFFFF"/>
                          </a:solidFill>
                          <a:effectLst/>
                        </a:rPr>
                        <a:t>Comment Period Closes</a:t>
                      </a:r>
                    </a:p>
                  </a:txBody>
                  <a:tcPr marL="50800" marR="50800" marT="50800" marB="508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tx1"/>
                    </a:solidFill>
                  </a:tcPr>
                </a:tc>
                <a:tc>
                  <a:txBody>
                    <a:bodyPr/>
                    <a:lstStyle/>
                    <a:p>
                      <a:pPr algn="l" fontAlgn="t"/>
                      <a:r>
                        <a:rPr lang="en-US" b="0" baseline="0" dirty="0">
                          <a:solidFill>
                            <a:srgbClr val="FFFFFF"/>
                          </a:solidFill>
                          <a:effectLst/>
                        </a:rPr>
                        <a:t>Regulations.gov Docket #</a:t>
                      </a:r>
                    </a:p>
                  </a:txBody>
                  <a:tcPr marL="50800" marR="50800" marT="50800" marB="508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tx1"/>
                    </a:solidFill>
                  </a:tcPr>
                </a:tc>
                <a:tc>
                  <a:txBody>
                    <a:bodyPr/>
                    <a:lstStyle/>
                    <a:p>
                      <a:pPr algn="l" fontAlgn="t"/>
                      <a:r>
                        <a:rPr lang="en-US" b="0" baseline="0" dirty="0">
                          <a:solidFill>
                            <a:srgbClr val="FFFFFF"/>
                          </a:solidFill>
                          <a:effectLst/>
                        </a:rPr>
                        <a:t>TPSAC Meeting Date/Info</a:t>
                      </a:r>
                    </a:p>
                  </a:txBody>
                  <a:tcPr marL="50800" marR="50800" marT="50800" marB="508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0">
                <a:tc>
                  <a:txBody>
                    <a:bodyPr/>
                    <a:lstStyle/>
                    <a:p>
                      <a:pPr fontAlgn="t"/>
                      <a:r>
                        <a:rPr lang="en-US" u="none" strike="noStrike">
                          <a:solidFill>
                            <a:srgbClr val="005F9F"/>
                          </a:solidFill>
                          <a:effectLst/>
                          <a:hlinkClick r:id="rId2"/>
                        </a:rPr>
                        <a:t>IQOS system with Marlboro Heatsticks/Philip Morris Products S.A.</a:t>
                      </a:r>
                      <a:endParaRPr lang="en-US">
                        <a:effectLst/>
                      </a:endParaRPr>
                    </a:p>
                  </a:txBody>
                  <a:tcPr marL="50800" marR="50800" marT="50800" marB="508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a:effectLst/>
                        </a:rPr>
                        <a:t>TBD**</a:t>
                      </a:r>
                    </a:p>
                  </a:txBody>
                  <a:tcPr marL="50800" marR="50800" marT="50800" marB="508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u="none" strike="noStrike">
                          <a:solidFill>
                            <a:srgbClr val="005F9F"/>
                          </a:solidFill>
                          <a:effectLst/>
                          <a:hlinkClick r:id="rId3"/>
                        </a:rPr>
                        <a:t>FDA-2017-D-3001</a:t>
                      </a:r>
                      <a:endParaRPr lang="en-US">
                        <a:effectLst/>
                      </a:endParaRPr>
                    </a:p>
                  </a:txBody>
                  <a:tcPr marL="50800" marR="50800" marT="50800" marB="508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u="none" strike="noStrike" dirty="0">
                          <a:solidFill>
                            <a:srgbClr val="005F9F"/>
                          </a:solidFill>
                          <a:effectLst/>
                          <a:hlinkClick r:id="rId4"/>
                        </a:rPr>
                        <a:t>January 24-25, 2018</a:t>
                      </a:r>
                      <a:endParaRPr lang="en-US" dirty="0">
                        <a:effectLst/>
                      </a:endParaRPr>
                    </a:p>
                  </a:txBody>
                  <a:tcPr marL="50800" marR="50800" marT="50800" marB="508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Subtitle 3"/>
          <p:cNvSpPr>
            <a:spLocks noGrp="1"/>
          </p:cNvSpPr>
          <p:nvPr>
            <p:ph type="subTitle" idx="12"/>
          </p:nvPr>
        </p:nvSpPr>
        <p:spPr>
          <a:xfrm>
            <a:off x="585216" y="4635754"/>
            <a:ext cx="7973568" cy="393192"/>
          </a:xfrm>
        </p:spPr>
        <p:txBody>
          <a:bodyPr/>
          <a:lstStyle/>
          <a:p>
            <a:r>
              <a:rPr lang="en-US" altLang="en-US" sz="1600" i="1" dirty="0">
                <a:solidFill>
                  <a:srgbClr val="333333"/>
                </a:solidFill>
                <a:latin typeface="Helvetica Neue"/>
              </a:rPr>
              <a:t>* Due to the large size of the Philip Morris Products S.A. MRTP applications, FDA will post the application documents in batches on a rolling basis as they are redacted in accordance with applicable laws. </a:t>
            </a:r>
            <a:endParaRPr lang="en-US" altLang="en-US" sz="3600" dirty="0">
              <a:solidFill>
                <a:schemeClr val="tx1"/>
              </a:solidFill>
              <a:latin typeface="Arial" panose="020B0604020202020204" pitchFamily="34" charset="0"/>
            </a:endParaRPr>
          </a:p>
          <a:p>
            <a:endParaRPr lang="en-US" dirty="0"/>
          </a:p>
        </p:txBody>
      </p:sp>
      <p:sp>
        <p:nvSpPr>
          <p:cNvPr id="7" name="Rectangle 1"/>
          <p:cNvSpPr>
            <a:spLocks noChangeArrowheads="1"/>
          </p:cNvSpPr>
          <p:nvPr/>
        </p:nvSpPr>
        <p:spPr bwMode="auto">
          <a:xfrm>
            <a:off x="485775" y="2040096"/>
            <a:ext cx="6045309" cy="32988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52371"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333333"/>
                </a:solidFill>
                <a:effectLst/>
                <a:latin typeface="Helvetica Neue"/>
              </a:rPr>
              <a:t>MRTP Applications Currently Under Scientific Review</a:t>
            </a:r>
          </a:p>
        </p:txBody>
      </p:sp>
      <p:sp>
        <p:nvSpPr>
          <p:cNvPr id="9" name="TextBox 8"/>
          <p:cNvSpPr txBox="1"/>
          <p:nvPr/>
        </p:nvSpPr>
        <p:spPr>
          <a:xfrm>
            <a:off x="485775" y="923925"/>
            <a:ext cx="7677150" cy="830997"/>
          </a:xfrm>
          <a:prstGeom prst="rect">
            <a:avLst/>
          </a:prstGeom>
          <a:noFill/>
        </p:spPr>
        <p:txBody>
          <a:bodyPr wrap="square" rtlCol="0">
            <a:spAutoFit/>
          </a:bodyPr>
          <a:lstStyle/>
          <a:p>
            <a:r>
              <a:rPr lang="en-US" sz="2400" dirty="0" smtClean="0">
                <a:latin typeface="Arial Black" panose="020B0A04020102020204" pitchFamily="34" charset="0"/>
              </a:rPr>
              <a:t>FDA REGULATION: </a:t>
            </a:r>
          </a:p>
          <a:p>
            <a:r>
              <a:rPr lang="en-US" sz="2400" dirty="0" smtClean="0">
                <a:latin typeface="Arial Black" panose="020B0A04020102020204" pitchFamily="34" charset="0"/>
              </a:rPr>
              <a:t>Modified Risk Tobacco Products</a:t>
            </a:r>
            <a:endParaRPr lang="en-US" sz="2400" dirty="0">
              <a:latin typeface="Arial Black" panose="020B0A04020102020204" pitchFamily="34" charset="0"/>
            </a:endParaRPr>
          </a:p>
        </p:txBody>
      </p:sp>
    </p:spTree>
    <p:extLst>
      <p:ext uri="{BB962C8B-B14F-4D97-AF65-F5344CB8AC3E}">
        <p14:creationId xmlns:p14="http://schemas.microsoft.com/office/powerpoint/2010/main" val="31793594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THENA.CUSTOMXMLID" val="{94F9AC82-A28F-445A-AA76-98A10946BD4C}"/>
  <p:tag name="ATHENA.CUSTOMXMLCONTENT" val="&lt;?xml version=&quot;1.0&quot;?&gt;&lt;athena xmlns=&quot;http://schemas.microsoft.com/edu/athena&quot; version=&quot;0.1.5120.0&quot;&gt;&lt;timings duration=&quot;14639&quot;/&gt;&lt;/athena&gt;"/>
</p:tagLst>
</file>

<file path=ppt/tags/tag2.xml><?xml version="1.0" encoding="utf-8"?>
<p:tagLst xmlns:a="http://schemas.openxmlformats.org/drawingml/2006/main" xmlns:r="http://schemas.openxmlformats.org/officeDocument/2006/relationships" xmlns:p="http://schemas.openxmlformats.org/presentationml/2006/main">
  <p:tag name="MIO_GUID" val="23c2abd8-3311-41c9-9c09-32ffdda3e0f1"/>
</p:tagLst>
</file>

<file path=ppt/tags/tag3.xml><?xml version="1.0" encoding="utf-8"?>
<p:tagLst xmlns:a="http://schemas.openxmlformats.org/drawingml/2006/main" xmlns:r="http://schemas.openxmlformats.org/officeDocument/2006/relationships" xmlns:p="http://schemas.openxmlformats.org/presentationml/2006/main">
  <p:tag name="MIO_GUID" val="6a831f74-43fa-46fc-9f10-79de65946587"/>
</p:tagLst>
</file>

<file path=ppt/tags/tag4.xml><?xml version="1.0" encoding="utf-8"?>
<p:tagLst xmlns:a="http://schemas.openxmlformats.org/drawingml/2006/main" xmlns:r="http://schemas.openxmlformats.org/officeDocument/2006/relationships" xmlns:p="http://schemas.openxmlformats.org/presentationml/2006/main">
  <p:tag name="MIO_GUID" val="23c2abd8-3311-41c9-9c09-32ffdda3e0f1"/>
</p:tagLst>
</file>

<file path=ppt/theme/theme1.xml><?xml version="1.0" encoding="utf-8"?>
<a:theme xmlns:a="http://schemas.openxmlformats.org/drawingml/2006/main" name="ncstate-ppt-template-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ssport-colors-v1">
    <a:dk1>
      <a:srgbClr val="595959"/>
    </a:dk1>
    <a:lt1>
      <a:srgbClr val="FFFFFF"/>
    </a:lt1>
    <a:dk2>
      <a:srgbClr val="000000"/>
    </a:dk2>
    <a:lt2>
      <a:srgbClr val="FFFFFF"/>
    </a:lt2>
    <a:accent1>
      <a:srgbClr val="02AED9"/>
    </a:accent1>
    <a:accent2>
      <a:srgbClr val="5D87A0"/>
    </a:accent2>
    <a:accent3>
      <a:srgbClr val="F27C21"/>
    </a:accent3>
    <a:accent4>
      <a:srgbClr val="92278F"/>
    </a:accent4>
    <a:accent5>
      <a:srgbClr val="50B848"/>
    </a:accent5>
    <a:accent6>
      <a:srgbClr val="DA2128"/>
    </a:accent6>
    <a:hlink>
      <a:srgbClr val="02AED9"/>
    </a:hlink>
    <a:folHlink>
      <a:srgbClr val="5D87A0"/>
    </a:folHlink>
  </a:clrScheme>
  <a:fontScheme name="Passport-v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assport-colors-v1">
    <a:dk1>
      <a:srgbClr val="595959"/>
    </a:dk1>
    <a:lt1>
      <a:srgbClr val="FFFFFF"/>
    </a:lt1>
    <a:dk2>
      <a:srgbClr val="000000"/>
    </a:dk2>
    <a:lt2>
      <a:srgbClr val="FFFFFF"/>
    </a:lt2>
    <a:accent1>
      <a:srgbClr val="02AED9"/>
    </a:accent1>
    <a:accent2>
      <a:srgbClr val="5D87A0"/>
    </a:accent2>
    <a:accent3>
      <a:srgbClr val="F27C21"/>
    </a:accent3>
    <a:accent4>
      <a:srgbClr val="92278F"/>
    </a:accent4>
    <a:accent5>
      <a:srgbClr val="50B848"/>
    </a:accent5>
    <a:accent6>
      <a:srgbClr val="DA2128"/>
    </a:accent6>
    <a:hlink>
      <a:srgbClr val="02AED9"/>
    </a:hlink>
    <a:folHlink>
      <a:srgbClr val="5D87A0"/>
    </a:folHlink>
  </a:clrScheme>
  <a:fontScheme name="Passport-v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5120.0">
  <timings duration="8777"/>
</athena>
</file>

<file path=customXml/item10.xml><?xml version="1.0" encoding="utf-8"?>
<athena xmlns="http://schemas.microsoft.com/edu/athena" version="0.1.5120.0">
  <timings duration="26544"/>
</athena>
</file>

<file path=customXml/item11.xml><?xml version="1.0" encoding="utf-8"?>
<athena xmlns="http://schemas.microsoft.com/edu/athena" version="0.1.5120.0">
  <timings duration="26544"/>
</athena>
</file>

<file path=customXml/item12.xml><?xml version="1.0" encoding="utf-8"?>
<athena xmlns="http://schemas.microsoft.com/edu/athena" version="0.1.5120.0">
  <timings duration="123711"/>
</athena>
</file>

<file path=customXml/item13.xml><?xml version="1.0" encoding="utf-8"?>
<athena xmlns="http://schemas.microsoft.com/edu/athena" version="0.1.5120.0">
  <timings duration="21621"/>
</athena>
</file>

<file path=customXml/item14.xml><?xml version="1.0" encoding="utf-8"?>
<athena xmlns="http://schemas.microsoft.com/edu/athena" version="0.1.5120.0">
  <timings duration="30863"/>
</athena>
</file>

<file path=customXml/item15.xml><?xml version="1.0" encoding="utf-8"?>
<athena xmlns="http://schemas.microsoft.com/edu/athena" version="0.1.5120.0">
  <timings duration="57625"/>
</athena>
</file>

<file path=customXml/item16.xml><?xml version="1.0" encoding="utf-8"?>
<athena xmlns="http://schemas.microsoft.com/edu/athena" version="0.1.5120.0">
  <timings duration="92199"/>
</athena>
</file>

<file path=customXml/item2.xml><?xml version="1.0" encoding="utf-8"?>
<athena xmlns="http://schemas.microsoft.com/edu/athena" version="0.1.5120.0">
  <timings duration="60863"/>
</athena>
</file>

<file path=customXml/item3.xml><?xml version="1.0" encoding="utf-8"?>
<athena xmlns="http://schemas.microsoft.com/edu/athena" version="0.1.5120.0">
  <timings duration="50269"/>
</athena>
</file>

<file path=customXml/item4.xml><?xml version="1.0" encoding="utf-8"?>
<athena xmlns="http://schemas.microsoft.com/edu/athena" version="0.1.5120.0">
  <timings duration="78237"/>
</athena>
</file>

<file path=customXml/item5.xml><?xml version="1.0" encoding="utf-8"?>
<athena xmlns="http://schemas.microsoft.com/edu/athena" version="0.1.5120.0">
  <timings duration="57625"/>
</athena>
</file>

<file path=customXml/item6.xml><?xml version="1.0" encoding="utf-8"?>
<athena xmlns="http://schemas.microsoft.com/edu/athena" version="0.1.5120.0">
  <timings duration="127183"/>
</athena>
</file>

<file path=customXml/item7.xml><?xml version="1.0" encoding="utf-8"?>
<athena xmlns="http://schemas.microsoft.com/edu/athena" version="0.1.5120.0">
  <timings duration="14639"/>
</athena>
</file>

<file path=customXml/item8.xml><?xml version="1.0" encoding="utf-8"?>
<athena xmlns="http://schemas.microsoft.com/edu/athena" version="0.1.5120.0">
  <timings duration="43809"/>
</athena>
</file>

<file path=customXml/item9.xml><?xml version="1.0" encoding="utf-8"?>
<athena xmlns="http://schemas.microsoft.com/edu/athena" version="0.1.5120.0">
  <timings duration="81394"/>
</athena>
</file>

<file path=customXml/itemProps1.xml><?xml version="1.0" encoding="utf-8"?>
<ds:datastoreItem xmlns:ds="http://schemas.openxmlformats.org/officeDocument/2006/customXml" ds:itemID="{F6BDC78A-10C5-4A0A-8802-49FA50A9B159}">
  <ds:schemaRefs>
    <ds:schemaRef ds:uri="http://schemas.microsoft.com/edu/athena"/>
  </ds:schemaRefs>
</ds:datastoreItem>
</file>

<file path=customXml/itemProps10.xml><?xml version="1.0" encoding="utf-8"?>
<ds:datastoreItem xmlns:ds="http://schemas.openxmlformats.org/officeDocument/2006/customXml" ds:itemID="{C862553C-7E22-406F-AAAA-0AA25B368E6D}">
  <ds:schemaRefs>
    <ds:schemaRef ds:uri="http://schemas.microsoft.com/edu/athena"/>
  </ds:schemaRefs>
</ds:datastoreItem>
</file>

<file path=customXml/itemProps11.xml><?xml version="1.0" encoding="utf-8"?>
<ds:datastoreItem xmlns:ds="http://schemas.openxmlformats.org/officeDocument/2006/customXml" ds:itemID="{1335850B-EF34-45AD-AB31-E3DE8D469245}">
  <ds:schemaRefs>
    <ds:schemaRef ds:uri="http://schemas.microsoft.com/edu/athena"/>
  </ds:schemaRefs>
</ds:datastoreItem>
</file>

<file path=customXml/itemProps12.xml><?xml version="1.0" encoding="utf-8"?>
<ds:datastoreItem xmlns:ds="http://schemas.openxmlformats.org/officeDocument/2006/customXml" ds:itemID="{390396F5-6812-413E-9865-C129E62ED7DE}">
  <ds:schemaRefs>
    <ds:schemaRef ds:uri="http://schemas.microsoft.com/edu/athena"/>
  </ds:schemaRefs>
</ds:datastoreItem>
</file>

<file path=customXml/itemProps13.xml><?xml version="1.0" encoding="utf-8"?>
<ds:datastoreItem xmlns:ds="http://schemas.openxmlformats.org/officeDocument/2006/customXml" ds:itemID="{08AF2FF4-4AA3-477A-A794-C6593AA81212}">
  <ds:schemaRefs>
    <ds:schemaRef ds:uri="http://schemas.microsoft.com/edu/athena"/>
  </ds:schemaRefs>
</ds:datastoreItem>
</file>

<file path=customXml/itemProps14.xml><?xml version="1.0" encoding="utf-8"?>
<ds:datastoreItem xmlns:ds="http://schemas.openxmlformats.org/officeDocument/2006/customXml" ds:itemID="{245686F0-1971-419D-B2EF-A16FE2C88B7D}">
  <ds:schemaRefs>
    <ds:schemaRef ds:uri="http://schemas.microsoft.com/edu/athena"/>
  </ds:schemaRefs>
</ds:datastoreItem>
</file>

<file path=customXml/itemProps15.xml><?xml version="1.0" encoding="utf-8"?>
<ds:datastoreItem xmlns:ds="http://schemas.openxmlformats.org/officeDocument/2006/customXml" ds:itemID="{A5590685-A68F-461C-AD5D-BCE13C187CD2}">
  <ds:schemaRefs>
    <ds:schemaRef ds:uri="http://schemas.microsoft.com/edu/athena"/>
  </ds:schemaRefs>
</ds:datastoreItem>
</file>

<file path=customXml/itemProps16.xml><?xml version="1.0" encoding="utf-8"?>
<ds:datastoreItem xmlns:ds="http://schemas.openxmlformats.org/officeDocument/2006/customXml" ds:itemID="{B774F57D-4BD0-4DE9-B368-D169BA623610}">
  <ds:schemaRefs>
    <ds:schemaRef ds:uri="http://schemas.microsoft.com/edu/athena"/>
  </ds:schemaRefs>
</ds:datastoreItem>
</file>

<file path=customXml/itemProps2.xml><?xml version="1.0" encoding="utf-8"?>
<ds:datastoreItem xmlns:ds="http://schemas.openxmlformats.org/officeDocument/2006/customXml" ds:itemID="{B883B601-F0BA-41BF-BD26-04C011BA3E3C}">
  <ds:schemaRefs>
    <ds:schemaRef ds:uri="http://schemas.microsoft.com/edu/athena"/>
  </ds:schemaRefs>
</ds:datastoreItem>
</file>

<file path=customXml/itemProps3.xml><?xml version="1.0" encoding="utf-8"?>
<ds:datastoreItem xmlns:ds="http://schemas.openxmlformats.org/officeDocument/2006/customXml" ds:itemID="{4F9F4C0C-50E4-4F9F-9DEB-62C4E73A2F4F}">
  <ds:schemaRefs>
    <ds:schemaRef ds:uri="http://schemas.microsoft.com/edu/athena"/>
  </ds:schemaRefs>
</ds:datastoreItem>
</file>

<file path=customXml/itemProps4.xml><?xml version="1.0" encoding="utf-8"?>
<ds:datastoreItem xmlns:ds="http://schemas.openxmlformats.org/officeDocument/2006/customXml" ds:itemID="{A12212D3-2F87-4F26-BF9A-2AB4917EBD1A}">
  <ds:schemaRefs>
    <ds:schemaRef ds:uri="http://schemas.microsoft.com/edu/athena"/>
  </ds:schemaRefs>
</ds:datastoreItem>
</file>

<file path=customXml/itemProps5.xml><?xml version="1.0" encoding="utf-8"?>
<ds:datastoreItem xmlns:ds="http://schemas.openxmlformats.org/officeDocument/2006/customXml" ds:itemID="{DF3AE904-70BC-41AB-90D8-E33D4F709BDD}">
  <ds:schemaRefs>
    <ds:schemaRef ds:uri="http://schemas.microsoft.com/edu/athena"/>
  </ds:schemaRefs>
</ds:datastoreItem>
</file>

<file path=customXml/itemProps6.xml><?xml version="1.0" encoding="utf-8"?>
<ds:datastoreItem xmlns:ds="http://schemas.openxmlformats.org/officeDocument/2006/customXml" ds:itemID="{062DCF3C-D88F-40D3-8C34-95AB8613CB12}">
  <ds:schemaRefs>
    <ds:schemaRef ds:uri="http://schemas.microsoft.com/edu/athena"/>
  </ds:schemaRefs>
</ds:datastoreItem>
</file>

<file path=customXml/itemProps7.xml><?xml version="1.0" encoding="utf-8"?>
<ds:datastoreItem xmlns:ds="http://schemas.openxmlformats.org/officeDocument/2006/customXml" ds:itemID="{E6317A20-5B80-43EB-A206-30D3B9A7F9AC}">
  <ds:schemaRefs>
    <ds:schemaRef ds:uri="http://schemas.microsoft.com/edu/athena"/>
  </ds:schemaRefs>
</ds:datastoreItem>
</file>

<file path=customXml/itemProps8.xml><?xml version="1.0" encoding="utf-8"?>
<ds:datastoreItem xmlns:ds="http://schemas.openxmlformats.org/officeDocument/2006/customXml" ds:itemID="{6A6C6501-19D1-42C9-B214-FD96BE129449}">
  <ds:schemaRefs>
    <ds:schemaRef ds:uri="http://schemas.microsoft.com/edu/athena"/>
  </ds:schemaRefs>
</ds:datastoreItem>
</file>

<file path=customXml/itemProps9.xml><?xml version="1.0" encoding="utf-8"?>
<ds:datastoreItem xmlns:ds="http://schemas.openxmlformats.org/officeDocument/2006/customXml" ds:itemID="{E8DCF3B1-BB08-4CD9-B59A-DC9DA66F250B}">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ncstate-ppt-template-horizontal-left-logo</Template>
  <TotalTime>10408</TotalTime>
  <Words>1215</Words>
  <Application>Microsoft Office PowerPoint</Application>
  <PresentationFormat>On-screen Show (4:3)</PresentationFormat>
  <Paragraphs>130</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Arial Black</vt:lpstr>
      <vt:lpstr>Calibri</vt:lpstr>
      <vt:lpstr>Georgia</vt:lpstr>
      <vt:lpstr>Helvetica Neue</vt:lpstr>
      <vt:lpstr>Wingdings</vt:lpstr>
      <vt:lpstr>ncstate-ppt-template-horizontal-left-logo</vt:lpstr>
      <vt:lpstr>Next Generation Tobacco Products…Implications for Growers </vt:lpstr>
      <vt:lpstr>November 25, 2013 Equity Research: A Vaping State Of Mind - E-Cig Company Fireside Chats </vt:lpstr>
      <vt:lpstr>PowerPoint Presentation</vt:lpstr>
      <vt:lpstr>iQOS</vt:lpstr>
      <vt:lpstr>Current and Future Trends in Cigarette Manufacturing</vt:lpstr>
      <vt:lpstr>Current and Future Trends in Cigarette Manufacturing</vt:lpstr>
      <vt:lpstr>Current and Future Trends in Cigarette Manufacturing</vt:lpstr>
      <vt:lpstr>PowerPoint Presentation</vt:lpstr>
      <vt:lpstr>PowerPoint Presentation</vt:lpstr>
      <vt:lpstr>What do we know about the leaf needs for iQOS?</vt:lpstr>
      <vt:lpstr>Who is in the best position to service this new market?</vt:lpstr>
      <vt:lpstr>US Flue-Cured Exports and Domestic Disappearance</vt:lpstr>
      <vt:lpstr>Projected 2025 Use of US flue-cured (FC) tobacco for Combustible  Cigarettes and Heat-not-burn products (HNB) in the US  </vt:lpstr>
      <vt:lpstr>Projected 2025 Use of US flue-cured (FC) tobacco for Combustible Cigarettes and Heat-not-burn products (HNB) for exports to the EU28 and Switzerland  </vt:lpstr>
      <vt:lpstr>Take Aways….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blake_brown</dc:creator>
  <cp:lastModifiedBy>Margaret M Huffman</cp:lastModifiedBy>
  <cp:revision>401</cp:revision>
  <dcterms:created xsi:type="dcterms:W3CDTF">2014-11-25T18:35:57Z</dcterms:created>
  <dcterms:modified xsi:type="dcterms:W3CDTF">2019-08-05T16:48:20Z</dcterms:modified>
</cp:coreProperties>
</file>