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 id="2147483685" r:id="rId2"/>
    <p:sldMasterId id="2147483695" r:id="rId3"/>
    <p:sldMasterId id="2147483708" r:id="rId4"/>
    <p:sldMasterId id="2147483720" r:id="rId5"/>
  </p:sldMasterIdLst>
  <p:notesMasterIdLst>
    <p:notesMasterId r:id="rId113"/>
  </p:notesMasterIdLst>
  <p:handoutMasterIdLst>
    <p:handoutMasterId r:id="rId114"/>
  </p:handoutMasterIdLst>
  <p:sldIdLst>
    <p:sldId id="256" r:id="rId6"/>
    <p:sldId id="275" r:id="rId7"/>
    <p:sldId id="382" r:id="rId8"/>
    <p:sldId id="276" r:id="rId9"/>
    <p:sldId id="350" r:id="rId10"/>
    <p:sldId id="408" r:id="rId11"/>
    <p:sldId id="595" r:id="rId12"/>
    <p:sldId id="419" r:id="rId13"/>
    <p:sldId id="426" r:id="rId14"/>
    <p:sldId id="427" r:id="rId15"/>
    <p:sldId id="596" r:id="rId16"/>
    <p:sldId id="420" r:id="rId17"/>
    <p:sldId id="423" r:id="rId18"/>
    <p:sldId id="422" r:id="rId19"/>
    <p:sldId id="421" r:id="rId20"/>
    <p:sldId id="425" r:id="rId21"/>
    <p:sldId id="597" r:id="rId22"/>
    <p:sldId id="598" r:id="rId23"/>
    <p:sldId id="428" r:id="rId24"/>
    <p:sldId id="429" r:id="rId25"/>
    <p:sldId id="430" r:id="rId26"/>
    <p:sldId id="431" r:id="rId27"/>
    <p:sldId id="599" r:id="rId28"/>
    <p:sldId id="432" r:id="rId29"/>
    <p:sldId id="602" r:id="rId30"/>
    <p:sldId id="600" r:id="rId31"/>
    <p:sldId id="601" r:id="rId32"/>
    <p:sldId id="434" r:id="rId33"/>
    <p:sldId id="435" r:id="rId34"/>
    <p:sldId id="436" r:id="rId35"/>
    <p:sldId id="501" r:id="rId36"/>
    <p:sldId id="534" r:id="rId37"/>
    <p:sldId id="561" r:id="rId38"/>
    <p:sldId id="385" r:id="rId39"/>
    <p:sldId id="292" r:id="rId40"/>
    <p:sldId id="478" r:id="rId41"/>
    <p:sldId id="479" r:id="rId42"/>
    <p:sldId id="487" r:id="rId43"/>
    <p:sldId id="568" r:id="rId44"/>
    <p:sldId id="569" r:id="rId45"/>
    <p:sldId id="570" r:id="rId46"/>
    <p:sldId id="573" r:id="rId47"/>
    <p:sldId id="498" r:id="rId48"/>
    <p:sldId id="503" r:id="rId49"/>
    <p:sldId id="394" r:id="rId50"/>
    <p:sldId id="504" r:id="rId51"/>
    <p:sldId id="500" r:id="rId52"/>
    <p:sldId id="574" r:id="rId53"/>
    <p:sldId id="575" r:id="rId54"/>
    <p:sldId id="576" r:id="rId55"/>
    <p:sldId id="582" r:id="rId56"/>
    <p:sldId id="577" r:id="rId57"/>
    <p:sldId id="578" r:id="rId58"/>
    <p:sldId id="579" r:id="rId59"/>
    <p:sldId id="581" r:id="rId60"/>
    <p:sldId id="315" r:id="rId61"/>
    <p:sldId id="418" r:id="rId62"/>
    <p:sldId id="319" r:id="rId63"/>
    <p:sldId id="603" r:id="rId64"/>
    <p:sldId id="583" r:id="rId65"/>
    <p:sldId id="587" r:id="rId66"/>
    <p:sldId id="586" r:id="rId67"/>
    <p:sldId id="588" r:id="rId68"/>
    <p:sldId id="265" r:id="rId69"/>
    <p:sldId id="271" r:id="rId70"/>
    <p:sldId id="285" r:id="rId71"/>
    <p:sldId id="267" r:id="rId72"/>
    <p:sldId id="433" r:id="rId73"/>
    <p:sldId id="584" r:id="rId74"/>
    <p:sldId id="589" r:id="rId75"/>
    <p:sldId id="565" r:id="rId76"/>
    <p:sldId id="608" r:id="rId77"/>
    <p:sldId id="298" r:id="rId78"/>
    <p:sldId id="605" r:id="rId79"/>
    <p:sldId id="606" r:id="rId80"/>
    <p:sldId id="607" r:id="rId81"/>
    <p:sldId id="293" r:id="rId82"/>
    <p:sldId id="294" r:id="rId83"/>
    <p:sldId id="277" r:id="rId84"/>
    <p:sldId id="258" r:id="rId85"/>
    <p:sldId id="259" r:id="rId86"/>
    <p:sldId id="260" r:id="rId87"/>
    <p:sldId id="261" r:id="rId88"/>
    <p:sldId id="262" r:id="rId89"/>
    <p:sldId id="278" r:id="rId90"/>
    <p:sldId id="281" r:id="rId91"/>
    <p:sldId id="263" r:id="rId92"/>
    <p:sldId id="284" r:id="rId93"/>
    <p:sldId id="283" r:id="rId94"/>
    <p:sldId id="604" r:id="rId95"/>
    <p:sldId id="287" r:id="rId96"/>
    <p:sldId id="290" r:id="rId97"/>
    <p:sldId id="566" r:id="rId98"/>
    <p:sldId id="590" r:id="rId99"/>
    <p:sldId id="585" r:id="rId100"/>
    <p:sldId id="403" r:id="rId101"/>
    <p:sldId id="405" r:id="rId102"/>
    <p:sldId id="406" r:id="rId103"/>
    <p:sldId id="567" r:id="rId104"/>
    <p:sldId id="414" r:id="rId105"/>
    <p:sldId id="306" r:id="rId106"/>
    <p:sldId id="592" r:id="rId107"/>
    <p:sldId id="302" r:id="rId108"/>
    <p:sldId id="593" r:id="rId109"/>
    <p:sldId id="335" r:id="rId110"/>
    <p:sldId id="273" r:id="rId111"/>
    <p:sldId id="368" r:id="rId112"/>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 Oleson" initials="BO" lastIdx="1" clrIdx="0">
    <p:extLst>
      <p:ext uri="{19B8F6BF-5375-455C-9EA6-DF929625EA0E}">
        <p15:presenceInfo xmlns:p15="http://schemas.microsoft.com/office/powerpoint/2012/main" userId="S-1-5-21-224852327-28414067-3280919825-11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3" d="100"/>
          <a:sy n="83" d="100"/>
        </p:scale>
        <p:origin x="2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viewProps" Target="view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notesMaster" Target="notesMasters/notesMaster1.xml"/><Relationship Id="rId118"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diagrams/_rels/data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image" Target="../media/image12.jpg"/></Relationships>
</file>

<file path=ppt/diagrams/_rels/drawing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image" Target="../media/image1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3950A4-EF19-4921-BD41-A25732690BBF}" type="doc">
      <dgm:prSet loTypeId="urn:microsoft.com/office/officeart/2005/8/layout/hList7" loCatId="relationship" qsTypeId="urn:microsoft.com/office/officeart/2005/8/quickstyle/3d1" qsCatId="3D" csTypeId="urn:microsoft.com/office/officeart/2005/8/colors/accent1_2" csCatId="accent1" phldr="1"/>
      <dgm:spPr/>
    </dgm:pt>
    <dgm:pt modelId="{3DED2EBA-8F0A-4963-8E81-153196568B70}">
      <dgm:prSet/>
      <dgm:spPr/>
      <dgm:t>
        <a:bodyPr/>
        <a:lstStyle/>
        <a:p>
          <a:r>
            <a:rPr lang="en-US" dirty="0"/>
            <a:t>Facility</a:t>
          </a:r>
        </a:p>
      </dgm:t>
    </dgm:pt>
    <dgm:pt modelId="{4ADF7EAC-AC6A-45F1-A1CA-FA7118C0A51E}" type="parTrans" cxnId="{7CFB85AC-F2F2-44A9-81FA-982E24C63ECB}">
      <dgm:prSet/>
      <dgm:spPr/>
      <dgm:t>
        <a:bodyPr/>
        <a:lstStyle/>
        <a:p>
          <a:endParaRPr lang="en-US"/>
        </a:p>
      </dgm:t>
    </dgm:pt>
    <dgm:pt modelId="{5AEE43BA-452E-4E88-AF41-836969C771CF}" type="sibTrans" cxnId="{7CFB85AC-F2F2-44A9-81FA-982E24C63ECB}">
      <dgm:prSet/>
      <dgm:spPr/>
      <dgm:t>
        <a:bodyPr/>
        <a:lstStyle/>
        <a:p>
          <a:endParaRPr lang="en-US"/>
        </a:p>
      </dgm:t>
    </dgm:pt>
    <dgm:pt modelId="{67BCFDA5-A68D-4368-98B5-F127F4AB15E3}">
      <dgm:prSet/>
      <dgm:spPr/>
      <dgm:t>
        <a:bodyPr/>
        <a:lstStyle/>
        <a:p>
          <a:r>
            <a:rPr lang="en-US" dirty="0"/>
            <a:t>Farm</a:t>
          </a:r>
        </a:p>
      </dgm:t>
    </dgm:pt>
    <dgm:pt modelId="{EC273613-69A4-40FC-A582-C300085B420D}" type="sibTrans" cxnId="{054AA882-A337-4D91-BDED-3AC73E762511}">
      <dgm:prSet/>
      <dgm:spPr/>
      <dgm:t>
        <a:bodyPr/>
        <a:lstStyle/>
        <a:p>
          <a:endParaRPr lang="en-US"/>
        </a:p>
      </dgm:t>
    </dgm:pt>
    <dgm:pt modelId="{511F88C6-9C9A-4CFB-84DF-F592A3D2FFD7}" type="parTrans" cxnId="{054AA882-A337-4D91-BDED-3AC73E762511}">
      <dgm:prSet/>
      <dgm:spPr/>
      <dgm:t>
        <a:bodyPr/>
        <a:lstStyle/>
        <a:p>
          <a:endParaRPr lang="en-US"/>
        </a:p>
      </dgm:t>
    </dgm:pt>
    <dgm:pt modelId="{E2E629AB-32DD-4708-A442-AEEEB48AA878}" type="pres">
      <dgm:prSet presAssocID="{373950A4-EF19-4921-BD41-A25732690BBF}" presName="Name0" presStyleCnt="0">
        <dgm:presLayoutVars>
          <dgm:dir/>
          <dgm:resizeHandles val="exact"/>
        </dgm:presLayoutVars>
      </dgm:prSet>
      <dgm:spPr/>
    </dgm:pt>
    <dgm:pt modelId="{CEE92DBB-A5E0-4C80-B218-8DCFC04A1228}" type="pres">
      <dgm:prSet presAssocID="{373950A4-EF19-4921-BD41-A25732690BBF}" presName="fgShape" presStyleLbl="fgShp" presStyleIdx="0" presStyleCnt="1"/>
      <dgm:spPr/>
    </dgm:pt>
    <dgm:pt modelId="{459E9267-8CB4-4731-9C53-891D1123A582}" type="pres">
      <dgm:prSet presAssocID="{373950A4-EF19-4921-BD41-A25732690BBF}" presName="linComp" presStyleCnt="0"/>
      <dgm:spPr/>
    </dgm:pt>
    <dgm:pt modelId="{E9983C05-9A23-4042-9C04-FDCF0B8A155B}" type="pres">
      <dgm:prSet presAssocID="{67BCFDA5-A68D-4368-98B5-F127F4AB15E3}" presName="compNode" presStyleCnt="0"/>
      <dgm:spPr/>
    </dgm:pt>
    <dgm:pt modelId="{3987CD2B-8E83-42D5-9DD9-E4BE550E7268}" type="pres">
      <dgm:prSet presAssocID="{67BCFDA5-A68D-4368-98B5-F127F4AB15E3}" presName="bkgdShape" presStyleLbl="node1" presStyleIdx="0" presStyleCnt="2" custLinFactNeighborX="-947" custLinFactNeighborY="-1036"/>
      <dgm:spPr/>
      <dgm:t>
        <a:bodyPr/>
        <a:lstStyle/>
        <a:p>
          <a:endParaRPr lang="en-US"/>
        </a:p>
      </dgm:t>
    </dgm:pt>
    <dgm:pt modelId="{C4AFBFD0-F1EF-450A-A10C-52541EAEF44E}" type="pres">
      <dgm:prSet presAssocID="{67BCFDA5-A68D-4368-98B5-F127F4AB15E3}" presName="nodeTx" presStyleLbl="node1" presStyleIdx="0" presStyleCnt="2">
        <dgm:presLayoutVars>
          <dgm:bulletEnabled val="1"/>
        </dgm:presLayoutVars>
      </dgm:prSet>
      <dgm:spPr/>
      <dgm:t>
        <a:bodyPr/>
        <a:lstStyle/>
        <a:p>
          <a:endParaRPr lang="en-US"/>
        </a:p>
      </dgm:t>
    </dgm:pt>
    <dgm:pt modelId="{D00725BC-0EE9-49F6-A34C-98029FE57750}" type="pres">
      <dgm:prSet presAssocID="{67BCFDA5-A68D-4368-98B5-F127F4AB15E3}" presName="invisiNode" presStyleLbl="node1" presStyleIdx="0" presStyleCnt="2"/>
      <dgm:spPr/>
    </dgm:pt>
    <dgm:pt modelId="{3E98E1F6-955D-43EB-9E35-AF87C40FDF92}" type="pres">
      <dgm:prSet presAssocID="{67BCFDA5-A68D-4368-98B5-F127F4AB15E3}" presName="imagNode" presStyleLbl="fgImgPlace1" presStyleIdx="0" presStyleCnt="2"/>
      <dgm:spPr>
        <a:blipFill>
          <a:blip xmlns:r="http://schemas.openxmlformats.org/officeDocument/2006/relationships" r:embed="rId1"/>
          <a:srcRect/>
          <a:stretch>
            <a:fillRect l="-17000" r="-17000"/>
          </a:stretch>
        </a:blipFill>
      </dgm:spPr>
    </dgm:pt>
    <dgm:pt modelId="{42FF4A41-0243-47CC-BB8F-E92AD72BDD7F}" type="pres">
      <dgm:prSet presAssocID="{EC273613-69A4-40FC-A582-C300085B420D}" presName="sibTrans" presStyleLbl="sibTrans2D1" presStyleIdx="0" presStyleCnt="0"/>
      <dgm:spPr/>
      <dgm:t>
        <a:bodyPr/>
        <a:lstStyle/>
        <a:p>
          <a:endParaRPr lang="en-US"/>
        </a:p>
      </dgm:t>
    </dgm:pt>
    <dgm:pt modelId="{A55BACD7-BD48-4287-BA53-D742355C97C0}" type="pres">
      <dgm:prSet presAssocID="{3DED2EBA-8F0A-4963-8E81-153196568B70}" presName="compNode" presStyleCnt="0"/>
      <dgm:spPr/>
    </dgm:pt>
    <dgm:pt modelId="{D36A2D71-E241-4B11-8043-03B77AAB5A13}" type="pres">
      <dgm:prSet presAssocID="{3DED2EBA-8F0A-4963-8E81-153196568B70}" presName="bkgdShape" presStyleLbl="node1" presStyleIdx="1" presStyleCnt="2"/>
      <dgm:spPr/>
      <dgm:t>
        <a:bodyPr/>
        <a:lstStyle/>
        <a:p>
          <a:endParaRPr lang="en-US"/>
        </a:p>
      </dgm:t>
    </dgm:pt>
    <dgm:pt modelId="{AD368760-5058-44F1-B8BB-A34D068A4232}" type="pres">
      <dgm:prSet presAssocID="{3DED2EBA-8F0A-4963-8E81-153196568B70}" presName="nodeTx" presStyleLbl="node1" presStyleIdx="1" presStyleCnt="2">
        <dgm:presLayoutVars>
          <dgm:bulletEnabled val="1"/>
        </dgm:presLayoutVars>
      </dgm:prSet>
      <dgm:spPr/>
      <dgm:t>
        <a:bodyPr/>
        <a:lstStyle/>
        <a:p>
          <a:endParaRPr lang="en-US"/>
        </a:p>
      </dgm:t>
    </dgm:pt>
    <dgm:pt modelId="{6B29900F-A259-4E72-A111-F9A86B5DFD1B}" type="pres">
      <dgm:prSet presAssocID="{3DED2EBA-8F0A-4963-8E81-153196568B70}" presName="invisiNode" presStyleLbl="node1" presStyleIdx="1" presStyleCnt="2"/>
      <dgm:spPr/>
    </dgm:pt>
    <dgm:pt modelId="{F1494B18-6A97-4487-84AE-D4C8B5951A57}" type="pres">
      <dgm:prSet presAssocID="{3DED2EBA-8F0A-4963-8E81-153196568B70}" presName="imagNode" presStyleLbl="fgImgPlace1" presStyleIdx="1" presStyleCnt="2"/>
      <dgm:spPr>
        <a:blipFill>
          <a:blip xmlns:r="http://schemas.openxmlformats.org/officeDocument/2006/relationships" r:embed="rId2"/>
          <a:srcRect/>
          <a:stretch>
            <a:fillRect l="-13000" r="-13000"/>
          </a:stretch>
        </a:blipFill>
      </dgm:spPr>
    </dgm:pt>
  </dgm:ptLst>
  <dgm:cxnLst>
    <dgm:cxn modelId="{91D9DF0D-0661-49EE-9DE2-F9C14CADE708}" type="presOf" srcId="{67BCFDA5-A68D-4368-98B5-F127F4AB15E3}" destId="{3987CD2B-8E83-42D5-9DD9-E4BE550E7268}" srcOrd="0" destOrd="0" presId="urn:microsoft.com/office/officeart/2005/8/layout/hList7"/>
    <dgm:cxn modelId="{953BAC80-DBC7-49B4-8787-163FA30C9332}" type="presOf" srcId="{3DED2EBA-8F0A-4963-8E81-153196568B70}" destId="{D36A2D71-E241-4B11-8043-03B77AAB5A13}" srcOrd="0" destOrd="0" presId="urn:microsoft.com/office/officeart/2005/8/layout/hList7"/>
    <dgm:cxn modelId="{054AA882-A337-4D91-BDED-3AC73E762511}" srcId="{373950A4-EF19-4921-BD41-A25732690BBF}" destId="{67BCFDA5-A68D-4368-98B5-F127F4AB15E3}" srcOrd="0" destOrd="0" parTransId="{511F88C6-9C9A-4CFB-84DF-F592A3D2FFD7}" sibTransId="{EC273613-69A4-40FC-A582-C300085B420D}"/>
    <dgm:cxn modelId="{079BB04D-155C-4FF6-8877-43670EB3C411}" type="presOf" srcId="{373950A4-EF19-4921-BD41-A25732690BBF}" destId="{E2E629AB-32DD-4708-A442-AEEEB48AA878}" srcOrd="0" destOrd="0" presId="urn:microsoft.com/office/officeart/2005/8/layout/hList7"/>
    <dgm:cxn modelId="{6F1B8CB0-3452-4CE4-ACD7-E04FE25422ED}" type="presOf" srcId="{67BCFDA5-A68D-4368-98B5-F127F4AB15E3}" destId="{C4AFBFD0-F1EF-450A-A10C-52541EAEF44E}" srcOrd="1" destOrd="0" presId="urn:microsoft.com/office/officeart/2005/8/layout/hList7"/>
    <dgm:cxn modelId="{E5FE968A-EAFB-4046-BD3C-9DBFDDA0EEA3}" type="presOf" srcId="{EC273613-69A4-40FC-A582-C300085B420D}" destId="{42FF4A41-0243-47CC-BB8F-E92AD72BDD7F}" srcOrd="0" destOrd="0" presId="urn:microsoft.com/office/officeart/2005/8/layout/hList7"/>
    <dgm:cxn modelId="{7CFB85AC-F2F2-44A9-81FA-982E24C63ECB}" srcId="{373950A4-EF19-4921-BD41-A25732690BBF}" destId="{3DED2EBA-8F0A-4963-8E81-153196568B70}" srcOrd="1" destOrd="0" parTransId="{4ADF7EAC-AC6A-45F1-A1CA-FA7118C0A51E}" sibTransId="{5AEE43BA-452E-4E88-AF41-836969C771CF}"/>
    <dgm:cxn modelId="{E735BC60-E3DA-4ED9-803A-0BAD5A90EFEF}" type="presOf" srcId="{3DED2EBA-8F0A-4963-8E81-153196568B70}" destId="{AD368760-5058-44F1-B8BB-A34D068A4232}" srcOrd="1" destOrd="0" presId="urn:microsoft.com/office/officeart/2005/8/layout/hList7"/>
    <dgm:cxn modelId="{7BFD62D9-8242-466F-90BD-9ACEFB3B7E4B}" type="presParOf" srcId="{E2E629AB-32DD-4708-A442-AEEEB48AA878}" destId="{CEE92DBB-A5E0-4C80-B218-8DCFC04A1228}" srcOrd="0" destOrd="0" presId="urn:microsoft.com/office/officeart/2005/8/layout/hList7"/>
    <dgm:cxn modelId="{C3447AA1-516B-461F-ABBC-718282ECC6B6}" type="presParOf" srcId="{E2E629AB-32DD-4708-A442-AEEEB48AA878}" destId="{459E9267-8CB4-4731-9C53-891D1123A582}" srcOrd="1" destOrd="0" presId="urn:microsoft.com/office/officeart/2005/8/layout/hList7"/>
    <dgm:cxn modelId="{F4B42D41-7F96-425D-8399-1AE8E53F1E8F}" type="presParOf" srcId="{459E9267-8CB4-4731-9C53-891D1123A582}" destId="{E9983C05-9A23-4042-9C04-FDCF0B8A155B}" srcOrd="0" destOrd="0" presId="urn:microsoft.com/office/officeart/2005/8/layout/hList7"/>
    <dgm:cxn modelId="{2C20C4DB-79F5-4D5B-B1E1-CB5609157165}" type="presParOf" srcId="{E9983C05-9A23-4042-9C04-FDCF0B8A155B}" destId="{3987CD2B-8E83-42D5-9DD9-E4BE550E7268}" srcOrd="0" destOrd="0" presId="urn:microsoft.com/office/officeart/2005/8/layout/hList7"/>
    <dgm:cxn modelId="{C25A43BF-AA6E-4CE8-9711-A7DE90180183}" type="presParOf" srcId="{E9983C05-9A23-4042-9C04-FDCF0B8A155B}" destId="{C4AFBFD0-F1EF-450A-A10C-52541EAEF44E}" srcOrd="1" destOrd="0" presId="urn:microsoft.com/office/officeart/2005/8/layout/hList7"/>
    <dgm:cxn modelId="{9D48D8ED-9428-4AE6-95F2-F8C305DC75E1}" type="presParOf" srcId="{E9983C05-9A23-4042-9C04-FDCF0B8A155B}" destId="{D00725BC-0EE9-49F6-A34C-98029FE57750}" srcOrd="2" destOrd="0" presId="urn:microsoft.com/office/officeart/2005/8/layout/hList7"/>
    <dgm:cxn modelId="{E841C0C5-1C10-4B01-BB41-09D58446E78A}" type="presParOf" srcId="{E9983C05-9A23-4042-9C04-FDCF0B8A155B}" destId="{3E98E1F6-955D-43EB-9E35-AF87C40FDF92}" srcOrd="3" destOrd="0" presId="urn:microsoft.com/office/officeart/2005/8/layout/hList7"/>
    <dgm:cxn modelId="{FEBAA637-5228-4D55-81D8-639423515C02}" type="presParOf" srcId="{459E9267-8CB4-4731-9C53-891D1123A582}" destId="{42FF4A41-0243-47CC-BB8F-E92AD72BDD7F}" srcOrd="1" destOrd="0" presId="urn:microsoft.com/office/officeart/2005/8/layout/hList7"/>
    <dgm:cxn modelId="{697F5E3D-3E10-44B6-A2A2-E2BFC8CE2FC5}" type="presParOf" srcId="{459E9267-8CB4-4731-9C53-891D1123A582}" destId="{A55BACD7-BD48-4287-BA53-D742355C97C0}" srcOrd="2" destOrd="0" presId="urn:microsoft.com/office/officeart/2005/8/layout/hList7"/>
    <dgm:cxn modelId="{C4C93807-7894-44C9-AF5F-42FA018076DD}" type="presParOf" srcId="{A55BACD7-BD48-4287-BA53-D742355C97C0}" destId="{D36A2D71-E241-4B11-8043-03B77AAB5A13}" srcOrd="0" destOrd="0" presId="urn:microsoft.com/office/officeart/2005/8/layout/hList7"/>
    <dgm:cxn modelId="{E3587EE3-D223-4CA0-9763-CC32ADA6784C}" type="presParOf" srcId="{A55BACD7-BD48-4287-BA53-D742355C97C0}" destId="{AD368760-5058-44F1-B8BB-A34D068A4232}" srcOrd="1" destOrd="0" presId="urn:microsoft.com/office/officeart/2005/8/layout/hList7"/>
    <dgm:cxn modelId="{F02F1DE3-78A5-4BC3-B49B-0345184DB92F}" type="presParOf" srcId="{A55BACD7-BD48-4287-BA53-D742355C97C0}" destId="{6B29900F-A259-4E72-A111-F9A86B5DFD1B}" srcOrd="2" destOrd="0" presId="urn:microsoft.com/office/officeart/2005/8/layout/hList7"/>
    <dgm:cxn modelId="{B49B8469-7FC8-4C02-A77C-370155C49094}" type="presParOf" srcId="{A55BACD7-BD48-4287-BA53-D742355C97C0}" destId="{F1494B18-6A97-4487-84AE-D4C8B5951A57}"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7CD2B-8E83-42D5-9DD9-E4BE550E7268}">
      <dsp:nvSpPr>
        <dsp:cNvPr id="0" name=""/>
        <dsp:cNvSpPr/>
      </dsp:nvSpPr>
      <dsp:spPr>
        <a:xfrm>
          <a:off x="0" y="0"/>
          <a:ext cx="2656294" cy="323815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0040" tIns="320040" rIns="320040" bIns="320040" numCol="1" spcCol="1270" anchor="ctr" anchorCtr="0">
          <a:noAutofit/>
        </a:bodyPr>
        <a:lstStyle/>
        <a:p>
          <a:pPr lvl="0" algn="ctr" defTabSz="2000250">
            <a:lnSpc>
              <a:spcPct val="90000"/>
            </a:lnSpc>
            <a:spcBef>
              <a:spcPct val="0"/>
            </a:spcBef>
            <a:spcAft>
              <a:spcPct val="35000"/>
            </a:spcAft>
          </a:pPr>
          <a:r>
            <a:rPr lang="en-US" sz="4500" kern="1200" dirty="0"/>
            <a:t>Farm</a:t>
          </a:r>
        </a:p>
      </dsp:txBody>
      <dsp:txXfrm>
        <a:off x="0" y="1295260"/>
        <a:ext cx="2656294" cy="1295260"/>
      </dsp:txXfrm>
    </dsp:sp>
    <dsp:sp modelId="{3E98E1F6-955D-43EB-9E35-AF87C40FDF92}">
      <dsp:nvSpPr>
        <dsp:cNvPr id="0" name=""/>
        <dsp:cNvSpPr/>
      </dsp:nvSpPr>
      <dsp:spPr>
        <a:xfrm>
          <a:off x="791314" y="194289"/>
          <a:ext cx="1078304" cy="1078304"/>
        </a:xfrm>
        <a:prstGeom prst="ellipse">
          <a:avLst/>
        </a:prstGeom>
        <a:blipFill>
          <a:blip xmlns:r="http://schemas.openxmlformats.org/officeDocument/2006/relationships" r:embed="rId1"/>
          <a:srcRect/>
          <a:stretch>
            <a:fillRect l="-17000" r="-17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36A2D71-E241-4B11-8043-03B77AAB5A13}">
      <dsp:nvSpPr>
        <dsp:cNvPr id="0" name=""/>
        <dsp:cNvSpPr/>
      </dsp:nvSpPr>
      <dsp:spPr>
        <a:xfrm>
          <a:off x="2738302" y="0"/>
          <a:ext cx="2656294" cy="323815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0040" tIns="320040" rIns="320040" bIns="320040" numCol="1" spcCol="1270" anchor="ctr" anchorCtr="0">
          <a:noAutofit/>
        </a:bodyPr>
        <a:lstStyle/>
        <a:p>
          <a:pPr lvl="0" algn="ctr" defTabSz="2000250">
            <a:lnSpc>
              <a:spcPct val="90000"/>
            </a:lnSpc>
            <a:spcBef>
              <a:spcPct val="0"/>
            </a:spcBef>
            <a:spcAft>
              <a:spcPct val="35000"/>
            </a:spcAft>
          </a:pPr>
          <a:r>
            <a:rPr lang="en-US" sz="4500" kern="1200" dirty="0"/>
            <a:t>Facility</a:t>
          </a:r>
        </a:p>
      </dsp:txBody>
      <dsp:txXfrm>
        <a:off x="2738302" y="1295260"/>
        <a:ext cx="2656294" cy="1295260"/>
      </dsp:txXfrm>
    </dsp:sp>
    <dsp:sp modelId="{F1494B18-6A97-4487-84AE-D4C8B5951A57}">
      <dsp:nvSpPr>
        <dsp:cNvPr id="0" name=""/>
        <dsp:cNvSpPr/>
      </dsp:nvSpPr>
      <dsp:spPr>
        <a:xfrm>
          <a:off x="3527297" y="194289"/>
          <a:ext cx="1078304" cy="1078304"/>
        </a:xfrm>
        <a:prstGeom prst="ellipse">
          <a:avLst/>
        </a:prstGeom>
        <a:blipFill>
          <a:blip xmlns:r="http://schemas.openxmlformats.org/officeDocument/2006/relationships" r:embed="rId2"/>
          <a:srcRect/>
          <a:stretch>
            <a:fillRect l="-13000" r="-13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EE92DBB-A5E0-4C80-B218-8DCFC04A1228}">
      <dsp:nvSpPr>
        <dsp:cNvPr id="0" name=""/>
        <dsp:cNvSpPr/>
      </dsp:nvSpPr>
      <dsp:spPr>
        <a:xfrm>
          <a:off x="215876" y="2590520"/>
          <a:ext cx="4965162" cy="485722"/>
        </a:xfrm>
        <a:prstGeom prst="leftRightArrow">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E40615-C8C8-4812-80AA-7F481A06D427}"/>
              </a:ext>
            </a:extLst>
          </p:cNvPr>
          <p:cNvSpPr>
            <a:spLocks noGrp="1"/>
          </p:cNvSpPr>
          <p:nvPr>
            <p:ph type="hdr" sz="quarter"/>
          </p:nvPr>
        </p:nvSpPr>
        <p:spPr>
          <a:xfrm>
            <a:off x="0" y="0"/>
            <a:ext cx="4028844" cy="351216"/>
          </a:xfrm>
          <a:prstGeom prst="rect">
            <a:avLst/>
          </a:prstGeom>
        </p:spPr>
        <p:txBody>
          <a:bodyPr vert="horz" lIns="88139" tIns="44070" rIns="88139" bIns="44070" rtlCol="0"/>
          <a:lstStyle>
            <a:lvl1pPr algn="l">
              <a:defRPr sz="1200"/>
            </a:lvl1pPr>
          </a:lstStyle>
          <a:p>
            <a:endParaRPr lang="en-US"/>
          </a:p>
        </p:txBody>
      </p:sp>
      <p:sp>
        <p:nvSpPr>
          <p:cNvPr id="3" name="Date Placeholder 2">
            <a:extLst>
              <a:ext uri="{FF2B5EF4-FFF2-40B4-BE49-F238E27FC236}">
                <a16:creationId xmlns:a16="http://schemas.microsoft.com/office/drawing/2014/main" id="{95C0611D-4128-433D-99BD-DBC430AA2160}"/>
              </a:ext>
            </a:extLst>
          </p:cNvPr>
          <p:cNvSpPr>
            <a:spLocks noGrp="1"/>
          </p:cNvSpPr>
          <p:nvPr>
            <p:ph type="dt" sz="quarter" idx="1"/>
          </p:nvPr>
        </p:nvSpPr>
        <p:spPr>
          <a:xfrm>
            <a:off x="5265540" y="0"/>
            <a:ext cx="4028844" cy="351216"/>
          </a:xfrm>
          <a:prstGeom prst="rect">
            <a:avLst/>
          </a:prstGeom>
        </p:spPr>
        <p:txBody>
          <a:bodyPr vert="horz" lIns="88139" tIns="44070" rIns="88139" bIns="44070" rtlCol="0"/>
          <a:lstStyle>
            <a:lvl1pPr algn="r">
              <a:defRPr sz="1200"/>
            </a:lvl1pPr>
          </a:lstStyle>
          <a:p>
            <a:fld id="{AD918422-F609-4074-A18F-132DC3E1EB56}" type="datetimeFigureOut">
              <a:rPr lang="en-US" smtClean="0"/>
              <a:t>2/24/2020</a:t>
            </a:fld>
            <a:endParaRPr lang="en-US"/>
          </a:p>
        </p:txBody>
      </p:sp>
      <p:sp>
        <p:nvSpPr>
          <p:cNvPr id="4" name="Footer Placeholder 3">
            <a:extLst>
              <a:ext uri="{FF2B5EF4-FFF2-40B4-BE49-F238E27FC236}">
                <a16:creationId xmlns:a16="http://schemas.microsoft.com/office/drawing/2014/main" id="{515C6BCD-0933-4EE2-A9AD-1CE76E26BC08}"/>
              </a:ext>
            </a:extLst>
          </p:cNvPr>
          <p:cNvSpPr>
            <a:spLocks noGrp="1"/>
          </p:cNvSpPr>
          <p:nvPr>
            <p:ph type="ftr" sz="quarter" idx="2"/>
          </p:nvPr>
        </p:nvSpPr>
        <p:spPr>
          <a:xfrm>
            <a:off x="0" y="6659186"/>
            <a:ext cx="4028844" cy="351215"/>
          </a:xfrm>
          <a:prstGeom prst="rect">
            <a:avLst/>
          </a:prstGeom>
        </p:spPr>
        <p:txBody>
          <a:bodyPr vert="horz" lIns="88139" tIns="44070" rIns="88139" bIns="44070" rtlCol="0" anchor="b"/>
          <a:lstStyle>
            <a:lvl1pPr algn="l">
              <a:defRPr sz="1200"/>
            </a:lvl1pPr>
          </a:lstStyle>
          <a:p>
            <a:r>
              <a:rPr lang="en-US"/>
              <a:t>M:\2020\GFVGA\Meetings - Events\Executive Farm Mgmt Program</a:t>
            </a:r>
          </a:p>
        </p:txBody>
      </p:sp>
      <p:sp>
        <p:nvSpPr>
          <p:cNvPr id="5" name="Slide Number Placeholder 4">
            <a:extLst>
              <a:ext uri="{FF2B5EF4-FFF2-40B4-BE49-F238E27FC236}">
                <a16:creationId xmlns:a16="http://schemas.microsoft.com/office/drawing/2014/main" id="{B2BE2D19-455B-4B62-8609-14DBA00DA34D}"/>
              </a:ext>
            </a:extLst>
          </p:cNvPr>
          <p:cNvSpPr>
            <a:spLocks noGrp="1"/>
          </p:cNvSpPr>
          <p:nvPr>
            <p:ph type="sldNum" sz="quarter" idx="3"/>
          </p:nvPr>
        </p:nvSpPr>
        <p:spPr>
          <a:xfrm>
            <a:off x="5265540" y="6659186"/>
            <a:ext cx="4028844" cy="351215"/>
          </a:xfrm>
          <a:prstGeom prst="rect">
            <a:avLst/>
          </a:prstGeom>
        </p:spPr>
        <p:txBody>
          <a:bodyPr vert="horz" lIns="88139" tIns="44070" rIns="88139" bIns="44070" rtlCol="0" anchor="b"/>
          <a:lstStyle>
            <a:lvl1pPr algn="r">
              <a:defRPr sz="1200"/>
            </a:lvl1pPr>
          </a:lstStyle>
          <a:p>
            <a:fld id="{8358243A-24FA-4694-8E20-2F65748E132D}" type="slidenum">
              <a:rPr lang="en-US" smtClean="0"/>
              <a:t>‹#›</a:t>
            </a:fld>
            <a:endParaRPr lang="en-US"/>
          </a:p>
        </p:txBody>
      </p:sp>
    </p:spTree>
    <p:extLst>
      <p:ext uri="{BB962C8B-B14F-4D97-AF65-F5344CB8AC3E}">
        <p14:creationId xmlns:p14="http://schemas.microsoft.com/office/powerpoint/2010/main" val="301054227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2" tIns="46586" rIns="93172" bIns="46586" rtlCol="0"/>
          <a:lstStyle>
            <a:lvl1pPr algn="r">
              <a:defRPr sz="1300"/>
            </a:lvl1pPr>
          </a:lstStyle>
          <a:p>
            <a:fld id="{667AE024-0A14-458D-896D-F025A4C4B6B6}" type="datetimeFigureOut">
              <a:rPr lang="en-US" smtClean="0"/>
              <a:t>2/24/2020</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2" tIns="46586" rIns="93172" bIns="46586" rtlCol="0" anchor="b"/>
          <a:lstStyle>
            <a:lvl1pPr algn="l">
              <a:defRPr sz="1300"/>
            </a:lvl1pPr>
          </a:lstStyle>
          <a:p>
            <a:r>
              <a:rPr lang="en-US"/>
              <a:t>M:\2020\GFVGA\Meetings - Events\Executive Farm Mgmt Program</a:t>
            </a:r>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2" tIns="46586" rIns="93172" bIns="46586" rtlCol="0" anchor="b"/>
          <a:lstStyle>
            <a:lvl1pPr algn="r">
              <a:defRPr sz="1300"/>
            </a:lvl1pPr>
          </a:lstStyle>
          <a:p>
            <a:fld id="{A99990CF-C8CD-4A2F-837A-072DD913860C}" type="slidenum">
              <a:rPr lang="en-US" smtClean="0"/>
              <a:t>‹#›</a:t>
            </a:fld>
            <a:endParaRPr lang="en-US"/>
          </a:p>
        </p:txBody>
      </p:sp>
    </p:spTree>
    <p:extLst>
      <p:ext uri="{BB962C8B-B14F-4D97-AF65-F5344CB8AC3E}">
        <p14:creationId xmlns:p14="http://schemas.microsoft.com/office/powerpoint/2010/main" val="192071977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7020" indent="-291161" eaLnBrk="0" hangingPunct="0">
              <a:defRPr>
                <a:solidFill>
                  <a:schemeClr val="tx1"/>
                </a:solidFill>
                <a:latin typeface="Arial" panose="020B0604020202020204" pitchFamily="34" charset="0"/>
              </a:defRPr>
            </a:lvl2pPr>
            <a:lvl3pPr marL="1164647" indent="-232929" eaLnBrk="0" hangingPunct="0">
              <a:defRPr>
                <a:solidFill>
                  <a:schemeClr val="tx1"/>
                </a:solidFill>
                <a:latin typeface="Arial" panose="020B0604020202020204" pitchFamily="34" charset="0"/>
              </a:defRPr>
            </a:lvl3pPr>
            <a:lvl4pPr marL="1630505" indent="-232929" eaLnBrk="0" hangingPunct="0">
              <a:defRPr>
                <a:solidFill>
                  <a:schemeClr val="tx1"/>
                </a:solidFill>
                <a:latin typeface="Arial" panose="020B0604020202020204" pitchFamily="34" charset="0"/>
              </a:defRPr>
            </a:lvl4pPr>
            <a:lvl5pPr marL="2096365" indent="-232929" eaLnBrk="0" hangingPunct="0">
              <a:defRPr>
                <a:solidFill>
                  <a:schemeClr val="tx1"/>
                </a:solidFill>
                <a:latin typeface="Arial" panose="020B0604020202020204" pitchFamily="34" charset="0"/>
              </a:defRPr>
            </a:lvl5pPr>
            <a:lvl6pPr marL="2562224" indent="-232929" eaLnBrk="0" fontAlgn="base" hangingPunct="0">
              <a:spcBef>
                <a:spcPct val="0"/>
              </a:spcBef>
              <a:spcAft>
                <a:spcPct val="0"/>
              </a:spcAft>
              <a:defRPr>
                <a:solidFill>
                  <a:schemeClr val="tx1"/>
                </a:solidFill>
                <a:latin typeface="Arial" panose="020B0604020202020204" pitchFamily="34" charset="0"/>
              </a:defRPr>
            </a:lvl6pPr>
            <a:lvl7pPr marL="3028082" indent="-232929" eaLnBrk="0" fontAlgn="base" hangingPunct="0">
              <a:spcBef>
                <a:spcPct val="0"/>
              </a:spcBef>
              <a:spcAft>
                <a:spcPct val="0"/>
              </a:spcAft>
              <a:defRPr>
                <a:solidFill>
                  <a:schemeClr val="tx1"/>
                </a:solidFill>
                <a:latin typeface="Arial" panose="020B0604020202020204" pitchFamily="34" charset="0"/>
              </a:defRPr>
            </a:lvl7pPr>
            <a:lvl8pPr marL="3493941" indent="-232929" eaLnBrk="0" fontAlgn="base" hangingPunct="0">
              <a:spcBef>
                <a:spcPct val="0"/>
              </a:spcBef>
              <a:spcAft>
                <a:spcPct val="0"/>
              </a:spcAft>
              <a:defRPr>
                <a:solidFill>
                  <a:schemeClr val="tx1"/>
                </a:solidFill>
                <a:latin typeface="Arial" panose="020B0604020202020204" pitchFamily="34" charset="0"/>
              </a:defRPr>
            </a:lvl8pPr>
            <a:lvl9pPr marL="3959800" indent="-232929"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FB4F381-C2C8-4370-8F5B-7EDD2D285FA2}" type="slidenum">
              <a:rPr lang="en-US"/>
              <a:pPr eaLnBrk="1" hangingPunct="1"/>
              <a:t>4</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
        <p:nvSpPr>
          <p:cNvPr id="2" name="Footer Placeholder 1">
            <a:extLst>
              <a:ext uri="{FF2B5EF4-FFF2-40B4-BE49-F238E27FC236}">
                <a16:creationId xmlns:a16="http://schemas.microsoft.com/office/drawing/2014/main" id="{4B3F88FE-2364-4538-A2AD-8340378D83F0}"/>
              </a:ext>
            </a:extLst>
          </p:cNvPr>
          <p:cNvSpPr>
            <a:spLocks noGrp="1"/>
          </p:cNvSpPr>
          <p:nvPr>
            <p:ph type="ftr" sz="quarter" idx="4"/>
          </p:nvPr>
        </p:nvSpPr>
        <p:spPr/>
        <p:txBody>
          <a:bodyPr/>
          <a:lstStyle/>
          <a:p>
            <a:r>
              <a:rPr lang="en-US"/>
              <a:t>M:\2020\GFVGA\Meetings - Events\Executive Farm Mgmt Program</a:t>
            </a:r>
          </a:p>
        </p:txBody>
      </p:sp>
    </p:spTree>
    <p:extLst>
      <p:ext uri="{BB962C8B-B14F-4D97-AF65-F5344CB8AC3E}">
        <p14:creationId xmlns:p14="http://schemas.microsoft.com/office/powerpoint/2010/main" val="2490435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03705112-4AE5-4A05-8BFA-37626F3016C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862">
              <a:defRPr>
                <a:solidFill>
                  <a:schemeClr val="tx1"/>
                </a:solidFill>
                <a:latin typeface="Arial" panose="020B0604020202020204" pitchFamily="34" charset="0"/>
              </a:defRPr>
            </a:lvl1pPr>
            <a:lvl2pPr marL="757020" indent="-291161" defTabSz="981862">
              <a:defRPr>
                <a:solidFill>
                  <a:schemeClr val="tx1"/>
                </a:solidFill>
                <a:latin typeface="Arial" panose="020B0604020202020204" pitchFamily="34" charset="0"/>
              </a:defRPr>
            </a:lvl2pPr>
            <a:lvl3pPr marL="1164647" indent="-232929" defTabSz="981862">
              <a:defRPr>
                <a:solidFill>
                  <a:schemeClr val="tx1"/>
                </a:solidFill>
                <a:latin typeface="Arial" panose="020B0604020202020204" pitchFamily="34" charset="0"/>
              </a:defRPr>
            </a:lvl3pPr>
            <a:lvl4pPr marL="1630505" indent="-232929" defTabSz="981862">
              <a:defRPr>
                <a:solidFill>
                  <a:schemeClr val="tx1"/>
                </a:solidFill>
                <a:latin typeface="Arial" panose="020B0604020202020204" pitchFamily="34" charset="0"/>
              </a:defRPr>
            </a:lvl4pPr>
            <a:lvl5pPr marL="2096365" indent="-232929" defTabSz="981862">
              <a:defRPr>
                <a:solidFill>
                  <a:schemeClr val="tx1"/>
                </a:solidFill>
                <a:latin typeface="Arial" panose="020B0604020202020204" pitchFamily="34" charset="0"/>
              </a:defRPr>
            </a:lvl5pPr>
            <a:lvl6pPr marL="2562224" indent="-232929" defTabSz="981862" eaLnBrk="0" fontAlgn="base" hangingPunct="0">
              <a:spcBef>
                <a:spcPct val="0"/>
              </a:spcBef>
              <a:spcAft>
                <a:spcPct val="0"/>
              </a:spcAft>
              <a:defRPr>
                <a:solidFill>
                  <a:schemeClr val="tx1"/>
                </a:solidFill>
                <a:latin typeface="Arial" panose="020B0604020202020204" pitchFamily="34" charset="0"/>
              </a:defRPr>
            </a:lvl6pPr>
            <a:lvl7pPr marL="3028082" indent="-232929" defTabSz="981862" eaLnBrk="0" fontAlgn="base" hangingPunct="0">
              <a:spcBef>
                <a:spcPct val="0"/>
              </a:spcBef>
              <a:spcAft>
                <a:spcPct val="0"/>
              </a:spcAft>
              <a:defRPr>
                <a:solidFill>
                  <a:schemeClr val="tx1"/>
                </a:solidFill>
                <a:latin typeface="Arial" panose="020B0604020202020204" pitchFamily="34" charset="0"/>
              </a:defRPr>
            </a:lvl7pPr>
            <a:lvl8pPr marL="3493941" indent="-232929" defTabSz="981862" eaLnBrk="0" fontAlgn="base" hangingPunct="0">
              <a:spcBef>
                <a:spcPct val="0"/>
              </a:spcBef>
              <a:spcAft>
                <a:spcPct val="0"/>
              </a:spcAft>
              <a:defRPr>
                <a:solidFill>
                  <a:schemeClr val="tx1"/>
                </a:solidFill>
                <a:latin typeface="Arial" panose="020B0604020202020204" pitchFamily="34" charset="0"/>
              </a:defRPr>
            </a:lvl8pPr>
            <a:lvl9pPr marL="3959800" indent="-232929" defTabSz="981862"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Verdana" panose="020B0604030504040204" pitchFamily="34" charset="0"/>
              </a:rPr>
              <a:t>Georgia GAPs Food Safety Certification Program: An Overview</a:t>
            </a:r>
          </a:p>
        </p:txBody>
      </p:sp>
      <p:sp>
        <p:nvSpPr>
          <p:cNvPr id="148483" name="Rectangle 6">
            <a:extLst>
              <a:ext uri="{FF2B5EF4-FFF2-40B4-BE49-F238E27FC236}">
                <a16:creationId xmlns:a16="http://schemas.microsoft.com/office/drawing/2014/main" id="{89DE8F40-F49F-4636-B02C-1AF0ADF838A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862">
              <a:defRPr>
                <a:solidFill>
                  <a:schemeClr val="tx1"/>
                </a:solidFill>
                <a:latin typeface="Arial" panose="020B0604020202020204" pitchFamily="34" charset="0"/>
              </a:defRPr>
            </a:lvl1pPr>
            <a:lvl2pPr marL="757020" indent="-291161" defTabSz="981862">
              <a:defRPr>
                <a:solidFill>
                  <a:schemeClr val="tx1"/>
                </a:solidFill>
                <a:latin typeface="Arial" panose="020B0604020202020204" pitchFamily="34" charset="0"/>
              </a:defRPr>
            </a:lvl2pPr>
            <a:lvl3pPr marL="1164647" indent="-232929" defTabSz="981862">
              <a:defRPr>
                <a:solidFill>
                  <a:schemeClr val="tx1"/>
                </a:solidFill>
                <a:latin typeface="Arial" panose="020B0604020202020204" pitchFamily="34" charset="0"/>
              </a:defRPr>
            </a:lvl3pPr>
            <a:lvl4pPr marL="1630505" indent="-232929" defTabSz="981862">
              <a:defRPr>
                <a:solidFill>
                  <a:schemeClr val="tx1"/>
                </a:solidFill>
                <a:latin typeface="Arial" panose="020B0604020202020204" pitchFamily="34" charset="0"/>
              </a:defRPr>
            </a:lvl4pPr>
            <a:lvl5pPr marL="2096365" indent="-232929" defTabSz="981862">
              <a:defRPr>
                <a:solidFill>
                  <a:schemeClr val="tx1"/>
                </a:solidFill>
                <a:latin typeface="Arial" panose="020B0604020202020204" pitchFamily="34" charset="0"/>
              </a:defRPr>
            </a:lvl5pPr>
            <a:lvl6pPr marL="2562224" indent="-232929" defTabSz="981862" eaLnBrk="0" fontAlgn="base" hangingPunct="0">
              <a:spcBef>
                <a:spcPct val="0"/>
              </a:spcBef>
              <a:spcAft>
                <a:spcPct val="0"/>
              </a:spcAft>
              <a:defRPr>
                <a:solidFill>
                  <a:schemeClr val="tx1"/>
                </a:solidFill>
                <a:latin typeface="Arial" panose="020B0604020202020204" pitchFamily="34" charset="0"/>
              </a:defRPr>
            </a:lvl6pPr>
            <a:lvl7pPr marL="3028082" indent="-232929" defTabSz="981862" eaLnBrk="0" fontAlgn="base" hangingPunct="0">
              <a:spcBef>
                <a:spcPct val="0"/>
              </a:spcBef>
              <a:spcAft>
                <a:spcPct val="0"/>
              </a:spcAft>
              <a:defRPr>
                <a:solidFill>
                  <a:schemeClr val="tx1"/>
                </a:solidFill>
                <a:latin typeface="Arial" panose="020B0604020202020204" pitchFamily="34" charset="0"/>
              </a:defRPr>
            </a:lvl7pPr>
            <a:lvl8pPr marL="3493941" indent="-232929" defTabSz="981862" eaLnBrk="0" fontAlgn="base" hangingPunct="0">
              <a:spcBef>
                <a:spcPct val="0"/>
              </a:spcBef>
              <a:spcAft>
                <a:spcPct val="0"/>
              </a:spcAft>
              <a:defRPr>
                <a:solidFill>
                  <a:schemeClr val="tx1"/>
                </a:solidFill>
                <a:latin typeface="Arial" panose="020B0604020202020204" pitchFamily="34" charset="0"/>
              </a:defRPr>
            </a:lvl8pPr>
            <a:lvl9pPr marL="3959800" indent="-232929" defTabSz="981862"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Verdana" panose="020B0604030504040204" pitchFamily="34" charset="0"/>
              </a:rPr>
              <a:t>M:\2020\GFVGA\Meetings - Events\Executive Farm Mgmt Program</a:t>
            </a:r>
          </a:p>
        </p:txBody>
      </p:sp>
      <p:sp>
        <p:nvSpPr>
          <p:cNvPr id="148484" name="Rectangle 7">
            <a:extLst>
              <a:ext uri="{FF2B5EF4-FFF2-40B4-BE49-F238E27FC236}">
                <a16:creationId xmlns:a16="http://schemas.microsoft.com/office/drawing/2014/main" id="{98DAC283-ED24-4A57-B715-3710D49401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862">
              <a:defRPr>
                <a:solidFill>
                  <a:schemeClr val="tx1"/>
                </a:solidFill>
                <a:latin typeface="Arial" panose="020B0604020202020204" pitchFamily="34" charset="0"/>
              </a:defRPr>
            </a:lvl1pPr>
            <a:lvl2pPr marL="757020" indent="-291161" defTabSz="981862">
              <a:defRPr>
                <a:solidFill>
                  <a:schemeClr val="tx1"/>
                </a:solidFill>
                <a:latin typeface="Arial" panose="020B0604020202020204" pitchFamily="34" charset="0"/>
              </a:defRPr>
            </a:lvl2pPr>
            <a:lvl3pPr marL="1164647" indent="-232929" defTabSz="981862">
              <a:defRPr>
                <a:solidFill>
                  <a:schemeClr val="tx1"/>
                </a:solidFill>
                <a:latin typeface="Arial" panose="020B0604020202020204" pitchFamily="34" charset="0"/>
              </a:defRPr>
            </a:lvl3pPr>
            <a:lvl4pPr marL="1630505" indent="-232929" defTabSz="981862">
              <a:defRPr>
                <a:solidFill>
                  <a:schemeClr val="tx1"/>
                </a:solidFill>
                <a:latin typeface="Arial" panose="020B0604020202020204" pitchFamily="34" charset="0"/>
              </a:defRPr>
            </a:lvl4pPr>
            <a:lvl5pPr marL="2096365" indent="-232929" defTabSz="981862">
              <a:defRPr>
                <a:solidFill>
                  <a:schemeClr val="tx1"/>
                </a:solidFill>
                <a:latin typeface="Arial" panose="020B0604020202020204" pitchFamily="34" charset="0"/>
              </a:defRPr>
            </a:lvl5pPr>
            <a:lvl6pPr marL="2562224" indent="-232929" defTabSz="981862" eaLnBrk="0" fontAlgn="base" hangingPunct="0">
              <a:spcBef>
                <a:spcPct val="0"/>
              </a:spcBef>
              <a:spcAft>
                <a:spcPct val="0"/>
              </a:spcAft>
              <a:defRPr>
                <a:solidFill>
                  <a:schemeClr val="tx1"/>
                </a:solidFill>
                <a:latin typeface="Arial" panose="020B0604020202020204" pitchFamily="34" charset="0"/>
              </a:defRPr>
            </a:lvl6pPr>
            <a:lvl7pPr marL="3028082" indent="-232929" defTabSz="981862" eaLnBrk="0" fontAlgn="base" hangingPunct="0">
              <a:spcBef>
                <a:spcPct val="0"/>
              </a:spcBef>
              <a:spcAft>
                <a:spcPct val="0"/>
              </a:spcAft>
              <a:defRPr>
                <a:solidFill>
                  <a:schemeClr val="tx1"/>
                </a:solidFill>
                <a:latin typeface="Arial" panose="020B0604020202020204" pitchFamily="34" charset="0"/>
              </a:defRPr>
            </a:lvl7pPr>
            <a:lvl8pPr marL="3493941" indent="-232929" defTabSz="981862" eaLnBrk="0" fontAlgn="base" hangingPunct="0">
              <a:spcBef>
                <a:spcPct val="0"/>
              </a:spcBef>
              <a:spcAft>
                <a:spcPct val="0"/>
              </a:spcAft>
              <a:defRPr>
                <a:solidFill>
                  <a:schemeClr val="tx1"/>
                </a:solidFill>
                <a:latin typeface="Arial" panose="020B0604020202020204" pitchFamily="34" charset="0"/>
              </a:defRPr>
            </a:lvl8pPr>
            <a:lvl9pPr marL="3959800" indent="-232929" defTabSz="981862" eaLnBrk="0" fontAlgn="base" hangingPunct="0">
              <a:spcBef>
                <a:spcPct val="0"/>
              </a:spcBef>
              <a:spcAft>
                <a:spcPct val="0"/>
              </a:spcAft>
              <a:defRPr>
                <a:solidFill>
                  <a:schemeClr val="tx1"/>
                </a:solidFill>
                <a:latin typeface="Arial" panose="020B0604020202020204" pitchFamily="34" charset="0"/>
              </a:defRPr>
            </a:lvl9pPr>
          </a:lstStyle>
          <a:p>
            <a:fld id="{7DA200AA-DB8D-419A-8567-8F1A138CB265}" type="slidenum">
              <a:rPr lang="en-US" altLang="en-US">
                <a:latin typeface="Verdana" panose="020B0604030504040204" pitchFamily="34" charset="0"/>
              </a:rPr>
              <a:pPr/>
              <a:t>5</a:t>
            </a:fld>
            <a:endParaRPr lang="en-US" altLang="en-US">
              <a:latin typeface="Verdana" panose="020B0604030504040204" pitchFamily="34" charset="0"/>
            </a:endParaRPr>
          </a:p>
        </p:txBody>
      </p:sp>
      <p:sp>
        <p:nvSpPr>
          <p:cNvPr id="148485" name="Rectangle 2">
            <a:extLst>
              <a:ext uri="{FF2B5EF4-FFF2-40B4-BE49-F238E27FC236}">
                <a16:creationId xmlns:a16="http://schemas.microsoft.com/office/drawing/2014/main" id="{D7B65C5D-BC5C-4BC4-A733-6FB66CCCE662}"/>
              </a:ext>
            </a:extLst>
          </p:cNvPr>
          <p:cNvSpPr>
            <a:spLocks noGrp="1" noRot="1" noChangeAspect="1" noChangeArrowheads="1" noTextEdit="1"/>
          </p:cNvSpPr>
          <p:nvPr>
            <p:ph type="sldImg"/>
          </p:nvPr>
        </p:nvSpPr>
        <p:spPr>
          <a:xfrm>
            <a:off x="2560638" y="552450"/>
            <a:ext cx="4905375" cy="2759075"/>
          </a:xfrm>
          <a:ln/>
        </p:spPr>
      </p:sp>
      <p:sp>
        <p:nvSpPr>
          <p:cNvPr id="148486" name="Rectangle 3">
            <a:extLst>
              <a:ext uri="{FF2B5EF4-FFF2-40B4-BE49-F238E27FC236}">
                <a16:creationId xmlns:a16="http://schemas.microsoft.com/office/drawing/2014/main" id="{486861D9-9AC5-4F7C-A197-98CBEB3E2C27}"/>
              </a:ext>
            </a:extLst>
          </p:cNvPr>
          <p:cNvSpPr>
            <a:spLocks noGrp="1" noChangeArrowheads="1"/>
          </p:cNvSpPr>
          <p:nvPr>
            <p:ph type="body" idx="1"/>
          </p:nvPr>
        </p:nvSpPr>
        <p:spPr>
          <a:xfrm>
            <a:off x="1323448" y="3374973"/>
            <a:ext cx="7269268" cy="33116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ahoma" panose="020B0604030504040204" pitchFamily="34" charset="0"/>
                <a:cs typeface="Tahoma" panose="020B0604030504040204" pitchFamily="34" charset="0"/>
              </a:rPr>
              <a:t>In 1998, the US-FDA released a  Guide to Minimize Microbial Food Safety Hazards for Fresh Fruits and Vegetables. </a:t>
            </a:r>
          </a:p>
          <a:p>
            <a:r>
              <a:rPr lang="en-US" altLang="en-US">
                <a:latin typeface="Tahoma" panose="020B0604030504040204" pitchFamily="34" charset="0"/>
                <a:cs typeface="Tahoma" panose="020B0604030504040204" pitchFamily="34" charset="0"/>
              </a:rPr>
              <a:t>The Guide represents the first major effort to define GAPs for growers and handlers of fresh produce.</a:t>
            </a:r>
          </a:p>
          <a:p>
            <a:r>
              <a:rPr lang="en-US" altLang="en-US">
                <a:latin typeface="Tahoma" panose="020B0604030504040204" pitchFamily="34" charset="0"/>
                <a:cs typeface="Tahoma" panose="020B0604030504040204" pitchFamily="34" charset="0"/>
              </a:rPr>
              <a:t> You should study it in detail. The “Seven Principles” defined therein are based on common sense and are easy to understand.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03705112-4AE5-4A05-8BFA-37626F3016C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862">
              <a:defRPr>
                <a:solidFill>
                  <a:schemeClr val="tx1"/>
                </a:solidFill>
                <a:latin typeface="Arial" panose="020B0604020202020204" pitchFamily="34" charset="0"/>
              </a:defRPr>
            </a:lvl1pPr>
            <a:lvl2pPr marL="757020" indent="-291161" defTabSz="981862">
              <a:defRPr>
                <a:solidFill>
                  <a:schemeClr val="tx1"/>
                </a:solidFill>
                <a:latin typeface="Arial" panose="020B0604020202020204" pitchFamily="34" charset="0"/>
              </a:defRPr>
            </a:lvl2pPr>
            <a:lvl3pPr marL="1164647" indent="-232929" defTabSz="981862">
              <a:defRPr>
                <a:solidFill>
                  <a:schemeClr val="tx1"/>
                </a:solidFill>
                <a:latin typeface="Arial" panose="020B0604020202020204" pitchFamily="34" charset="0"/>
              </a:defRPr>
            </a:lvl3pPr>
            <a:lvl4pPr marL="1630505" indent="-232929" defTabSz="981862">
              <a:defRPr>
                <a:solidFill>
                  <a:schemeClr val="tx1"/>
                </a:solidFill>
                <a:latin typeface="Arial" panose="020B0604020202020204" pitchFamily="34" charset="0"/>
              </a:defRPr>
            </a:lvl4pPr>
            <a:lvl5pPr marL="2096365" indent="-232929" defTabSz="981862">
              <a:defRPr>
                <a:solidFill>
                  <a:schemeClr val="tx1"/>
                </a:solidFill>
                <a:latin typeface="Arial" panose="020B0604020202020204" pitchFamily="34" charset="0"/>
              </a:defRPr>
            </a:lvl5pPr>
            <a:lvl6pPr marL="2562224" indent="-232929" defTabSz="981862" eaLnBrk="0" fontAlgn="base" hangingPunct="0">
              <a:spcBef>
                <a:spcPct val="0"/>
              </a:spcBef>
              <a:spcAft>
                <a:spcPct val="0"/>
              </a:spcAft>
              <a:defRPr>
                <a:solidFill>
                  <a:schemeClr val="tx1"/>
                </a:solidFill>
                <a:latin typeface="Arial" panose="020B0604020202020204" pitchFamily="34" charset="0"/>
              </a:defRPr>
            </a:lvl6pPr>
            <a:lvl7pPr marL="3028082" indent="-232929" defTabSz="981862" eaLnBrk="0" fontAlgn="base" hangingPunct="0">
              <a:spcBef>
                <a:spcPct val="0"/>
              </a:spcBef>
              <a:spcAft>
                <a:spcPct val="0"/>
              </a:spcAft>
              <a:defRPr>
                <a:solidFill>
                  <a:schemeClr val="tx1"/>
                </a:solidFill>
                <a:latin typeface="Arial" panose="020B0604020202020204" pitchFamily="34" charset="0"/>
              </a:defRPr>
            </a:lvl7pPr>
            <a:lvl8pPr marL="3493941" indent="-232929" defTabSz="981862" eaLnBrk="0" fontAlgn="base" hangingPunct="0">
              <a:spcBef>
                <a:spcPct val="0"/>
              </a:spcBef>
              <a:spcAft>
                <a:spcPct val="0"/>
              </a:spcAft>
              <a:defRPr>
                <a:solidFill>
                  <a:schemeClr val="tx1"/>
                </a:solidFill>
                <a:latin typeface="Arial" panose="020B0604020202020204" pitchFamily="34" charset="0"/>
              </a:defRPr>
            </a:lvl8pPr>
            <a:lvl9pPr marL="3959800" indent="-232929" defTabSz="981862"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Verdana" panose="020B0604030504040204" pitchFamily="34" charset="0"/>
              </a:rPr>
              <a:t>Georgia GAPs Food Safety Certification Program: An Overview</a:t>
            </a:r>
          </a:p>
        </p:txBody>
      </p:sp>
      <p:sp>
        <p:nvSpPr>
          <p:cNvPr id="148483" name="Rectangle 6">
            <a:extLst>
              <a:ext uri="{FF2B5EF4-FFF2-40B4-BE49-F238E27FC236}">
                <a16:creationId xmlns:a16="http://schemas.microsoft.com/office/drawing/2014/main" id="{89DE8F40-F49F-4636-B02C-1AF0ADF838A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862">
              <a:defRPr>
                <a:solidFill>
                  <a:schemeClr val="tx1"/>
                </a:solidFill>
                <a:latin typeface="Arial" panose="020B0604020202020204" pitchFamily="34" charset="0"/>
              </a:defRPr>
            </a:lvl1pPr>
            <a:lvl2pPr marL="757020" indent="-291161" defTabSz="981862">
              <a:defRPr>
                <a:solidFill>
                  <a:schemeClr val="tx1"/>
                </a:solidFill>
                <a:latin typeface="Arial" panose="020B0604020202020204" pitchFamily="34" charset="0"/>
              </a:defRPr>
            </a:lvl2pPr>
            <a:lvl3pPr marL="1164647" indent="-232929" defTabSz="981862">
              <a:defRPr>
                <a:solidFill>
                  <a:schemeClr val="tx1"/>
                </a:solidFill>
                <a:latin typeface="Arial" panose="020B0604020202020204" pitchFamily="34" charset="0"/>
              </a:defRPr>
            </a:lvl3pPr>
            <a:lvl4pPr marL="1630505" indent="-232929" defTabSz="981862">
              <a:defRPr>
                <a:solidFill>
                  <a:schemeClr val="tx1"/>
                </a:solidFill>
                <a:latin typeface="Arial" panose="020B0604020202020204" pitchFamily="34" charset="0"/>
              </a:defRPr>
            </a:lvl4pPr>
            <a:lvl5pPr marL="2096365" indent="-232929" defTabSz="981862">
              <a:defRPr>
                <a:solidFill>
                  <a:schemeClr val="tx1"/>
                </a:solidFill>
                <a:latin typeface="Arial" panose="020B0604020202020204" pitchFamily="34" charset="0"/>
              </a:defRPr>
            </a:lvl5pPr>
            <a:lvl6pPr marL="2562224" indent="-232929" defTabSz="981862" eaLnBrk="0" fontAlgn="base" hangingPunct="0">
              <a:spcBef>
                <a:spcPct val="0"/>
              </a:spcBef>
              <a:spcAft>
                <a:spcPct val="0"/>
              </a:spcAft>
              <a:defRPr>
                <a:solidFill>
                  <a:schemeClr val="tx1"/>
                </a:solidFill>
                <a:latin typeface="Arial" panose="020B0604020202020204" pitchFamily="34" charset="0"/>
              </a:defRPr>
            </a:lvl6pPr>
            <a:lvl7pPr marL="3028082" indent="-232929" defTabSz="981862" eaLnBrk="0" fontAlgn="base" hangingPunct="0">
              <a:spcBef>
                <a:spcPct val="0"/>
              </a:spcBef>
              <a:spcAft>
                <a:spcPct val="0"/>
              </a:spcAft>
              <a:defRPr>
                <a:solidFill>
                  <a:schemeClr val="tx1"/>
                </a:solidFill>
                <a:latin typeface="Arial" panose="020B0604020202020204" pitchFamily="34" charset="0"/>
              </a:defRPr>
            </a:lvl7pPr>
            <a:lvl8pPr marL="3493941" indent="-232929" defTabSz="981862" eaLnBrk="0" fontAlgn="base" hangingPunct="0">
              <a:spcBef>
                <a:spcPct val="0"/>
              </a:spcBef>
              <a:spcAft>
                <a:spcPct val="0"/>
              </a:spcAft>
              <a:defRPr>
                <a:solidFill>
                  <a:schemeClr val="tx1"/>
                </a:solidFill>
                <a:latin typeface="Arial" panose="020B0604020202020204" pitchFamily="34" charset="0"/>
              </a:defRPr>
            </a:lvl8pPr>
            <a:lvl9pPr marL="3959800" indent="-232929" defTabSz="981862"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Verdana" panose="020B0604030504040204" pitchFamily="34" charset="0"/>
              </a:rPr>
              <a:t>M:\2020\GFVGA\Meetings - Events\Executive Farm Mgmt Program</a:t>
            </a:r>
          </a:p>
        </p:txBody>
      </p:sp>
      <p:sp>
        <p:nvSpPr>
          <p:cNvPr id="148484" name="Rectangle 7">
            <a:extLst>
              <a:ext uri="{FF2B5EF4-FFF2-40B4-BE49-F238E27FC236}">
                <a16:creationId xmlns:a16="http://schemas.microsoft.com/office/drawing/2014/main" id="{98DAC283-ED24-4A57-B715-3710D49401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862">
              <a:defRPr>
                <a:solidFill>
                  <a:schemeClr val="tx1"/>
                </a:solidFill>
                <a:latin typeface="Arial" panose="020B0604020202020204" pitchFamily="34" charset="0"/>
              </a:defRPr>
            </a:lvl1pPr>
            <a:lvl2pPr marL="757020" indent="-291161" defTabSz="981862">
              <a:defRPr>
                <a:solidFill>
                  <a:schemeClr val="tx1"/>
                </a:solidFill>
                <a:latin typeface="Arial" panose="020B0604020202020204" pitchFamily="34" charset="0"/>
              </a:defRPr>
            </a:lvl2pPr>
            <a:lvl3pPr marL="1164647" indent="-232929" defTabSz="981862">
              <a:defRPr>
                <a:solidFill>
                  <a:schemeClr val="tx1"/>
                </a:solidFill>
                <a:latin typeface="Arial" panose="020B0604020202020204" pitchFamily="34" charset="0"/>
              </a:defRPr>
            </a:lvl3pPr>
            <a:lvl4pPr marL="1630505" indent="-232929" defTabSz="981862">
              <a:defRPr>
                <a:solidFill>
                  <a:schemeClr val="tx1"/>
                </a:solidFill>
                <a:latin typeface="Arial" panose="020B0604020202020204" pitchFamily="34" charset="0"/>
              </a:defRPr>
            </a:lvl4pPr>
            <a:lvl5pPr marL="2096365" indent="-232929" defTabSz="981862">
              <a:defRPr>
                <a:solidFill>
                  <a:schemeClr val="tx1"/>
                </a:solidFill>
                <a:latin typeface="Arial" panose="020B0604020202020204" pitchFamily="34" charset="0"/>
              </a:defRPr>
            </a:lvl5pPr>
            <a:lvl6pPr marL="2562224" indent="-232929" defTabSz="981862" eaLnBrk="0" fontAlgn="base" hangingPunct="0">
              <a:spcBef>
                <a:spcPct val="0"/>
              </a:spcBef>
              <a:spcAft>
                <a:spcPct val="0"/>
              </a:spcAft>
              <a:defRPr>
                <a:solidFill>
                  <a:schemeClr val="tx1"/>
                </a:solidFill>
                <a:latin typeface="Arial" panose="020B0604020202020204" pitchFamily="34" charset="0"/>
              </a:defRPr>
            </a:lvl6pPr>
            <a:lvl7pPr marL="3028082" indent="-232929" defTabSz="981862" eaLnBrk="0" fontAlgn="base" hangingPunct="0">
              <a:spcBef>
                <a:spcPct val="0"/>
              </a:spcBef>
              <a:spcAft>
                <a:spcPct val="0"/>
              </a:spcAft>
              <a:defRPr>
                <a:solidFill>
                  <a:schemeClr val="tx1"/>
                </a:solidFill>
                <a:latin typeface="Arial" panose="020B0604020202020204" pitchFamily="34" charset="0"/>
              </a:defRPr>
            </a:lvl7pPr>
            <a:lvl8pPr marL="3493941" indent="-232929" defTabSz="981862" eaLnBrk="0" fontAlgn="base" hangingPunct="0">
              <a:spcBef>
                <a:spcPct val="0"/>
              </a:spcBef>
              <a:spcAft>
                <a:spcPct val="0"/>
              </a:spcAft>
              <a:defRPr>
                <a:solidFill>
                  <a:schemeClr val="tx1"/>
                </a:solidFill>
                <a:latin typeface="Arial" panose="020B0604020202020204" pitchFamily="34" charset="0"/>
              </a:defRPr>
            </a:lvl8pPr>
            <a:lvl9pPr marL="3959800" indent="-232929" defTabSz="981862" eaLnBrk="0" fontAlgn="base" hangingPunct="0">
              <a:spcBef>
                <a:spcPct val="0"/>
              </a:spcBef>
              <a:spcAft>
                <a:spcPct val="0"/>
              </a:spcAft>
              <a:defRPr>
                <a:solidFill>
                  <a:schemeClr val="tx1"/>
                </a:solidFill>
                <a:latin typeface="Arial" panose="020B0604020202020204" pitchFamily="34" charset="0"/>
              </a:defRPr>
            </a:lvl9pPr>
          </a:lstStyle>
          <a:p>
            <a:fld id="{7DA200AA-DB8D-419A-8567-8F1A138CB265}" type="slidenum">
              <a:rPr lang="en-US" altLang="en-US">
                <a:latin typeface="Verdana" panose="020B0604030504040204" pitchFamily="34" charset="0"/>
              </a:rPr>
              <a:pPr/>
              <a:t>26</a:t>
            </a:fld>
            <a:endParaRPr lang="en-US" altLang="en-US">
              <a:latin typeface="Verdana" panose="020B0604030504040204" pitchFamily="34" charset="0"/>
            </a:endParaRPr>
          </a:p>
        </p:txBody>
      </p:sp>
      <p:sp>
        <p:nvSpPr>
          <p:cNvPr id="148485" name="Rectangle 2">
            <a:extLst>
              <a:ext uri="{FF2B5EF4-FFF2-40B4-BE49-F238E27FC236}">
                <a16:creationId xmlns:a16="http://schemas.microsoft.com/office/drawing/2014/main" id="{D7B65C5D-BC5C-4BC4-A733-6FB66CCCE662}"/>
              </a:ext>
            </a:extLst>
          </p:cNvPr>
          <p:cNvSpPr>
            <a:spLocks noGrp="1" noRot="1" noChangeAspect="1" noChangeArrowheads="1" noTextEdit="1"/>
          </p:cNvSpPr>
          <p:nvPr>
            <p:ph type="sldImg"/>
          </p:nvPr>
        </p:nvSpPr>
        <p:spPr>
          <a:xfrm>
            <a:off x="2560638" y="552450"/>
            <a:ext cx="4905375" cy="2759075"/>
          </a:xfrm>
          <a:ln/>
        </p:spPr>
      </p:sp>
      <p:sp>
        <p:nvSpPr>
          <p:cNvPr id="148486" name="Rectangle 3">
            <a:extLst>
              <a:ext uri="{FF2B5EF4-FFF2-40B4-BE49-F238E27FC236}">
                <a16:creationId xmlns:a16="http://schemas.microsoft.com/office/drawing/2014/main" id="{486861D9-9AC5-4F7C-A197-98CBEB3E2C27}"/>
              </a:ext>
            </a:extLst>
          </p:cNvPr>
          <p:cNvSpPr>
            <a:spLocks noGrp="1" noChangeArrowheads="1"/>
          </p:cNvSpPr>
          <p:nvPr>
            <p:ph type="body" idx="1"/>
          </p:nvPr>
        </p:nvSpPr>
        <p:spPr>
          <a:xfrm>
            <a:off x="1323448" y="3374973"/>
            <a:ext cx="7269268" cy="33116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ahoma" panose="020B0604030504040204" pitchFamily="34" charset="0"/>
                <a:cs typeface="Tahoma" panose="020B0604030504040204" pitchFamily="34" charset="0"/>
              </a:rPr>
              <a:t>In 1998, the US-FDA released a  Guide to Minimize Microbial Food Safety Hazards for Fresh Fruits and Vegetables. </a:t>
            </a:r>
          </a:p>
          <a:p>
            <a:r>
              <a:rPr lang="en-US" altLang="en-US">
                <a:latin typeface="Tahoma" panose="020B0604030504040204" pitchFamily="34" charset="0"/>
                <a:cs typeface="Tahoma" panose="020B0604030504040204" pitchFamily="34" charset="0"/>
              </a:rPr>
              <a:t>The Guide represents the first major effort to define GAPs for growers and handlers of fresh produce.</a:t>
            </a:r>
          </a:p>
          <a:p>
            <a:r>
              <a:rPr lang="en-US" altLang="en-US">
                <a:latin typeface="Tahoma" panose="020B0604030504040204" pitchFamily="34" charset="0"/>
                <a:cs typeface="Tahoma" panose="020B0604030504040204" pitchFamily="34" charset="0"/>
              </a:rPr>
              <a:t> You should study it in detail. The “Seven Principles” defined therein are based on common sense and are easy to understand. </a:t>
            </a:r>
          </a:p>
        </p:txBody>
      </p:sp>
    </p:spTree>
    <p:extLst>
      <p:ext uri="{BB962C8B-B14F-4D97-AF65-F5344CB8AC3E}">
        <p14:creationId xmlns:p14="http://schemas.microsoft.com/office/powerpoint/2010/main" val="1233849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a:solidFill>
              <a:srgbClr val="000000"/>
            </a:solidFill>
            <a:miter lim="800000"/>
            <a:headEnd/>
            <a:tailEnd/>
          </a:ln>
        </p:spPr>
      </p:sp>
      <p:sp>
        <p:nvSpPr>
          <p:cNvPr id="36867" name="Rectangle 3"/>
          <p:cNvSpPr>
            <a:spLocks noGrp="1" noChangeArrowheads="1"/>
          </p:cNvSpPr>
          <p:nvPr>
            <p:ph type="body" idx="1"/>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latin typeface="Arial" charset="0"/>
                <a:ea typeface="MS PGothic" charset="0"/>
              </a:rPr>
              <a:t>Around the turn of the 20</a:t>
            </a:r>
            <a:r>
              <a:rPr lang="en-US" baseline="30000">
                <a:latin typeface="Arial" charset="0"/>
                <a:ea typeface="MS PGothic" charset="0"/>
              </a:rPr>
              <a:t>th</a:t>
            </a:r>
            <a:r>
              <a:rPr lang="en-US">
                <a:latin typeface="Arial" charset="0"/>
                <a:ea typeface="MS PGothic" charset="0"/>
              </a:rPr>
              <a:t> century, the focus was on sanitation.</a:t>
            </a:r>
          </a:p>
          <a:p>
            <a:pPr eaLnBrk="1" hangingPunct="1">
              <a:defRPr/>
            </a:pPr>
            <a:endParaRPr lang="en-US">
              <a:latin typeface="Arial" charset="0"/>
              <a:ea typeface="MS PGothic" charset="0"/>
            </a:endParaRPr>
          </a:p>
          <a:p>
            <a:pPr eaLnBrk="1" hangingPunct="1">
              <a:defRPr/>
            </a:pPr>
            <a:r>
              <a:rPr lang="en-US">
                <a:latin typeface="Arial" charset="0"/>
                <a:ea typeface="MS PGothic" charset="0"/>
              </a:rPr>
              <a:t>Even with the reforms of the 1930s, our efforts focused more on reacting to problems in the marketplace.</a:t>
            </a:r>
          </a:p>
          <a:p>
            <a:pPr eaLnBrk="1" hangingPunct="1">
              <a:defRPr/>
            </a:pPr>
            <a:endParaRPr lang="en-US">
              <a:latin typeface="Arial" charset="0"/>
              <a:ea typeface="MS PGothic" charset="0"/>
            </a:endParaRPr>
          </a:p>
          <a:p>
            <a:pPr eaLnBrk="1" hangingPunct="1">
              <a:defRPr/>
            </a:pPr>
            <a:r>
              <a:rPr lang="en-US">
                <a:latin typeface="Arial" charset="0"/>
                <a:ea typeface="MS PGothic" charset="0"/>
              </a:rPr>
              <a:t>The historic FSMA is aimed at transforming our food safety efforts toward prevention and based on risk analysis.</a:t>
            </a:r>
          </a:p>
        </p:txBody>
      </p:sp>
      <p:sp>
        <p:nvSpPr>
          <p:cNvPr id="2" name="Footer Placeholder 1">
            <a:extLst>
              <a:ext uri="{FF2B5EF4-FFF2-40B4-BE49-F238E27FC236}">
                <a16:creationId xmlns:a16="http://schemas.microsoft.com/office/drawing/2014/main" id="{A8B0B0FF-C79A-4A72-8718-CDC7388FE0C0}"/>
              </a:ext>
            </a:extLst>
          </p:cNvPr>
          <p:cNvSpPr>
            <a:spLocks noGrp="1"/>
          </p:cNvSpPr>
          <p:nvPr>
            <p:ph type="ftr" sz="quarter" idx="4"/>
          </p:nvPr>
        </p:nvSpPr>
        <p:spPr/>
        <p:txBody>
          <a:bodyPr/>
          <a:lstStyle/>
          <a:p>
            <a:r>
              <a:rPr lang="en-US"/>
              <a:t>M:\2020\GFVGA\Meetings - Events\Executive Farm Mgmt Program</a:t>
            </a:r>
          </a:p>
        </p:txBody>
      </p:sp>
    </p:spTree>
    <p:extLst>
      <p:ext uri="{BB962C8B-B14F-4D97-AF65-F5344CB8AC3E}">
        <p14:creationId xmlns:p14="http://schemas.microsoft.com/office/powerpoint/2010/main" val="1525506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5937D6-7408-4359-9AAA-E82BDE734627}" type="datetime1">
              <a:rPr lang="en-US" smtClean="0"/>
              <a:t>2/24/2020</a:t>
            </a:fld>
            <a:endParaRPr lang="en-US" dirty="0"/>
          </a:p>
        </p:txBody>
      </p:sp>
      <p:sp>
        <p:nvSpPr>
          <p:cNvPr id="5" name="Footer Placeholder 4"/>
          <p:cNvSpPr>
            <a:spLocks noGrp="1"/>
          </p:cNvSpPr>
          <p:nvPr>
            <p:ph type="ftr" sz="quarter" idx="11"/>
          </p:nvPr>
        </p:nvSpPr>
        <p:spPr/>
        <p:txBody>
          <a:bodyPr/>
          <a:lstStyle/>
          <a:p>
            <a:r>
              <a:rPr lang="en-US"/>
              <a:t>Looking at Food Safety fron Many Perspectives 2019</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657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0C31D7-4069-44E6-90DE-2D09E2A0B7E0}" type="datetime1">
              <a:rPr lang="en-US" smtClean="0"/>
              <a:t>2/24/2020</a:t>
            </a:fld>
            <a:endParaRPr lang="en-US" dirty="0"/>
          </a:p>
        </p:txBody>
      </p:sp>
      <p:sp>
        <p:nvSpPr>
          <p:cNvPr id="5" name="Footer Placeholder 4"/>
          <p:cNvSpPr>
            <a:spLocks noGrp="1"/>
          </p:cNvSpPr>
          <p:nvPr>
            <p:ph type="ftr" sz="quarter" idx="11"/>
          </p:nvPr>
        </p:nvSpPr>
        <p:spPr/>
        <p:txBody>
          <a:bodyPr/>
          <a:lstStyle/>
          <a:p>
            <a:r>
              <a:rPr lang="en-US"/>
              <a:t>Looking at Food Safety fron Many Perspectives 2019</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70289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BB3FE3-8347-4262-BC57-1998069153D7}" type="datetime1">
              <a:rPr lang="en-US" smtClean="0"/>
              <a:t>2/24/2020</a:t>
            </a:fld>
            <a:endParaRPr lang="en-US" dirty="0"/>
          </a:p>
        </p:txBody>
      </p:sp>
      <p:sp>
        <p:nvSpPr>
          <p:cNvPr id="5" name="Footer Placeholder 4"/>
          <p:cNvSpPr>
            <a:spLocks noGrp="1"/>
          </p:cNvSpPr>
          <p:nvPr>
            <p:ph type="ftr" sz="quarter" idx="11"/>
          </p:nvPr>
        </p:nvSpPr>
        <p:spPr/>
        <p:txBody>
          <a:bodyPr/>
          <a:lstStyle/>
          <a:p>
            <a:r>
              <a:rPr lang="en-US"/>
              <a:t>Looking at Food Safety fron Many Perspectives 2019</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79038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4"/>
          <p:cNvSpPr>
            <a:spLocks noChangeArrowheads="1"/>
          </p:cNvSpPr>
          <p:nvPr/>
        </p:nvSpPr>
        <p:spPr bwMode="auto">
          <a:xfrm>
            <a:off x="812800" y="1219200"/>
            <a:ext cx="105664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38100" cap="flat" cmpd="sng">
            <a:solidFill>
              <a:srgbClr val="FF9933"/>
            </a:solidFill>
            <a:prstDash val="solid"/>
            <a:miter lim="800000"/>
            <a:headEnd/>
            <a:tailEnd/>
          </a:ln>
        </p:spPr>
        <p:txBody>
          <a:bodyPr/>
          <a:lstStyle/>
          <a:p>
            <a:pPr fontAlgn="base">
              <a:spcBef>
                <a:spcPct val="0"/>
              </a:spcBef>
              <a:spcAft>
                <a:spcPct val="0"/>
              </a:spcAft>
              <a:defRPr/>
            </a:pPr>
            <a:endParaRPr lang="en-US" sz="1800" dirty="0">
              <a:solidFill>
                <a:srgbClr val="000000"/>
              </a:solidFill>
              <a:latin typeface="Arial" charset="0"/>
            </a:endParaRPr>
          </a:p>
        </p:txBody>
      </p:sp>
      <p:sp>
        <p:nvSpPr>
          <p:cNvPr id="5" name="Line 5"/>
          <p:cNvSpPr>
            <a:spLocks noChangeShapeType="1"/>
          </p:cNvSpPr>
          <p:nvPr/>
        </p:nvSpPr>
        <p:spPr bwMode="auto">
          <a:xfrm>
            <a:off x="2641614" y="3733800"/>
            <a:ext cx="8682567" cy="0"/>
          </a:xfrm>
          <a:prstGeom prst="line">
            <a:avLst/>
          </a:prstGeom>
          <a:noFill/>
          <a:ln w="38100">
            <a:solidFill>
              <a:srgbClr val="FF9933"/>
            </a:solidFill>
            <a:round/>
            <a:headEnd/>
            <a:tailEnd/>
          </a:ln>
          <a:effectLst/>
        </p:spPr>
        <p:txBody>
          <a:bodyPr/>
          <a:lstStyle/>
          <a:p>
            <a:pPr fontAlgn="base">
              <a:spcBef>
                <a:spcPct val="0"/>
              </a:spcBef>
              <a:spcAft>
                <a:spcPct val="0"/>
              </a:spcAft>
              <a:defRPr/>
            </a:pPr>
            <a:endParaRPr lang="en-US" sz="1800" dirty="0">
              <a:solidFill>
                <a:srgbClr val="000000"/>
              </a:solidFill>
              <a:latin typeface="Arial" charset="0"/>
            </a:endParaRPr>
          </a:p>
        </p:txBody>
      </p:sp>
      <p:sp>
        <p:nvSpPr>
          <p:cNvPr id="31746" name="Rectangle 2"/>
          <p:cNvSpPr>
            <a:spLocks noGrp="1" noChangeArrowheads="1"/>
          </p:cNvSpPr>
          <p:nvPr>
            <p:ph type="ctrTitle"/>
          </p:nvPr>
        </p:nvSpPr>
        <p:spPr>
          <a:xfrm>
            <a:off x="1219213" y="1524000"/>
            <a:ext cx="10164233" cy="1752600"/>
          </a:xfrm>
        </p:spPr>
        <p:txBody>
          <a:bodyPr/>
          <a:lstStyle>
            <a:lvl1pPr>
              <a:defRPr sz="4000"/>
            </a:lvl1pPr>
          </a:lstStyle>
          <a:p>
            <a:r>
              <a:rPr lang="en-US" altLang="en-US" dirty="0"/>
              <a:t>Click to edit Master title style</a:t>
            </a:r>
          </a:p>
        </p:txBody>
      </p:sp>
      <p:sp>
        <p:nvSpPr>
          <p:cNvPr id="31747" name="Rectangle 3"/>
          <p:cNvSpPr>
            <a:spLocks noGrp="1" noChangeArrowheads="1"/>
          </p:cNvSpPr>
          <p:nvPr>
            <p:ph type="subTitle" idx="1"/>
          </p:nvPr>
        </p:nvSpPr>
        <p:spPr>
          <a:xfrm>
            <a:off x="2641600" y="3810000"/>
            <a:ext cx="8737600" cy="1752600"/>
          </a:xfrm>
        </p:spPr>
        <p:txBody>
          <a:bodyPr/>
          <a:lstStyle>
            <a:lvl1pPr marL="0" indent="115885">
              <a:buFontTx/>
              <a:buNone/>
              <a:defRPr sz="2400"/>
            </a:lvl1pPr>
          </a:lstStyle>
          <a:p>
            <a:r>
              <a:rPr lang="en-US" altLang="en-US" dirty="0"/>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3600" y="5257814"/>
            <a:ext cx="4368800" cy="880411"/>
          </a:xfrm>
          <a:prstGeom prst="rect">
            <a:avLst/>
          </a:prstGeom>
        </p:spPr>
      </p:pic>
    </p:spTree>
    <p:extLst>
      <p:ext uri="{BB962C8B-B14F-4D97-AF65-F5344CB8AC3E}">
        <p14:creationId xmlns:p14="http://schemas.microsoft.com/office/powerpoint/2010/main" val="2026629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00"/>
            </a:lvl1pPr>
            <a:lvl4pPr>
              <a:buFont typeface="Wingdings" pitchFamily="2" charset="2"/>
              <a:buChar char="§"/>
              <a:defRPr/>
            </a:lvl4pPr>
            <a:lvl5pPr>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4116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711200" y="1447800"/>
            <a:ext cx="5384800" cy="4038600"/>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9200" y="1447800"/>
            <a:ext cx="5384800" cy="4038600"/>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475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233943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285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2">
                  <a:lumMod val="75000"/>
                </a:schemeClr>
              </a:buClr>
              <a:buFont typeface="Arial" pitchFamily="34" charset="0"/>
              <a:buChar char="•"/>
              <a:defRPr>
                <a:solidFill>
                  <a:schemeClr val="accent2">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4298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2">
                  <a:lumMod val="75000"/>
                </a:schemeClr>
              </a:buClr>
              <a:buFont typeface="Arial" pitchFamily="34" charset="0"/>
              <a:buChar cha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8759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2">
                  <a:lumMod val="75000"/>
                </a:schemeClr>
              </a:buClr>
              <a:buFont typeface="Arial" pitchFamily="34" charset="0"/>
              <a:buChar char="•"/>
              <a:defRPr>
                <a:solidFill>
                  <a:schemeClr val="accent2">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2093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6C1DA-2001-45EA-9159-5E353DE4ADFA}" type="datetime1">
              <a:rPr lang="en-US" smtClean="0"/>
              <a:t>2/24/2020</a:t>
            </a:fld>
            <a:endParaRPr lang="en-US" dirty="0"/>
          </a:p>
        </p:txBody>
      </p:sp>
      <p:sp>
        <p:nvSpPr>
          <p:cNvPr id="5" name="Footer Placeholder 4"/>
          <p:cNvSpPr>
            <a:spLocks noGrp="1"/>
          </p:cNvSpPr>
          <p:nvPr>
            <p:ph type="ftr" sz="quarter" idx="11"/>
          </p:nvPr>
        </p:nvSpPr>
        <p:spPr/>
        <p:txBody>
          <a:bodyPr/>
          <a:lstStyle/>
          <a:p>
            <a:r>
              <a:rPr lang="en-US"/>
              <a:t>Looking at Food Safety fron Many Perspectives 2019</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3386375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marL="507987" indent="-392104">
              <a:buClr>
                <a:schemeClr val="accent6">
                  <a:lumMod val="75000"/>
                </a:schemeClr>
              </a:buClr>
              <a:buFont typeface="Arial" panose="020B0604020202020204" pitchFamily="34" charset="0"/>
              <a:buChar char="•"/>
              <a:defRPr>
                <a:solidFill>
                  <a:schemeClr val="tx1"/>
                </a:solidFill>
              </a:defRPr>
            </a:lvl1pPr>
            <a:lvl2pPr marL="966772" indent="-342900">
              <a:buClr>
                <a:schemeClr val="accent6">
                  <a:lumMod val="75000"/>
                </a:schemeClr>
              </a:buClr>
              <a:buFont typeface="Arial" panose="020B0604020202020204" pitchFamily="34" charset="0"/>
              <a:buChar char="‒"/>
              <a:defRPr>
                <a:solidFill>
                  <a:schemeClr val="tx1"/>
                </a:solidFill>
              </a:defRPr>
            </a:lvl2pPr>
            <a:lvl3pPr marL="1611273" indent="-350830">
              <a:buClr>
                <a:schemeClr val="accent6">
                  <a:lumMod val="75000"/>
                </a:schemeClr>
              </a:buClr>
              <a:buFont typeface="Arial" panose="020B0604020202020204" pitchFamily="34" charset="0"/>
              <a:buChar char="•"/>
              <a:defRPr>
                <a:solidFill>
                  <a:schemeClr val="tx1"/>
                </a:solidFill>
              </a:defRPr>
            </a:lvl3pPr>
            <a:lvl4pPr marL="2041474" indent="-315905">
              <a:buClr>
                <a:schemeClr val="accent6">
                  <a:lumMod val="75000"/>
                </a:schemeClr>
              </a:buClr>
              <a:buFont typeface="Arial" panose="020B0604020202020204" pitchFamily="34" charset="0"/>
              <a:buChar char="•"/>
              <a:defRPr>
                <a:solidFill>
                  <a:schemeClr val="tx1"/>
                </a:solidFill>
              </a:defRPr>
            </a:lvl4pPr>
            <a:lvl5pPr marL="2495488" indent="-339717">
              <a:buClr>
                <a:schemeClr val="accent6">
                  <a:lumMod val="75000"/>
                </a:schemeClr>
              </a:buClr>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5659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2130426"/>
            <a:ext cx="9550400" cy="1470025"/>
          </a:xfrm>
        </p:spPr>
        <p:txBody>
          <a:bodyPr/>
          <a:lstStyle/>
          <a:p>
            <a:r>
              <a:rPr lang="en-US"/>
              <a:t>Click to edit Master title style</a:t>
            </a:r>
          </a:p>
        </p:txBody>
      </p:sp>
      <p:sp>
        <p:nvSpPr>
          <p:cNvPr id="3" name="Subtitle 2"/>
          <p:cNvSpPr>
            <a:spLocks noGrp="1"/>
          </p:cNvSpPr>
          <p:nvPr>
            <p:ph type="subTitle" idx="1"/>
          </p:nvPr>
        </p:nvSpPr>
        <p:spPr>
          <a:xfrm>
            <a:off x="2133600" y="3886200"/>
            <a:ext cx="9550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98078830"/>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164876"/>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49599" y="4406901"/>
            <a:ext cx="8176684"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149599" y="2906713"/>
            <a:ext cx="8176684"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3326858"/>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336800" y="1981200"/>
            <a:ext cx="4368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213600" y="1981200"/>
            <a:ext cx="4419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889184"/>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0" y="274638"/>
            <a:ext cx="8534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9647" y="1524000"/>
            <a:ext cx="4189824"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023776" y="2174875"/>
            <a:ext cx="418982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16801" y="1524000"/>
            <a:ext cx="4191471"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390930" y="2174875"/>
            <a:ext cx="419147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464984" y="6248400"/>
            <a:ext cx="1107016" cy="457200"/>
          </a:xfrm>
          <a:prstGeom prst="rect">
            <a:avLst/>
          </a:prstGeom>
        </p:spPr>
        <p:txBody>
          <a:bodyPr/>
          <a:lstStyle>
            <a:lvl1pPr>
              <a:defRPr>
                <a:latin typeface="Times" charset="0"/>
                <a:ea typeface="ＭＳ Ｐゴシック" charset="0"/>
                <a:cs typeface="ＭＳ Ｐゴシック" charset="0"/>
              </a:defRPr>
            </a:lvl1pPr>
          </a:lstStyle>
          <a:p>
            <a:pPr>
              <a:defRPr/>
            </a:pPr>
            <a:fld id="{23802D81-0AF2-46BE-8829-21DE51914230}" type="datetime1">
              <a:rPr lang="en-US" smtClean="0"/>
              <a:t>2/24/2020</a:t>
            </a:fld>
            <a:endParaRPr lang="en-US"/>
          </a:p>
        </p:txBody>
      </p:sp>
      <p:sp>
        <p:nvSpPr>
          <p:cNvPr id="8" name="Footer Placeholder 7"/>
          <p:cNvSpPr>
            <a:spLocks noGrp="1"/>
          </p:cNvSpPr>
          <p:nvPr>
            <p:ph type="ftr" sz="quarter" idx="11"/>
          </p:nvPr>
        </p:nvSpPr>
        <p:spPr>
          <a:xfrm>
            <a:off x="6028267" y="6248400"/>
            <a:ext cx="4030133" cy="457200"/>
          </a:xfrm>
          <a:prstGeom prst="rect">
            <a:avLst/>
          </a:prstGeom>
        </p:spPr>
        <p:txBody>
          <a:bodyPr/>
          <a:lstStyle>
            <a:lvl1pPr>
              <a:defRPr>
                <a:latin typeface="Times" charset="0"/>
                <a:ea typeface="ＭＳ Ｐゴシック" charset="0"/>
                <a:cs typeface="ＭＳ Ｐゴシック" charset="0"/>
              </a:defRPr>
            </a:lvl1pPr>
          </a:lstStyle>
          <a:p>
            <a:pPr>
              <a:defRPr/>
            </a:pPr>
            <a:r>
              <a:rPr lang="en-US"/>
              <a:t>Looking at Food Safety fron Many Perspectives 2019</a:t>
            </a:r>
          </a:p>
        </p:txBody>
      </p:sp>
      <p:sp>
        <p:nvSpPr>
          <p:cNvPr id="9" name="Slide Number Placeholder 8"/>
          <p:cNvSpPr>
            <a:spLocks noGrp="1"/>
          </p:cNvSpPr>
          <p:nvPr>
            <p:ph type="sldNum" sz="quarter" idx="12"/>
          </p:nvPr>
        </p:nvSpPr>
        <p:spPr>
          <a:xfrm>
            <a:off x="10566400" y="6248400"/>
            <a:ext cx="7112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504B516F-2755-494E-94F5-69A118FE6837}" type="slidenum">
              <a:rPr lang="en-US" altLang="en-US"/>
              <a:pPr/>
              <a:t>‹#›</a:t>
            </a:fld>
            <a:endParaRPr lang="en-US" altLang="en-US"/>
          </a:p>
        </p:txBody>
      </p:sp>
    </p:spTree>
    <p:extLst>
      <p:ext uri="{BB962C8B-B14F-4D97-AF65-F5344CB8AC3E}">
        <p14:creationId xmlns:p14="http://schemas.microsoft.com/office/powerpoint/2010/main" val="1147111235"/>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9930727"/>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662353"/>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0401" y="273050"/>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6197600" y="273051"/>
            <a:ext cx="53848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304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063665921"/>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36800" y="4800600"/>
            <a:ext cx="92456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36800" y="612775"/>
            <a:ext cx="9245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36800" y="5367338"/>
            <a:ext cx="9245600" cy="1262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3252800485"/>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8A12AF-A1DD-4D54-BDE5-2382FDBD9C38}" type="datetime1">
              <a:rPr lang="en-US" smtClean="0"/>
              <a:t>2/24/2020</a:t>
            </a:fld>
            <a:endParaRPr lang="en-US" dirty="0"/>
          </a:p>
        </p:txBody>
      </p:sp>
      <p:sp>
        <p:nvSpPr>
          <p:cNvPr id="5" name="Footer Placeholder 4"/>
          <p:cNvSpPr>
            <a:spLocks noGrp="1"/>
          </p:cNvSpPr>
          <p:nvPr>
            <p:ph type="ftr" sz="quarter" idx="11"/>
          </p:nvPr>
        </p:nvSpPr>
        <p:spPr/>
        <p:txBody>
          <a:bodyPr/>
          <a:lstStyle/>
          <a:p>
            <a:r>
              <a:rPr lang="en-US"/>
              <a:t>Looking at Food Safety fron Many Perspectives 2019</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950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7415760"/>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0200" y="609600"/>
            <a:ext cx="20574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0" y="609600"/>
            <a:ext cx="59690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926668"/>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5751"/>
            <a:ext cx="10058400" cy="1450757"/>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7"/>
            <a:ext cx="2472271" cy="365125"/>
          </a:xfrm>
          <a:prstGeom prst="rect">
            <a:avLst/>
          </a:prstGeom>
        </p:spPr>
        <p:txBody>
          <a:bodyPr/>
          <a:lstStyle/>
          <a:p>
            <a:fld id="{6D0308B7-7FC3-4109-9853-2D0647FE398B}" type="datetime1">
              <a:rPr lang="en-US" smtClean="0"/>
              <a:t>2/24/2020</a:t>
            </a:fld>
            <a:endParaRPr lang="en-US" dirty="0"/>
          </a:p>
        </p:txBody>
      </p:sp>
      <p:sp>
        <p:nvSpPr>
          <p:cNvPr id="5" name="Footer Placeholder 4"/>
          <p:cNvSpPr>
            <a:spLocks noGrp="1"/>
          </p:cNvSpPr>
          <p:nvPr>
            <p:ph type="ftr" sz="quarter" idx="11"/>
          </p:nvPr>
        </p:nvSpPr>
        <p:spPr>
          <a:xfrm>
            <a:off x="3686186" y="6459787"/>
            <a:ext cx="4822804" cy="365125"/>
          </a:xfrm>
          <a:prstGeom prst="rect">
            <a:avLst/>
          </a:prstGeom>
        </p:spPr>
        <p:txBody>
          <a:bodyPr/>
          <a:lstStyle/>
          <a:p>
            <a:r>
              <a:rPr lang="en-US"/>
              <a:t>Looking at Food Safety fron Many Perspectives 2019</a:t>
            </a:r>
            <a:endParaRPr lang="en-US" dirty="0"/>
          </a:p>
        </p:txBody>
      </p:sp>
      <p:sp>
        <p:nvSpPr>
          <p:cNvPr id="6" name="Slide Number Placeholder 5"/>
          <p:cNvSpPr>
            <a:spLocks noGrp="1"/>
          </p:cNvSpPr>
          <p:nvPr>
            <p:ph type="sldNum" sz="quarter" idx="12"/>
          </p:nvPr>
        </p:nvSpPr>
        <p:spPr>
          <a:xfrm>
            <a:off x="9900460" y="6459787"/>
            <a:ext cx="1312025" cy="365125"/>
          </a:xfrm>
          <a:prstGeom prst="rect">
            <a:avLst/>
          </a:prstGeom>
        </p:spPr>
        <p:txBody>
          <a:bodyPr/>
          <a:lstStyle/>
          <a:p>
            <a:fld id="{D4325D4D-289E-48C1-B277-2BEB492A7D19}" type="slidenum">
              <a:rPr lang="en-US" smtClean="0"/>
              <a:pPr/>
              <a:t>‹#›</a:t>
            </a:fld>
            <a:endParaRPr lang="en-US" dirty="0"/>
          </a:p>
        </p:txBody>
      </p:sp>
      <p:sp>
        <p:nvSpPr>
          <p:cNvPr id="8" name="Content Placeholder 7"/>
          <p:cNvSpPr>
            <a:spLocks noGrp="1"/>
          </p:cNvSpPr>
          <p:nvPr>
            <p:ph sz="quarter" idx="13"/>
          </p:nvPr>
        </p:nvSpPr>
        <p:spPr>
          <a:xfrm>
            <a:off x="6604000" y="6459538"/>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541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3" name="Freeform 6" title="Page Number Shape"/>
          <p:cNvSpPr/>
          <p:nvPr/>
        </p:nvSpPr>
        <p:spPr bwMode="auto">
          <a:xfrm>
            <a:off x="11648016" y="1189204"/>
            <a:ext cx="543984"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5"/>
            <a:ext cx="7034363" cy="4268965"/>
          </a:xfrm>
        </p:spPr>
        <p:txBody>
          <a:bodyPr anchor="t">
            <a:normAutofit/>
          </a:bodyPr>
          <a:lstStyle>
            <a:lvl1pPr algn="l">
              <a:lnSpc>
                <a:spcPct val="85000"/>
              </a:lnSpc>
              <a:defRPr sz="58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3" y="5537927"/>
            <a:ext cx="7034363" cy="706355"/>
          </a:xfrm>
        </p:spPr>
        <p:txBody>
          <a:bodyPr>
            <a:normAutofit/>
          </a:bodyPr>
          <a:lstStyle>
            <a:lvl1pPr marL="0" indent="0" algn="l">
              <a:lnSpc>
                <a:spcPct val="114000"/>
              </a:lnSpc>
              <a:spcBef>
                <a:spcPts val="0"/>
              </a:spcBef>
              <a:buNone/>
              <a:defRPr sz="1800" b="0" i="1"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1088914" y="6314442"/>
            <a:ext cx="1596623" cy="365125"/>
          </a:xfrm>
        </p:spPr>
        <p:txBody>
          <a:bodyPr/>
          <a:lstStyle>
            <a:lvl1pPr algn="l">
              <a:defRPr sz="900">
                <a:solidFill>
                  <a:schemeClr val="tx2"/>
                </a:solidFill>
              </a:defRPr>
            </a:lvl1pPr>
          </a:lstStyle>
          <a:p>
            <a:fld id="{3C633830-2244-49AE-BC4A-47F415C177C6}" type="datetimeFigureOut">
              <a:rPr lang="en-US" smtClean="0"/>
              <a:pPr/>
              <a:t>2/24/2020</a:t>
            </a:fld>
            <a:endParaRPr lang="en-US" dirty="0"/>
          </a:p>
        </p:txBody>
      </p:sp>
      <p:sp>
        <p:nvSpPr>
          <p:cNvPr id="5" name="Footer Placeholder 4"/>
          <p:cNvSpPr>
            <a:spLocks noGrp="1"/>
          </p:cNvSpPr>
          <p:nvPr>
            <p:ph type="ftr" sz="quarter" idx="11"/>
          </p:nvPr>
        </p:nvSpPr>
        <p:spPr>
          <a:xfrm>
            <a:off x="3000592" y="6314442"/>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648017" y="1416218"/>
            <a:ext cx="543983" cy="365125"/>
          </a:xfrm>
        </p:spPr>
        <p:txBody>
          <a:bodyPr/>
          <a:lstStyle>
            <a:lvl1pPr algn="r">
              <a:defRPr>
                <a:solidFill>
                  <a:schemeClr val="accent6">
                    <a:lumMod val="50000"/>
                  </a:schemeClr>
                </a:solidFill>
              </a:defRPr>
            </a:lvl1pPr>
          </a:lstStyle>
          <a:p>
            <a:fld id="{2AC27A5A-7290-4DE1-BA94-4BE8A8E57DCF}" type="slidenum">
              <a:rPr lang="en-US" smtClean="0"/>
              <a:pPr/>
              <a:t>‹#›</a:t>
            </a:fld>
            <a:endParaRPr lang="en-US" dirty="0"/>
          </a:p>
        </p:txBody>
      </p:sp>
      <p:cxnSp>
        <p:nvCxnSpPr>
          <p:cNvPr id="9" name="Straight Connector 8"/>
          <p:cNvCxnSpPr/>
          <p:nvPr/>
        </p:nvCxnSpPr>
        <p:spPr>
          <a:xfrm>
            <a:off x="773855" y="1257300"/>
            <a:ext cx="0" cy="560070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9114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smtClean="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4407350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12" name="Freeform 11" title="Page Number Shape"/>
          <p:cNvSpPr/>
          <p:nvPr/>
        </p:nvSpPr>
        <p:spPr bwMode="auto">
          <a:xfrm>
            <a:off x="11648016" y="1393748"/>
            <a:ext cx="543984"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4" y="2571724"/>
            <a:ext cx="8296655" cy="3286153"/>
          </a:xfrm>
        </p:spPr>
        <p:txBody>
          <a:bodyPr anchor="t">
            <a:normAutofit/>
          </a:bodyPr>
          <a:lstStyle>
            <a:lvl1pPr>
              <a:lnSpc>
                <a:spcPct val="85000"/>
              </a:lnSpc>
              <a:defRPr sz="5800" cap="all"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1800" b="0" i="1" baseline="0">
                <a:solidFill>
                  <a:schemeClr val="tx1">
                    <a:lumMod val="85000"/>
                    <a:lumOff val="1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742955" y="6314441"/>
            <a:ext cx="1596623" cy="365125"/>
          </a:xfrm>
        </p:spPr>
        <p:txBody>
          <a:bodyPr/>
          <a:lstStyle>
            <a:lvl1pPr>
              <a:defRPr sz="900">
                <a:solidFill>
                  <a:schemeClr val="tx1">
                    <a:lumMod val="85000"/>
                    <a:lumOff val="15000"/>
                  </a:schemeClr>
                </a:solidFill>
              </a:defRPr>
            </a:lvl1pPr>
          </a:lstStyle>
          <a:p>
            <a:fld id="{3C633830-2244-49AE-BC4A-47F415C177C6}" type="datetimeFigureOut">
              <a:rPr lang="en-US" smtClean="0"/>
              <a:pPr/>
              <a:t>2/24/2020</a:t>
            </a:fld>
            <a:endParaRPr lang="en-US" dirty="0"/>
          </a:p>
        </p:txBody>
      </p:sp>
      <p:sp>
        <p:nvSpPr>
          <p:cNvPr id="5" name="Footer Placeholder 4"/>
          <p:cNvSpPr>
            <a:spLocks noGrp="1"/>
          </p:cNvSpPr>
          <p:nvPr>
            <p:ph type="ftr" sz="quarter" idx="11"/>
          </p:nvPr>
        </p:nvSpPr>
        <p:spPr>
          <a:xfrm>
            <a:off x="1947673" y="6314442"/>
            <a:ext cx="6480227" cy="365125"/>
          </a:xfrm>
        </p:spPr>
        <p:txBody>
          <a:bodyPr/>
          <a:lstStyle>
            <a:lvl1pPr>
              <a:defRPr b="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11648017" y="1620762"/>
            <a:ext cx="543983" cy="365125"/>
          </a:xfrm>
        </p:spPr>
        <p:txBody>
          <a:bodyPr/>
          <a:lstStyle>
            <a:lvl1pPr>
              <a:defRPr>
                <a:solidFill>
                  <a:schemeClr val="bg2"/>
                </a:solidFill>
              </a:defRPr>
            </a:lvl1pPr>
          </a:lstStyle>
          <a:p>
            <a:fld id="{2AC27A5A-7290-4DE1-BA94-4BE8A8E57DCF}" type="slidenum">
              <a:rPr lang="en-US" smtClean="0"/>
              <a:pPr/>
              <a:t>‹#›</a:t>
            </a:fld>
            <a:endParaRPr lang="en-US" dirty="0"/>
          </a:p>
        </p:txBody>
      </p:sp>
      <p:cxnSp>
        <p:nvCxnSpPr>
          <p:cNvPr id="10" name="Straight Connector 9"/>
          <p:cNvCxnSpPr/>
          <p:nvPr/>
        </p:nvCxnSpPr>
        <p:spPr>
          <a:xfrm flipH="1">
            <a:off x="2" y="6178167"/>
            <a:ext cx="10244327"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 y="6178167"/>
            <a:ext cx="10244327"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402763"/>
      </p:ext>
    </p:extLst>
  </p:cSld>
  <p:clrMapOvr>
    <a:masterClrMapping/>
  </p:clrMapOvr>
  <p:extLst>
    <p:ext uri="{DCECCB84-F9BA-43D5-87BE-67443E8EF086}">
      <p15:sldGuideLst xmlns:p15="http://schemas.microsoft.com/office/powerpoint/2012/main">
        <p15:guide id="1" pos="6456">
          <p15:clr>
            <a:srgbClr val="FBAE40"/>
          </p15:clr>
        </p15:guide>
        <p15:guide id="2" pos="484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633830-2244-49AE-BC4A-47F415C177C6}" type="datetimeFigureOut">
              <a:rPr lang="en-US" smtClean="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50135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54496" cy="913212"/>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81600" y="1526123"/>
            <a:ext cx="6254496" cy="1751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9"/>
            <a:ext cx="6254496" cy="913759"/>
          </a:xfrm>
        </p:spPr>
        <p:txBody>
          <a:bodyPr anchor="b">
            <a:normAutofit/>
          </a:bodyPr>
          <a:lstStyle>
            <a:lvl1pPr marL="0" indent="0">
              <a:buNone/>
              <a:defRPr sz="24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181600" y="4669432"/>
            <a:ext cx="6254496" cy="175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633830-2244-49AE-BC4A-47F415C177C6}" type="datetimeFigureOut">
              <a:rPr lang="en-US" smtClean="0"/>
              <a:t>2/24/2020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5699496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633830-2244-49AE-BC4A-47F415C177C6}" type="datetimeFigureOut">
              <a:rPr lang="en-US" smtClean="0"/>
              <a:t>2/24/2020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638596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633830-2244-49AE-BC4A-47F415C177C6}" type="datetimeFigureOut">
              <a:rPr lang="en-US" smtClean="0"/>
              <a:t>2/24/2020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658877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B31933-6095-4F68-A23E-2A46261F649E}" type="datetime1">
              <a:rPr lang="en-US" smtClean="0"/>
              <a:t>2/24/2020</a:t>
            </a:fld>
            <a:endParaRPr lang="en-US" dirty="0"/>
          </a:p>
        </p:txBody>
      </p:sp>
      <p:sp>
        <p:nvSpPr>
          <p:cNvPr id="6" name="Footer Placeholder 5"/>
          <p:cNvSpPr>
            <a:spLocks noGrp="1"/>
          </p:cNvSpPr>
          <p:nvPr>
            <p:ph type="ftr" sz="quarter" idx="11"/>
          </p:nvPr>
        </p:nvSpPr>
        <p:spPr/>
        <p:txBody>
          <a:bodyPr/>
          <a:lstStyle/>
          <a:p>
            <a:r>
              <a:rPr lang="en-US"/>
              <a:t>Looking at Food Safety fron Many Perspectives 2019</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957153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3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4"/>
            <a:ext cx="3838776" cy="3239537"/>
          </a:xfrm>
        </p:spPr>
        <p:txBody>
          <a:bodyPr>
            <a:normAutofit/>
          </a:bodyPr>
          <a:lstStyle>
            <a:lvl1pPr marL="0" indent="0" algn="r">
              <a:lnSpc>
                <a:spcPct val="125000"/>
              </a:lnSpc>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C633830-2244-49AE-BC4A-47F415C177C6}" type="datetimeFigureOut">
              <a:rPr lang="en-US" smtClean="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286879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1" y="557263"/>
            <a:ext cx="3843371" cy="1919239"/>
          </a:xfrm>
        </p:spPr>
        <p:txBody>
          <a:bodyPr anchor="t">
            <a:noAutofit/>
          </a:bodyPr>
          <a:lstStyle>
            <a:lvl1pPr>
              <a:lnSpc>
                <a:spcPct val="93000"/>
              </a:lnSpc>
              <a:defRPr sz="3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2"/>
            <a:ext cx="6172200"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762001" y="2621512"/>
            <a:ext cx="3843371" cy="3236976"/>
          </a:xfrm>
        </p:spPr>
        <p:txBody>
          <a:bodyPr>
            <a:normAutofit/>
          </a:bodyPr>
          <a:lstStyle>
            <a:lvl1pPr marL="0" indent="0" algn="r">
              <a:lnSpc>
                <a:spcPct val="125000"/>
              </a:lnSpc>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C633830-2244-49AE-BC4A-47F415C177C6}" type="datetimeFigureOut">
              <a:rPr lang="en-US" smtClean="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303957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1" y="640080"/>
            <a:ext cx="6248399" cy="55841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smtClean="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951500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6" title="Page Number Shape"/>
          <p:cNvSpPr/>
          <p:nvPr/>
        </p:nvSpPr>
        <p:spPr bwMode="auto">
          <a:xfrm>
            <a:off x="11648016" y="5380580"/>
            <a:ext cx="543984"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Vertical Title 1"/>
          <p:cNvSpPr>
            <a:spLocks noGrp="1"/>
          </p:cNvSpPr>
          <p:nvPr>
            <p:ph type="title" orient="vert"/>
          </p:nvPr>
        </p:nvSpPr>
        <p:spPr>
          <a:xfrm>
            <a:off x="7990766" y="642931"/>
            <a:ext cx="2446671"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1" y="642934"/>
            <a:ext cx="7070679" cy="46781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3"/>
            <a:ext cx="3814856" cy="365125"/>
          </a:xfrm>
        </p:spPr>
        <p:txBody>
          <a:bodyPr/>
          <a:lstStyle/>
          <a:p>
            <a:fld id="{3C633830-2244-49AE-BC4A-47F415C177C6}" type="datetimeFigureOut">
              <a:rPr lang="en-US" smtClean="0"/>
              <a:t>2/24/2020</a:t>
            </a:fld>
            <a:endParaRPr lang="en-US" dirty="0"/>
          </a:p>
        </p:txBody>
      </p:sp>
      <p:sp>
        <p:nvSpPr>
          <p:cNvPr id="5" name="Footer Placeholder 4"/>
          <p:cNvSpPr>
            <a:spLocks noGrp="1"/>
          </p:cNvSpPr>
          <p:nvPr>
            <p:ph type="ftr" sz="quarter" idx="11"/>
          </p:nvPr>
        </p:nvSpPr>
        <p:spPr>
          <a:xfrm>
            <a:off x="6536187" y="6315951"/>
            <a:ext cx="3814856" cy="365125"/>
          </a:xfrm>
        </p:spPr>
        <p:txBody>
          <a:bodyPr/>
          <a:lstStyle/>
          <a:p>
            <a:endParaRPr lang="en-US" dirty="0"/>
          </a:p>
        </p:txBody>
      </p:sp>
      <p:sp>
        <p:nvSpPr>
          <p:cNvPr id="6" name="Slide Number Placeholder 5"/>
          <p:cNvSpPr>
            <a:spLocks noGrp="1"/>
          </p:cNvSpPr>
          <p:nvPr>
            <p:ph type="sldNum" sz="quarter" idx="12"/>
          </p:nvPr>
        </p:nvSpPr>
        <p:spPr>
          <a:xfrm>
            <a:off x="11648017" y="5607594"/>
            <a:ext cx="543983" cy="365125"/>
          </a:xfrm>
        </p:spPr>
        <p:txBody>
          <a:bodyPr/>
          <a:lstStyle/>
          <a:p>
            <a:fld id="{2AC27A5A-7290-4DE1-BA94-4BE8A8E57DCF}" type="slidenum">
              <a:rPr lang="en-US" smtClean="0"/>
              <a:t>‹#›</a:t>
            </a:fld>
            <a:endParaRPr lang="en-US" dirty="0"/>
          </a:p>
        </p:txBody>
      </p:sp>
      <p:cxnSp>
        <p:nvCxnSpPr>
          <p:cNvPr id="13" name="Straight Connector 12"/>
          <p:cNvCxnSpPr/>
          <p:nvPr/>
        </p:nvCxnSpPr>
        <p:spPr>
          <a:xfrm>
            <a:off x="1"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371776"/>
      </p:ext>
    </p:extLst>
  </p:cSld>
  <p:clrMapOvr>
    <a:masterClrMapping/>
  </p:clrMapOvr>
  <p:extLst>
    <p:ext uri="{DCECCB84-F9BA-43D5-87BE-67443E8EF086}">
      <p15:sldGuideLst xmlns:p15="http://schemas.microsoft.com/office/powerpoint/2012/main">
        <p15:guide id="1" pos="6456">
          <p15:clr>
            <a:srgbClr val="FBAE40"/>
          </p15:clr>
        </p15:guide>
        <p15:guide id="2" pos="484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B – Headline and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4"/>
            <a:ext cx="9144000" cy="1495709"/>
          </a:xfrm>
          <a:prstGeom prst="rect">
            <a:avLst/>
          </a:prstGeom>
        </p:spPr>
        <p:txBody>
          <a:bodyPr anchor="b">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b="1" i="0" baseline="0">
                <a:solidFill>
                  <a:schemeClr val="tx1"/>
                </a:solidFill>
                <a:latin typeface="Arial" charset="0"/>
                <a:ea typeface="Arial" charset="0"/>
                <a:cs typeface="Arial" charset="0"/>
              </a:defRPr>
            </a:lvl1pPr>
          </a:lstStyle>
          <a:p>
            <a:r>
              <a:rPr lang="en-US" dirty="0"/>
              <a:t/>
            </a:r>
            <a:br>
              <a:rPr lang="en-US" dirty="0"/>
            </a:br>
            <a:r>
              <a:rPr lang="en-US" dirty="0"/>
              <a:t>Content slide: Background Option 2</a:t>
            </a:r>
          </a:p>
        </p:txBody>
      </p:sp>
      <p:sp>
        <p:nvSpPr>
          <p:cNvPr id="3" name="Subtitle 2"/>
          <p:cNvSpPr>
            <a:spLocks noGrp="1"/>
          </p:cNvSpPr>
          <p:nvPr>
            <p:ph type="subTitle" idx="1"/>
          </p:nvPr>
        </p:nvSpPr>
        <p:spPr>
          <a:xfrm>
            <a:off x="1524000" y="2829828"/>
            <a:ext cx="9144000" cy="2427973"/>
          </a:xfrm>
          <a:prstGeom prst="rect">
            <a:avLst/>
          </a:prstGeom>
        </p:spPr>
        <p:txBody>
          <a:bodyPr/>
          <a:lstStyle>
            <a:lvl1pPr marL="0" indent="0" algn="l">
              <a:buNone/>
              <a:defRPr sz="2400" b="0" i="0">
                <a:solidFill>
                  <a:srgbClr val="CD1E3E"/>
                </a:solidFill>
                <a:latin typeface="Georgia" charset="0"/>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32048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B – One 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58266"/>
            <a:ext cx="10515600" cy="1132423"/>
          </a:xfrm>
          <a:prstGeom prst="rect">
            <a:avLst/>
          </a:prstGeom>
        </p:spPr>
        <p:txBody>
          <a:bodyPr>
            <a:normAutofit/>
          </a:bodyPr>
          <a:lstStyle>
            <a:lvl1pPr>
              <a:defRPr sz="4000" b="1" i="0">
                <a:latin typeface="Arial" charset="0"/>
                <a:ea typeface="Arial" charset="0"/>
                <a:cs typeface="Arial" charset="0"/>
              </a:defRPr>
            </a:lvl1pPr>
          </a:lstStyle>
          <a:p>
            <a:r>
              <a:rPr lang="en-US" dirty="0"/>
              <a:t>Content slide: Background Option 2</a:t>
            </a:r>
          </a:p>
        </p:txBody>
      </p:sp>
      <p:sp>
        <p:nvSpPr>
          <p:cNvPr id="3" name="Content Placeholder 2"/>
          <p:cNvSpPr>
            <a:spLocks noGrp="1"/>
          </p:cNvSpPr>
          <p:nvPr>
            <p:ph idx="1" hasCustomPrompt="1"/>
          </p:nvPr>
        </p:nvSpPr>
        <p:spPr>
          <a:xfrm>
            <a:off x="838200" y="1825625"/>
            <a:ext cx="10515600" cy="4351338"/>
          </a:xfrm>
          <a:prstGeom prst="rect">
            <a:avLst/>
          </a:prstGeom>
        </p:spPr>
        <p:txBody>
          <a:bodyPr>
            <a:normAutofit/>
          </a:bodyPr>
          <a:lstStyle>
            <a:lvl1pPr>
              <a:defRPr sz="2400" b="0" i="0">
                <a:solidFill>
                  <a:schemeClr val="tx1"/>
                </a:solidFill>
                <a:latin typeface="Arial" charset="0"/>
                <a:ea typeface="Arial" charset="0"/>
                <a:cs typeface="Arial" charset="0"/>
              </a:defRPr>
            </a:lvl1pPr>
            <a:lvl2pPr>
              <a:defRPr sz="2400" b="0" i="0">
                <a:solidFill>
                  <a:schemeClr val="tx1"/>
                </a:solidFill>
                <a:latin typeface="Georgia" charset="0"/>
                <a:ea typeface="Georgia" charset="0"/>
                <a:cs typeface="Georgia" charset="0"/>
              </a:defRPr>
            </a:lvl2pPr>
            <a:lvl3pPr>
              <a:defRPr sz="2400" b="0" i="0">
                <a:solidFill>
                  <a:schemeClr val="tx1"/>
                </a:solidFill>
                <a:latin typeface="Georgia" charset="0"/>
                <a:ea typeface="Georgia" charset="0"/>
                <a:cs typeface="Georgia" charset="0"/>
              </a:defRPr>
            </a:lvl3pPr>
            <a:lvl4pPr>
              <a:defRPr sz="2400" b="0" i="0">
                <a:solidFill>
                  <a:schemeClr val="tx1"/>
                </a:solidFill>
                <a:latin typeface="Georgia" charset="0"/>
                <a:ea typeface="Georgia" charset="0"/>
                <a:cs typeface="Georgia" charset="0"/>
              </a:defRPr>
            </a:lvl4pPr>
            <a:lvl5pPr>
              <a:defRPr sz="2400" b="0" i="0">
                <a:solidFill>
                  <a:schemeClr val="tx1"/>
                </a:solidFill>
                <a:latin typeface="Georgia" charset="0"/>
                <a:ea typeface="Georgia" charset="0"/>
                <a:cs typeface="Georgia" charset="0"/>
              </a:defRPr>
            </a:lvl5pPr>
          </a:lstStyle>
          <a:p>
            <a:pPr lvl="0"/>
            <a:r>
              <a:rPr lang="en-US" dirty="0"/>
              <a:t>Click to body text</a:t>
            </a:r>
          </a:p>
          <a:p>
            <a:pPr lvl="0"/>
            <a:r>
              <a:rPr lang="en-US" dirty="0"/>
              <a:t>Second point</a:t>
            </a:r>
          </a:p>
          <a:p>
            <a:pPr lvl="0"/>
            <a:r>
              <a:rPr lang="en-US" dirty="0"/>
              <a:t>Third point</a:t>
            </a:r>
          </a:p>
          <a:p>
            <a:pPr lvl="0"/>
            <a:r>
              <a:rPr lang="en-US" dirty="0"/>
              <a:t>Fourth point</a:t>
            </a:r>
          </a:p>
          <a:p>
            <a:pPr lvl="0"/>
            <a:r>
              <a:rPr lang="en-US" dirty="0"/>
              <a:t>Fifth point</a:t>
            </a:r>
          </a:p>
        </p:txBody>
      </p:sp>
    </p:spTree>
    <p:extLst>
      <p:ext uri="{BB962C8B-B14F-4D97-AF65-F5344CB8AC3E}">
        <p14:creationId xmlns:p14="http://schemas.microsoft.com/office/powerpoint/2010/main" val="2057429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B – Two 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1325563"/>
          </a:xfrm>
          <a:prstGeom prst="rect">
            <a:avLst/>
          </a:prstGeom>
        </p:spPr>
        <p:txBody>
          <a:bodyPr/>
          <a:lstStyle>
            <a:lvl1pPr>
              <a:defRPr b="1" i="0">
                <a:latin typeface="Arial" charset="0"/>
                <a:ea typeface="Arial" charset="0"/>
                <a:cs typeface="Arial" charset="0"/>
              </a:defRPr>
            </a:lvl1pPr>
          </a:lstStyle>
          <a:p>
            <a:r>
              <a:rPr lang="en-US" dirty="0"/>
              <a:t>Content slide: Background Option 2</a:t>
            </a:r>
          </a:p>
        </p:txBody>
      </p:sp>
      <p:sp>
        <p:nvSpPr>
          <p:cNvPr id="3" name="Content Placeholder 2"/>
          <p:cNvSpPr>
            <a:spLocks noGrp="1"/>
          </p:cNvSpPr>
          <p:nvPr>
            <p:ph sz="half" idx="1" hasCustomPrompt="1"/>
          </p:nvPr>
        </p:nvSpPr>
        <p:spPr>
          <a:xfrm>
            <a:off x="838200" y="1825625"/>
            <a:ext cx="5156200" cy="4351338"/>
          </a:xfrm>
          <a:prstGeom prst="rect">
            <a:avLst/>
          </a:prstGeom>
        </p:spPr>
        <p:txBody>
          <a:bodyPr>
            <a:normAutofit/>
          </a:bodyPr>
          <a:lstStyle>
            <a:lvl1pPr marL="0" indent="0">
              <a:buFont typeface="Arial" charset="0"/>
              <a:buNone/>
              <a:defRPr sz="3200" b="0" i="0">
                <a:solidFill>
                  <a:srgbClr val="CD1E3E"/>
                </a:solidFill>
                <a:latin typeface="Georgia" charset="0"/>
                <a:ea typeface="Georgia" charset="0"/>
                <a:cs typeface="Georgia" charset="0"/>
              </a:defRPr>
            </a:lvl1pPr>
            <a:lvl2pPr marL="685800" indent="-228600">
              <a:buFont typeface="Arial" charset="0"/>
              <a:buChar char="•"/>
              <a:defRPr sz="2000" b="0" i="0">
                <a:latin typeface="Georgia" charset="0"/>
                <a:ea typeface="Georgia" charset="0"/>
                <a:cs typeface="Georgia" charset="0"/>
              </a:defRPr>
            </a:lvl2pPr>
            <a:lvl3pPr marL="1143000" indent="-228600">
              <a:buFont typeface="Arial" charset="0"/>
              <a:buChar char="•"/>
              <a:defRPr sz="2000" b="0" i="0">
                <a:latin typeface="Georgia" charset="0"/>
                <a:ea typeface="Georgia" charset="0"/>
                <a:cs typeface="Georgia" charset="0"/>
              </a:defRPr>
            </a:lvl3pPr>
            <a:lvl4pPr marL="1600200" indent="-228600">
              <a:buFont typeface="Arial" charset="0"/>
              <a:buChar char="•"/>
              <a:defRPr sz="2000" b="0" i="0">
                <a:latin typeface="Georgia" charset="0"/>
                <a:ea typeface="Georgia" charset="0"/>
                <a:cs typeface="Georgia" charset="0"/>
              </a:defRPr>
            </a:lvl4pPr>
            <a:lvl5pPr marL="2057400" indent="-228600">
              <a:buFont typeface="Arial" charset="0"/>
              <a:buChar char="•"/>
              <a:defRPr sz="2000" b="0" i="0">
                <a:latin typeface="Georgia" charset="0"/>
                <a:ea typeface="Georgia" charset="0"/>
                <a:cs typeface="Georgia" charset="0"/>
              </a:defRPr>
            </a:lvl5pPr>
          </a:lstStyle>
          <a:p>
            <a:pPr lvl="0"/>
            <a:r>
              <a:rPr lang="en-US" dirty="0"/>
              <a:t>Additional text or image goes here.</a:t>
            </a:r>
          </a:p>
        </p:txBody>
      </p:sp>
      <p:sp>
        <p:nvSpPr>
          <p:cNvPr id="4" name="Content Placeholder 3"/>
          <p:cNvSpPr>
            <a:spLocks noGrp="1"/>
          </p:cNvSpPr>
          <p:nvPr>
            <p:ph sz="half" idx="2" hasCustomPrompt="1"/>
          </p:nvPr>
        </p:nvSpPr>
        <p:spPr>
          <a:xfrm>
            <a:off x="6197600" y="1825625"/>
            <a:ext cx="5156200" cy="4351338"/>
          </a:xfrm>
          <a:prstGeom prst="rect">
            <a:avLst/>
          </a:prstGeom>
        </p:spPr>
        <p:txBody>
          <a:bodyPr>
            <a:normAutofit/>
          </a:bodyPr>
          <a:lstStyle>
            <a:lvl1pPr>
              <a:defRPr sz="2400">
                <a:latin typeface="Arial" charset="0"/>
                <a:ea typeface="Arial" charset="0"/>
                <a:cs typeface="Arial" charset="0"/>
              </a:defRPr>
            </a:lvl1pPr>
            <a:lvl2pPr>
              <a:defRPr>
                <a:latin typeface="Georgia" charset="0"/>
                <a:ea typeface="Georgia" charset="0"/>
                <a:cs typeface="Georgia" charset="0"/>
              </a:defRPr>
            </a:lvl2pPr>
            <a:lvl3pPr>
              <a:defRPr>
                <a:latin typeface="Georgia" charset="0"/>
                <a:ea typeface="Georgia" charset="0"/>
                <a:cs typeface="Georgia" charset="0"/>
              </a:defRPr>
            </a:lvl3pPr>
            <a:lvl4pPr>
              <a:defRPr>
                <a:latin typeface="Georgia" charset="0"/>
                <a:ea typeface="Georgia" charset="0"/>
                <a:cs typeface="Georgia" charset="0"/>
              </a:defRPr>
            </a:lvl4pPr>
            <a:lvl5pPr>
              <a:defRPr>
                <a:latin typeface="Georgia" charset="0"/>
                <a:ea typeface="Georgia" charset="0"/>
                <a:cs typeface="Georgia" charset="0"/>
              </a:defRPr>
            </a:lvl5pPr>
          </a:lstStyle>
          <a:p>
            <a:pPr lvl="0"/>
            <a:r>
              <a:rPr lang="en-US" dirty="0"/>
              <a:t>Click to body text</a:t>
            </a:r>
          </a:p>
          <a:p>
            <a:pPr lvl="0"/>
            <a:r>
              <a:rPr lang="en-US" dirty="0"/>
              <a:t>Second point</a:t>
            </a:r>
          </a:p>
          <a:p>
            <a:pPr lvl="0"/>
            <a:r>
              <a:rPr lang="en-US" dirty="0"/>
              <a:t>Third point</a:t>
            </a:r>
          </a:p>
          <a:p>
            <a:pPr lvl="0"/>
            <a:r>
              <a:rPr lang="en-US" dirty="0"/>
              <a:t>Fourth point</a:t>
            </a:r>
          </a:p>
          <a:p>
            <a:pPr lvl="0"/>
            <a:r>
              <a:rPr lang="en-US" dirty="0"/>
              <a:t>Fifth point</a:t>
            </a:r>
          </a:p>
        </p:txBody>
      </p:sp>
    </p:spTree>
    <p:extLst>
      <p:ext uri="{BB962C8B-B14F-4D97-AF65-F5344CB8AC3E}">
        <p14:creationId xmlns:p14="http://schemas.microsoft.com/office/powerpoint/2010/main" val="3585910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B – Two column alterna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8" y="457200"/>
            <a:ext cx="3932767" cy="1600200"/>
          </a:xfrm>
          <a:prstGeom prst="rect">
            <a:avLst/>
          </a:prstGeom>
        </p:spPr>
        <p:txBody>
          <a:bodyPr anchor="b"/>
          <a:lstStyle>
            <a:lvl1pPr>
              <a:defRPr sz="3200" b="1" i="0" baseline="0">
                <a:latin typeface="Arial" charset="0"/>
                <a:ea typeface="Arial" charset="0"/>
                <a:cs typeface="Arial" charset="0"/>
              </a:defRPr>
            </a:lvl1pPr>
          </a:lstStyle>
          <a:p>
            <a:r>
              <a:rPr lang="en-US" dirty="0"/>
              <a:t>Content slide: Background Option 2</a:t>
            </a:r>
          </a:p>
        </p:txBody>
      </p:sp>
      <p:sp>
        <p:nvSpPr>
          <p:cNvPr id="3" name="Content Placeholder 2"/>
          <p:cNvSpPr>
            <a:spLocks noGrp="1"/>
          </p:cNvSpPr>
          <p:nvPr>
            <p:ph idx="1" hasCustomPrompt="1"/>
          </p:nvPr>
        </p:nvSpPr>
        <p:spPr>
          <a:xfrm>
            <a:off x="5183717" y="987426"/>
            <a:ext cx="6172200" cy="4873625"/>
          </a:xfrm>
          <a:prstGeom prst="rect">
            <a:avLst/>
          </a:prstGeom>
        </p:spPr>
        <p:txBody>
          <a:bodyPr>
            <a:normAutofit/>
          </a:bodyPr>
          <a:lstStyle>
            <a:lvl1pPr>
              <a:defRPr sz="2400">
                <a:latin typeface="Arial" charset="0"/>
                <a:ea typeface="Arial" charset="0"/>
                <a:cs typeface="Arial" charset="0"/>
              </a:defRPr>
            </a:lvl1pPr>
            <a:lvl2pPr>
              <a:defRPr sz="2800">
                <a:latin typeface="Arial" charset="0"/>
                <a:ea typeface="Arial" charset="0"/>
                <a:cs typeface="Arial" charset="0"/>
              </a:defRPr>
            </a:lvl2pPr>
            <a:lvl3pPr>
              <a:defRPr sz="2400">
                <a:latin typeface="Arial" charset="0"/>
                <a:ea typeface="Arial" charset="0"/>
                <a:cs typeface="Arial" charset="0"/>
              </a:defRPr>
            </a:lvl3pPr>
            <a:lvl4pPr>
              <a:defRPr sz="2000">
                <a:latin typeface="Arial" charset="0"/>
                <a:ea typeface="Arial" charset="0"/>
                <a:cs typeface="Arial" charset="0"/>
              </a:defRPr>
            </a:lvl4pPr>
            <a:lvl5pPr>
              <a:defRPr sz="2000">
                <a:latin typeface="Arial" charset="0"/>
                <a:ea typeface="Arial" charset="0"/>
                <a:cs typeface="Arial" charset="0"/>
              </a:defRPr>
            </a:lvl5pPr>
            <a:lvl6pPr>
              <a:defRPr sz="2000"/>
            </a:lvl6pPr>
            <a:lvl7pPr>
              <a:defRPr sz="2000"/>
            </a:lvl7pPr>
            <a:lvl8pPr>
              <a:defRPr sz="2000"/>
            </a:lvl8pPr>
            <a:lvl9pPr>
              <a:defRPr sz="2000"/>
            </a:lvl9pPr>
          </a:lstStyle>
          <a:p>
            <a:pPr lvl="0"/>
            <a:r>
              <a:rPr lang="en-US" dirty="0"/>
              <a:t>Click to body text</a:t>
            </a:r>
          </a:p>
          <a:p>
            <a:pPr lvl="0"/>
            <a:r>
              <a:rPr lang="en-US" dirty="0"/>
              <a:t>Second point</a:t>
            </a:r>
          </a:p>
          <a:p>
            <a:pPr lvl="0"/>
            <a:r>
              <a:rPr lang="en-US" dirty="0"/>
              <a:t>Third point</a:t>
            </a:r>
          </a:p>
          <a:p>
            <a:pPr lvl="0"/>
            <a:r>
              <a:rPr lang="en-US" dirty="0"/>
              <a:t>Fourth point</a:t>
            </a:r>
          </a:p>
          <a:p>
            <a:pPr lvl="0"/>
            <a:r>
              <a:rPr lang="en-US" dirty="0"/>
              <a:t>Fifth point</a:t>
            </a:r>
          </a:p>
        </p:txBody>
      </p:sp>
      <p:sp>
        <p:nvSpPr>
          <p:cNvPr id="4" name="Text Placeholder 3"/>
          <p:cNvSpPr>
            <a:spLocks noGrp="1"/>
          </p:cNvSpPr>
          <p:nvPr>
            <p:ph type="body" sz="half" idx="2" hasCustomPrompt="1"/>
          </p:nvPr>
        </p:nvSpPr>
        <p:spPr>
          <a:xfrm>
            <a:off x="840318" y="2171700"/>
            <a:ext cx="3932767" cy="3697288"/>
          </a:xfrm>
          <a:prstGeom prst="rect">
            <a:avLst/>
          </a:prstGeom>
        </p:spPr>
        <p:txBody>
          <a:bodyPr>
            <a:normAutofit/>
          </a:bodyPr>
          <a:lstStyle>
            <a:lvl1pPr marL="0" indent="0">
              <a:buNone/>
              <a:defRPr sz="2800" b="0" i="0" baseline="0">
                <a:solidFill>
                  <a:srgbClr val="CD1E3E"/>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Additional text space</a:t>
            </a:r>
          </a:p>
        </p:txBody>
      </p:sp>
    </p:spTree>
    <p:extLst>
      <p:ext uri="{BB962C8B-B14F-4D97-AF65-F5344CB8AC3E}">
        <p14:creationId xmlns:p14="http://schemas.microsoft.com/office/powerpoint/2010/main" val="292011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 - Dominan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8" y="457200"/>
            <a:ext cx="3932767" cy="1600200"/>
          </a:xfrm>
          <a:prstGeom prst="rect">
            <a:avLst/>
          </a:prstGeom>
        </p:spPr>
        <p:txBody>
          <a:bodyPr anchor="b"/>
          <a:lstStyle>
            <a:lvl1pPr>
              <a:defRPr sz="3200" b="1" i="0" baseline="0">
                <a:latin typeface="Arial" charset="0"/>
                <a:ea typeface="Arial" charset="0"/>
                <a:cs typeface="Arial" charset="0"/>
              </a:defRPr>
            </a:lvl1pPr>
          </a:lstStyle>
          <a:p>
            <a:r>
              <a:rPr lang="en-US" dirty="0"/>
              <a:t>Content slide: Background Option 2</a:t>
            </a:r>
          </a:p>
        </p:txBody>
      </p:sp>
      <p:sp>
        <p:nvSpPr>
          <p:cNvPr id="3" name="Picture Placeholder 2"/>
          <p:cNvSpPr>
            <a:spLocks noGrp="1"/>
          </p:cNvSpPr>
          <p:nvPr>
            <p:ph type="pic" idx="1"/>
          </p:nvPr>
        </p:nvSpPr>
        <p:spPr>
          <a:xfrm>
            <a:off x="5183717"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40318" y="2207795"/>
            <a:ext cx="3932767" cy="3661193"/>
          </a:xfrm>
          <a:prstGeom prst="rect">
            <a:avLst/>
          </a:prstGeom>
        </p:spPr>
        <p:txBody>
          <a:bodyPr>
            <a:normAutofit/>
          </a:bodyPr>
          <a:lstStyle>
            <a:lvl1pPr marL="0" indent="0">
              <a:buNone/>
              <a:defRPr sz="2400" b="0" i="0">
                <a:solidFill>
                  <a:srgbClr val="CD1E3E"/>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Additional text space</a:t>
            </a:r>
          </a:p>
        </p:txBody>
      </p:sp>
    </p:spTree>
    <p:extLst>
      <p:ext uri="{BB962C8B-B14F-4D97-AF65-F5344CB8AC3E}">
        <p14:creationId xmlns:p14="http://schemas.microsoft.com/office/powerpoint/2010/main" val="36714697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 – Text emphasis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1501542"/>
            <a:ext cx="9144000" cy="3756259"/>
          </a:xfrm>
          <a:prstGeom prst="rect">
            <a:avLst/>
          </a:prstGeom>
        </p:spPr>
        <p:txBody>
          <a:bodyPr>
            <a:normAutofit/>
          </a:bodyPr>
          <a:lstStyle>
            <a:lvl1pPr marL="0" indent="0" algn="ctr">
              <a:buNone/>
              <a:defRPr sz="4400" b="1" i="0" spc="-15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 slide: </a:t>
            </a:r>
          </a:p>
          <a:p>
            <a:r>
              <a:rPr lang="en-US" dirty="0"/>
              <a:t>Background Option 2</a:t>
            </a:r>
          </a:p>
          <a:p>
            <a:endParaRPr lang="en-US" dirty="0"/>
          </a:p>
          <a:p>
            <a:r>
              <a:rPr lang="en-US" dirty="0"/>
              <a:t>Use this slide for short, impactful statements</a:t>
            </a:r>
          </a:p>
        </p:txBody>
      </p:sp>
    </p:spTree>
    <p:extLst>
      <p:ext uri="{BB962C8B-B14F-4D97-AF65-F5344CB8AC3E}">
        <p14:creationId xmlns:p14="http://schemas.microsoft.com/office/powerpoint/2010/main" val="3200121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FDFB05-9938-4BF2-BEA7-6428BC859B4D}" type="datetime1">
              <a:rPr lang="en-US" smtClean="0"/>
              <a:t>2/24/2020</a:t>
            </a:fld>
            <a:endParaRPr lang="en-US" dirty="0"/>
          </a:p>
        </p:txBody>
      </p:sp>
      <p:sp>
        <p:nvSpPr>
          <p:cNvPr id="8" name="Footer Placeholder 7"/>
          <p:cNvSpPr>
            <a:spLocks noGrp="1"/>
          </p:cNvSpPr>
          <p:nvPr>
            <p:ph type="ftr" sz="quarter" idx="11"/>
          </p:nvPr>
        </p:nvSpPr>
        <p:spPr/>
        <p:txBody>
          <a:bodyPr/>
          <a:lstStyle/>
          <a:p>
            <a:r>
              <a:rPr lang="en-US"/>
              <a:t>Looking at Food Safety fron Many Perspectives 2019</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672788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3F86A0-9C4F-4992-BD60-1DE23DDD67C1}" type="datetimeFigureOut">
              <a:rPr lang="en-US" smtClean="0"/>
              <a:t>2/24/2020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7D1990-3090-4383-9E78-275E5E696672}" type="slidenum">
              <a:rPr lang="en-US" smtClean="0"/>
              <a:t>‹#›</a:t>
            </a:fld>
            <a:endParaRPr lang="en-US"/>
          </a:p>
        </p:txBody>
      </p:sp>
    </p:spTree>
    <p:extLst>
      <p:ext uri="{BB962C8B-B14F-4D97-AF65-F5344CB8AC3E}">
        <p14:creationId xmlns:p14="http://schemas.microsoft.com/office/powerpoint/2010/main" val="3396524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5831E9-F31D-4E51-8A8B-E8D078B66CF7}" type="datetime1">
              <a:rPr lang="en-US" smtClean="0"/>
              <a:t>2/24/2020</a:t>
            </a:fld>
            <a:endParaRPr lang="en-US" dirty="0"/>
          </a:p>
        </p:txBody>
      </p:sp>
      <p:sp>
        <p:nvSpPr>
          <p:cNvPr id="4" name="Footer Placeholder 3"/>
          <p:cNvSpPr>
            <a:spLocks noGrp="1"/>
          </p:cNvSpPr>
          <p:nvPr>
            <p:ph type="ftr" sz="quarter" idx="11"/>
          </p:nvPr>
        </p:nvSpPr>
        <p:spPr/>
        <p:txBody>
          <a:bodyPr/>
          <a:lstStyle/>
          <a:p>
            <a:r>
              <a:rPr lang="en-US"/>
              <a:t>Looking at Food Safety fron Many Perspectives 2019</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78812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77E88E4-B893-471D-B0B2-0EFBC6B332F6}" type="datetime1">
              <a:rPr lang="en-US" smtClean="0"/>
              <a:t>2/24/2020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Looking at Food Safety fron Many Perspectives 2019</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2345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3F04B46-9911-49F3-BC4C-871771078696}" type="datetime1">
              <a:rPr lang="en-US" smtClean="0"/>
              <a:t>2/24/2020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Looking at Food Safety fron Many Perspectives 2019</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95743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37EC528-7FC5-4364-B051-780F747AC801}" type="datetime1">
              <a:rPr lang="en-US" smtClean="0"/>
              <a:t>2/24/2020</a:t>
            </a:fld>
            <a:endParaRPr lang="en-US" dirty="0"/>
          </a:p>
        </p:txBody>
      </p:sp>
      <p:sp>
        <p:nvSpPr>
          <p:cNvPr id="6" name="Footer Placeholder 5"/>
          <p:cNvSpPr>
            <a:spLocks noGrp="1"/>
          </p:cNvSpPr>
          <p:nvPr>
            <p:ph type="ftr" sz="quarter" idx="11"/>
          </p:nvPr>
        </p:nvSpPr>
        <p:spPr/>
        <p:txBody>
          <a:bodyPr/>
          <a:lstStyle/>
          <a:p>
            <a:r>
              <a:rPr lang="en-US"/>
              <a:t>Looking at Food Safety fron Many Perspectives 2019</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68761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3.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74B1AA9-1580-46E3-977A-FAAA6A8D3340}" type="datetime1">
              <a:rPr lang="en-US" smtClean="0"/>
              <a:t>2/24/2020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Looking at Food Safety fron Many Perspectives 2019</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359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711200" y="533400"/>
            <a:ext cx="109728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9" name="Rectangle 3"/>
          <p:cNvSpPr>
            <a:spLocks noGrp="1" noChangeArrowheads="1"/>
          </p:cNvSpPr>
          <p:nvPr>
            <p:ph type="body" idx="1"/>
          </p:nvPr>
        </p:nvSpPr>
        <p:spPr bwMode="auto">
          <a:xfrm>
            <a:off x="711200" y="1295400"/>
            <a:ext cx="109728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endParaRPr lang="en-US" altLang="en-US" dirty="0"/>
          </a:p>
          <a:p>
            <a:pPr lvl="3"/>
            <a:endParaRPr lang="en-US" altLang="en-US" dirty="0">
              <a:latin typeface="Arial" pitchFamily="34" charset="0"/>
              <a:cs typeface="Arial" pitchFamily="34" charset="0"/>
            </a:endParaRPr>
          </a:p>
          <a:p>
            <a:pPr lvl="4"/>
            <a:endParaRPr lang="en-US" altLang="en-US" dirty="0"/>
          </a:p>
          <a:p>
            <a:pPr lvl="1"/>
            <a:endParaRPr lang="en-US" altLang="en-US" dirty="0"/>
          </a:p>
        </p:txBody>
      </p:sp>
      <p:sp>
        <p:nvSpPr>
          <p:cNvPr id="30724" name="Freeform 4"/>
          <p:cNvSpPr>
            <a:spLocks noChangeArrowheads="1"/>
          </p:cNvSpPr>
          <p:nvPr/>
        </p:nvSpPr>
        <p:spPr bwMode="auto">
          <a:xfrm>
            <a:off x="508000" y="457200"/>
            <a:ext cx="109728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63500" cap="flat" cmpd="sng">
            <a:solidFill>
              <a:srgbClr val="FF9933"/>
            </a:solidFill>
            <a:prstDash val="solid"/>
            <a:miter lim="800000"/>
            <a:headEnd/>
            <a:tailEnd/>
          </a:ln>
        </p:spPr>
        <p:txBody>
          <a:bodyPr/>
          <a:lstStyle/>
          <a:p>
            <a:pPr fontAlgn="base">
              <a:spcBef>
                <a:spcPct val="0"/>
              </a:spcBef>
              <a:spcAft>
                <a:spcPct val="0"/>
              </a:spcAft>
              <a:defRPr/>
            </a:pPr>
            <a:endParaRPr lang="en-US" sz="1800" dirty="0">
              <a:solidFill>
                <a:srgbClr val="000000"/>
              </a:solidFill>
              <a:latin typeface="Arial" charset="0"/>
            </a:endParaRPr>
          </a:p>
        </p:txBody>
      </p:sp>
      <p:sp>
        <p:nvSpPr>
          <p:cNvPr id="30725" name="Line 5"/>
          <p:cNvSpPr>
            <a:spLocks noChangeShapeType="1"/>
          </p:cNvSpPr>
          <p:nvPr/>
        </p:nvSpPr>
        <p:spPr bwMode="auto">
          <a:xfrm>
            <a:off x="609600" y="6172200"/>
            <a:ext cx="7924800" cy="0"/>
          </a:xfrm>
          <a:prstGeom prst="line">
            <a:avLst/>
          </a:prstGeom>
          <a:noFill/>
          <a:ln w="76200">
            <a:solidFill>
              <a:srgbClr val="FF9933"/>
            </a:solidFill>
            <a:round/>
            <a:headEnd/>
            <a:tailEnd/>
          </a:ln>
          <a:effectLst/>
        </p:spPr>
        <p:txBody>
          <a:bodyPr/>
          <a:lstStyle/>
          <a:p>
            <a:pPr fontAlgn="base">
              <a:spcBef>
                <a:spcPct val="0"/>
              </a:spcBef>
              <a:spcAft>
                <a:spcPct val="0"/>
              </a:spcAft>
              <a:defRPr/>
            </a:pPr>
            <a:endParaRPr lang="en-US" sz="1800" dirty="0">
              <a:solidFill>
                <a:srgbClr val="000000"/>
              </a:solidFill>
              <a:latin typeface="Arial" charset="0"/>
            </a:endParaRPr>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636001" y="5715014"/>
            <a:ext cx="3234435" cy="651811"/>
          </a:xfrm>
          <a:prstGeom prst="rect">
            <a:avLst/>
          </a:prstGeom>
        </p:spPr>
      </p:pic>
    </p:spTree>
    <p:extLst>
      <p:ext uri="{BB962C8B-B14F-4D97-AF65-F5344CB8AC3E}">
        <p14:creationId xmlns:p14="http://schemas.microsoft.com/office/powerpoint/2010/main" val="283469809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hf hdr="0" ftr="0" dt="0"/>
  <p:txStyles>
    <p:titleStyle>
      <a:lvl1pPr algn="l" rtl="0" eaLnBrk="0" fontAlgn="base" hangingPunct="0">
        <a:spcBef>
          <a:spcPct val="0"/>
        </a:spcBef>
        <a:spcAft>
          <a:spcPct val="0"/>
        </a:spcAft>
        <a:defRPr sz="3600" b="1">
          <a:solidFill>
            <a:schemeClr val="accent6">
              <a:lumMod val="75000"/>
            </a:schemeClr>
          </a:solidFill>
          <a:latin typeface="Arial" pitchFamily="34" charset="0"/>
          <a:ea typeface="+mj-ea"/>
          <a:cs typeface="Arial" pitchFamily="34" charset="0"/>
        </a:defRPr>
      </a:lvl1pPr>
      <a:lvl2pPr algn="l" rtl="0" eaLnBrk="0" fontAlgn="base" hangingPunct="0">
        <a:spcBef>
          <a:spcPct val="0"/>
        </a:spcBef>
        <a:spcAft>
          <a:spcPct val="0"/>
        </a:spcAft>
        <a:defRPr sz="3600" b="1">
          <a:solidFill>
            <a:srgbClr val="800000"/>
          </a:solidFill>
          <a:latin typeface="Verdana" pitchFamily="34" charset="0"/>
        </a:defRPr>
      </a:lvl2pPr>
      <a:lvl3pPr algn="l" rtl="0" eaLnBrk="0" fontAlgn="base" hangingPunct="0">
        <a:spcBef>
          <a:spcPct val="0"/>
        </a:spcBef>
        <a:spcAft>
          <a:spcPct val="0"/>
        </a:spcAft>
        <a:defRPr sz="3600" b="1">
          <a:solidFill>
            <a:srgbClr val="800000"/>
          </a:solidFill>
          <a:latin typeface="Verdana" pitchFamily="34" charset="0"/>
        </a:defRPr>
      </a:lvl3pPr>
      <a:lvl4pPr algn="l" rtl="0" eaLnBrk="0" fontAlgn="base" hangingPunct="0">
        <a:spcBef>
          <a:spcPct val="0"/>
        </a:spcBef>
        <a:spcAft>
          <a:spcPct val="0"/>
        </a:spcAft>
        <a:defRPr sz="3600" b="1">
          <a:solidFill>
            <a:srgbClr val="800000"/>
          </a:solidFill>
          <a:latin typeface="Verdana" pitchFamily="34" charset="0"/>
        </a:defRPr>
      </a:lvl4pPr>
      <a:lvl5pPr algn="l" rtl="0" eaLnBrk="0" fontAlgn="base" hangingPunct="0">
        <a:spcBef>
          <a:spcPct val="0"/>
        </a:spcBef>
        <a:spcAft>
          <a:spcPct val="0"/>
        </a:spcAft>
        <a:defRPr sz="3600" b="1">
          <a:solidFill>
            <a:srgbClr val="800000"/>
          </a:solidFill>
          <a:latin typeface="Verdana" pitchFamily="34" charset="0"/>
        </a:defRPr>
      </a:lvl5pPr>
      <a:lvl6pPr marL="457189" algn="l" rtl="0" fontAlgn="base">
        <a:spcBef>
          <a:spcPct val="0"/>
        </a:spcBef>
        <a:spcAft>
          <a:spcPct val="0"/>
        </a:spcAft>
        <a:defRPr sz="3600" b="1">
          <a:solidFill>
            <a:srgbClr val="800000"/>
          </a:solidFill>
          <a:latin typeface="Verdana" pitchFamily="34" charset="0"/>
        </a:defRPr>
      </a:lvl6pPr>
      <a:lvl7pPr marL="914377" algn="l" rtl="0" fontAlgn="base">
        <a:spcBef>
          <a:spcPct val="0"/>
        </a:spcBef>
        <a:spcAft>
          <a:spcPct val="0"/>
        </a:spcAft>
        <a:defRPr sz="3600" b="1">
          <a:solidFill>
            <a:srgbClr val="800000"/>
          </a:solidFill>
          <a:latin typeface="Verdana" pitchFamily="34" charset="0"/>
        </a:defRPr>
      </a:lvl7pPr>
      <a:lvl8pPr marL="1371566" algn="l" rtl="0" fontAlgn="base">
        <a:spcBef>
          <a:spcPct val="0"/>
        </a:spcBef>
        <a:spcAft>
          <a:spcPct val="0"/>
        </a:spcAft>
        <a:defRPr sz="3600" b="1">
          <a:solidFill>
            <a:srgbClr val="800000"/>
          </a:solidFill>
          <a:latin typeface="Verdana" pitchFamily="34" charset="0"/>
        </a:defRPr>
      </a:lvl8pPr>
      <a:lvl9pPr marL="1828754" algn="l" rtl="0" fontAlgn="base">
        <a:spcBef>
          <a:spcPct val="0"/>
        </a:spcBef>
        <a:spcAft>
          <a:spcPct val="0"/>
        </a:spcAft>
        <a:defRPr sz="3600" b="1">
          <a:solidFill>
            <a:srgbClr val="800000"/>
          </a:solidFill>
          <a:latin typeface="Verdana" pitchFamily="34" charset="0"/>
        </a:defRPr>
      </a:lvl9pPr>
    </p:titleStyle>
    <p:bodyStyle>
      <a:lvl1pPr marL="507987" indent="-392104" algn="l" rtl="0" eaLnBrk="0" fontAlgn="base" hangingPunct="0">
        <a:spcBef>
          <a:spcPct val="20000"/>
        </a:spcBef>
        <a:spcAft>
          <a:spcPct val="0"/>
        </a:spcAft>
        <a:buClr>
          <a:schemeClr val="accent6">
            <a:lumMod val="75000"/>
          </a:schemeClr>
        </a:buClr>
        <a:buChar char="•"/>
        <a:defRPr sz="2800">
          <a:solidFill>
            <a:schemeClr val="tx1"/>
          </a:solidFill>
          <a:latin typeface="Arial" pitchFamily="34" charset="0"/>
          <a:ea typeface="+mn-ea"/>
          <a:cs typeface="Arial" pitchFamily="34" charset="0"/>
        </a:defRPr>
      </a:lvl1pPr>
      <a:lvl2pPr marL="973114" indent="-349242" algn="l" rtl="0" eaLnBrk="0" fontAlgn="base" hangingPunct="0">
        <a:spcBef>
          <a:spcPct val="20000"/>
        </a:spcBef>
        <a:spcAft>
          <a:spcPct val="0"/>
        </a:spcAft>
        <a:buClr>
          <a:schemeClr val="accent6">
            <a:lumMod val="75000"/>
          </a:schemeClr>
        </a:buClr>
        <a:buFont typeface="Verdana" pitchFamily="34" charset="0"/>
        <a:buChar char="–"/>
        <a:defRPr sz="2400">
          <a:solidFill>
            <a:schemeClr val="tx1"/>
          </a:solidFill>
          <a:latin typeface="Arial" pitchFamily="34" charset="0"/>
          <a:cs typeface="Arial" pitchFamily="34" charset="0"/>
        </a:defRPr>
      </a:lvl2pPr>
      <a:lvl3pPr marL="1611273" indent="-350830" algn="l" rtl="0" eaLnBrk="0" fontAlgn="base" hangingPunct="0">
        <a:spcBef>
          <a:spcPct val="20000"/>
        </a:spcBef>
        <a:spcAft>
          <a:spcPct val="0"/>
        </a:spcAft>
        <a:buClr>
          <a:schemeClr val="accent6">
            <a:lumMod val="75000"/>
          </a:schemeClr>
        </a:buClr>
        <a:buSzPct val="90000"/>
        <a:buChar char="o"/>
        <a:defRPr sz="2000">
          <a:solidFill>
            <a:schemeClr val="tx1"/>
          </a:solidFill>
          <a:latin typeface="Arial" pitchFamily="34" charset="0"/>
          <a:cs typeface="Arial" pitchFamily="34" charset="0"/>
        </a:defRPr>
      </a:lvl3pPr>
      <a:lvl4pPr marL="2041474" indent="-315905" algn="l" rtl="0" eaLnBrk="0" fontAlgn="base" hangingPunct="0">
        <a:spcBef>
          <a:spcPct val="20000"/>
        </a:spcBef>
        <a:spcAft>
          <a:spcPct val="0"/>
        </a:spcAft>
        <a:buClr>
          <a:schemeClr val="accent6">
            <a:lumMod val="75000"/>
          </a:schemeClr>
        </a:buClr>
        <a:buSzPct val="90000"/>
        <a:buFont typeface="Wingdings" pitchFamily="2" charset="2"/>
        <a:buChar char="§"/>
        <a:defRPr sz="1800">
          <a:solidFill>
            <a:schemeClr val="tx1"/>
          </a:solidFill>
          <a:latin typeface="Arial" pitchFamily="34" charset="0"/>
          <a:cs typeface="Arial" pitchFamily="34" charset="0"/>
        </a:defRPr>
      </a:lvl4pPr>
      <a:lvl5pPr marL="2495488" indent="-339717" algn="l" rtl="0" eaLnBrk="0" fontAlgn="base" hangingPunct="0">
        <a:spcBef>
          <a:spcPct val="20000"/>
        </a:spcBef>
        <a:spcAft>
          <a:spcPct val="0"/>
        </a:spcAft>
        <a:buClr>
          <a:schemeClr val="accent6">
            <a:lumMod val="75000"/>
          </a:schemeClr>
        </a:buClr>
        <a:buSzPct val="90000"/>
        <a:buFont typeface="Arial" pitchFamily="34" charset="0"/>
        <a:buChar char="•"/>
        <a:defRPr sz="1600">
          <a:solidFill>
            <a:schemeClr val="tx1"/>
          </a:solidFill>
          <a:latin typeface="Arial" pitchFamily="34" charset="0"/>
          <a:cs typeface="Arial" pitchFamily="34" charset="0"/>
        </a:defRPr>
      </a:lvl5pPr>
      <a:lvl6pPr marL="2952677" indent="-339717" algn="l" rtl="0" fontAlgn="base">
        <a:spcBef>
          <a:spcPct val="20000"/>
        </a:spcBef>
        <a:spcAft>
          <a:spcPct val="0"/>
        </a:spcAft>
        <a:buClr>
          <a:srgbClr val="800000"/>
        </a:buClr>
        <a:buChar char="•"/>
        <a:defRPr sz="2000">
          <a:solidFill>
            <a:schemeClr val="tx1"/>
          </a:solidFill>
          <a:latin typeface="+mn-lt"/>
        </a:defRPr>
      </a:lvl6pPr>
      <a:lvl7pPr marL="3409865" indent="-339717" algn="l" rtl="0" fontAlgn="base">
        <a:spcBef>
          <a:spcPct val="20000"/>
        </a:spcBef>
        <a:spcAft>
          <a:spcPct val="0"/>
        </a:spcAft>
        <a:buClr>
          <a:srgbClr val="800000"/>
        </a:buClr>
        <a:buChar char="•"/>
        <a:defRPr sz="2000">
          <a:solidFill>
            <a:schemeClr val="tx1"/>
          </a:solidFill>
          <a:latin typeface="+mn-lt"/>
        </a:defRPr>
      </a:lvl7pPr>
      <a:lvl8pPr marL="3867054" indent="-339717" algn="l" rtl="0" fontAlgn="base">
        <a:spcBef>
          <a:spcPct val="20000"/>
        </a:spcBef>
        <a:spcAft>
          <a:spcPct val="0"/>
        </a:spcAft>
        <a:buClr>
          <a:srgbClr val="800000"/>
        </a:buClr>
        <a:buChar char="•"/>
        <a:defRPr sz="2000">
          <a:solidFill>
            <a:schemeClr val="tx1"/>
          </a:solidFill>
          <a:latin typeface="+mn-lt"/>
        </a:defRPr>
      </a:lvl8pPr>
      <a:lvl9pPr marL="4324243" indent="-339717" algn="l" rtl="0" fontAlgn="base">
        <a:spcBef>
          <a:spcPct val="20000"/>
        </a:spcBef>
        <a:spcAft>
          <a:spcPct val="0"/>
        </a:spcAft>
        <a:buClr>
          <a:srgbClr val="800000"/>
        </a:buClr>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
          <p:cNvSpPr>
            <a:spLocks noChangeArrowheads="1"/>
          </p:cNvSpPr>
          <p:nvPr userDrawn="1"/>
        </p:nvSpPr>
        <p:spPr bwMode="auto">
          <a:xfrm>
            <a:off x="0" y="0"/>
            <a:ext cx="1667933" cy="4953000"/>
          </a:xfrm>
          <a:prstGeom prst="rect">
            <a:avLst/>
          </a:prstGeom>
          <a:gradFill rotWithShape="1">
            <a:gsLst>
              <a:gs pos="0">
                <a:srgbClr val="39A1EC"/>
              </a:gs>
              <a:gs pos="67000">
                <a:srgbClr val="275EB3"/>
              </a:gs>
              <a:gs pos="100000">
                <a:srgbClr val="1B4B9C"/>
              </a:gs>
            </a:gsLst>
            <a:lin ang="5400000"/>
          </a:gradFill>
          <a:ln>
            <a:noFill/>
          </a:ln>
        </p:spPr>
        <p:txBody>
          <a:bodyPr vert="vert270" wrap="none" anchor="ctr"/>
          <a:lstStyle/>
          <a:p>
            <a:pPr>
              <a:defRPr/>
            </a:pPr>
            <a:endParaRPr lang="en-US" sz="1800" dirty="0">
              <a:ea typeface="MS PGothic" charset="0"/>
              <a:cs typeface="MS PGothic" charset="0"/>
            </a:endParaRPr>
          </a:p>
        </p:txBody>
      </p:sp>
      <p:pic>
        <p:nvPicPr>
          <p:cNvPr id="1027" name="Picture 13"/>
          <p:cNvPicPr>
            <a:picLocks noChangeAspect="1" noChangeArrowheads="1"/>
          </p:cNvPicPr>
          <p:nvPr userDrawn="1"/>
        </p:nvPicPr>
        <p:blipFill>
          <a:blip r:embed="rId14">
            <a:extLst>
              <a:ext uri="{28A0092B-C50C-407E-A947-70E740481C1C}">
                <a14:useLocalDpi xmlns:a14="http://schemas.microsoft.com/office/drawing/2010/main" val="0"/>
              </a:ext>
            </a:extLst>
          </a:blip>
          <a:srcRect r="319"/>
          <a:stretch>
            <a:fillRect/>
          </a:stretch>
        </p:blipFill>
        <p:spPr bwMode="auto">
          <a:xfrm>
            <a:off x="0" y="4953000"/>
            <a:ext cx="166793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2336800" y="609600"/>
            <a:ext cx="9245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2336800" y="1981200"/>
            <a:ext cx="9245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29117" y="203200"/>
            <a:ext cx="1462616"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50558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ransition spd="slow"/>
  <p:hf hdr="0" ftr="0" dt="0"/>
  <p:txStyles>
    <p:titleStyle>
      <a:lvl1pPr algn="ctr" rtl="0" eaLnBrk="0" fontAlgn="base" hangingPunct="0">
        <a:spcBef>
          <a:spcPct val="0"/>
        </a:spcBef>
        <a:spcAft>
          <a:spcPct val="0"/>
        </a:spcAft>
        <a:defRPr sz="3600">
          <a:solidFill>
            <a:srgbClr val="153399"/>
          </a:solidFill>
          <a:latin typeface="Arial"/>
          <a:ea typeface="MS PGothic" pitchFamily="34" charset="-128"/>
          <a:cs typeface="Arial"/>
        </a:defRPr>
      </a:lvl1pPr>
      <a:lvl2pPr algn="ctr" rtl="0" eaLnBrk="0" fontAlgn="base" hangingPunct="0">
        <a:spcBef>
          <a:spcPct val="0"/>
        </a:spcBef>
        <a:spcAft>
          <a:spcPct val="0"/>
        </a:spcAft>
        <a:defRPr sz="3600">
          <a:solidFill>
            <a:srgbClr val="153399"/>
          </a:solidFill>
          <a:latin typeface="Arial" charset="0"/>
          <a:ea typeface="MS PGothic" pitchFamily="34" charset="-128"/>
          <a:cs typeface="Arial" charset="0"/>
        </a:defRPr>
      </a:lvl2pPr>
      <a:lvl3pPr algn="ctr" rtl="0" eaLnBrk="0" fontAlgn="base" hangingPunct="0">
        <a:spcBef>
          <a:spcPct val="0"/>
        </a:spcBef>
        <a:spcAft>
          <a:spcPct val="0"/>
        </a:spcAft>
        <a:defRPr sz="3600">
          <a:solidFill>
            <a:srgbClr val="153399"/>
          </a:solidFill>
          <a:latin typeface="Arial" charset="0"/>
          <a:ea typeface="MS PGothic" pitchFamily="34" charset="-128"/>
          <a:cs typeface="Arial" charset="0"/>
        </a:defRPr>
      </a:lvl3pPr>
      <a:lvl4pPr algn="ctr" rtl="0" eaLnBrk="0" fontAlgn="base" hangingPunct="0">
        <a:spcBef>
          <a:spcPct val="0"/>
        </a:spcBef>
        <a:spcAft>
          <a:spcPct val="0"/>
        </a:spcAft>
        <a:defRPr sz="3600">
          <a:solidFill>
            <a:srgbClr val="153399"/>
          </a:solidFill>
          <a:latin typeface="Arial" charset="0"/>
          <a:ea typeface="MS PGothic" pitchFamily="34" charset="-128"/>
          <a:cs typeface="Arial" charset="0"/>
        </a:defRPr>
      </a:lvl4pPr>
      <a:lvl5pPr algn="ctr" rtl="0" eaLnBrk="0" fontAlgn="base" hangingPunct="0">
        <a:spcBef>
          <a:spcPct val="0"/>
        </a:spcBef>
        <a:spcAft>
          <a:spcPct val="0"/>
        </a:spcAft>
        <a:defRPr sz="3600">
          <a:solidFill>
            <a:srgbClr val="153399"/>
          </a:solidFill>
          <a:latin typeface="Arial" charset="0"/>
          <a:ea typeface="MS PGothic" pitchFamily="34" charset="-128"/>
          <a:cs typeface="Arial" charset="0"/>
        </a:defRPr>
      </a:lvl5pPr>
      <a:lvl6pPr marL="457200" algn="ctr" rtl="0" fontAlgn="base">
        <a:spcBef>
          <a:spcPct val="0"/>
        </a:spcBef>
        <a:spcAft>
          <a:spcPct val="0"/>
        </a:spcAft>
        <a:defRPr sz="4400">
          <a:solidFill>
            <a:srgbClr val="153399"/>
          </a:solidFill>
          <a:latin typeface="Times" charset="0"/>
        </a:defRPr>
      </a:lvl6pPr>
      <a:lvl7pPr marL="914400" algn="ctr" rtl="0" fontAlgn="base">
        <a:spcBef>
          <a:spcPct val="0"/>
        </a:spcBef>
        <a:spcAft>
          <a:spcPct val="0"/>
        </a:spcAft>
        <a:defRPr sz="4400">
          <a:solidFill>
            <a:srgbClr val="153399"/>
          </a:solidFill>
          <a:latin typeface="Times" charset="0"/>
        </a:defRPr>
      </a:lvl7pPr>
      <a:lvl8pPr marL="1371600" algn="ctr" rtl="0" fontAlgn="base">
        <a:spcBef>
          <a:spcPct val="0"/>
        </a:spcBef>
        <a:spcAft>
          <a:spcPct val="0"/>
        </a:spcAft>
        <a:defRPr sz="4400">
          <a:solidFill>
            <a:srgbClr val="153399"/>
          </a:solidFill>
          <a:latin typeface="Times" charset="0"/>
        </a:defRPr>
      </a:lvl8pPr>
      <a:lvl9pPr marL="1828800" algn="ctr" rtl="0" fontAlgn="base">
        <a:spcBef>
          <a:spcPct val="0"/>
        </a:spcBef>
        <a:spcAft>
          <a:spcPct val="0"/>
        </a:spcAft>
        <a:defRPr sz="4400">
          <a:solidFill>
            <a:srgbClr val="153399"/>
          </a:solidFill>
          <a:latin typeface="Times" charset="0"/>
        </a:defRPr>
      </a:lvl9pPr>
    </p:titleStyle>
    <p:bodyStyle>
      <a:lvl1pPr marL="342900" indent="-342900" algn="l" rtl="0" eaLnBrk="0" fontAlgn="base" hangingPunct="0">
        <a:spcBef>
          <a:spcPct val="20000"/>
        </a:spcBef>
        <a:spcAft>
          <a:spcPct val="0"/>
        </a:spcAft>
        <a:buClr>
          <a:srgbClr val="FF8000"/>
        </a:buClr>
        <a:buFont typeface="Times" charset="0"/>
        <a:buChar char="•"/>
        <a:defRPr sz="3200">
          <a:solidFill>
            <a:schemeClr val="accent2"/>
          </a:solidFill>
          <a:latin typeface="Arial"/>
          <a:ea typeface="MS PGothic" pitchFamily="34" charset="-128"/>
          <a:cs typeface="Arial"/>
        </a:defRPr>
      </a:lvl1pPr>
      <a:lvl2pPr marL="742950" indent="-285750" algn="l" rtl="0" eaLnBrk="0" fontAlgn="base" hangingPunct="0">
        <a:spcBef>
          <a:spcPct val="20000"/>
        </a:spcBef>
        <a:spcAft>
          <a:spcPct val="0"/>
        </a:spcAft>
        <a:buClr>
          <a:srgbClr val="FF8000"/>
        </a:buClr>
        <a:buChar char="–"/>
        <a:defRPr sz="2800">
          <a:solidFill>
            <a:schemeClr val="accent2"/>
          </a:solidFill>
          <a:latin typeface="Arial"/>
          <a:ea typeface="MS PGothic" pitchFamily="34" charset="-128"/>
          <a:cs typeface="Arial"/>
        </a:defRPr>
      </a:lvl2pPr>
      <a:lvl3pPr marL="1143000" indent="-228600" algn="l" rtl="0" eaLnBrk="0" fontAlgn="base" hangingPunct="0">
        <a:spcBef>
          <a:spcPct val="20000"/>
        </a:spcBef>
        <a:spcAft>
          <a:spcPct val="0"/>
        </a:spcAft>
        <a:buClr>
          <a:srgbClr val="153399"/>
        </a:buClr>
        <a:buFont typeface="Times" charset="0"/>
        <a:buChar char="•"/>
        <a:defRPr sz="2400">
          <a:solidFill>
            <a:schemeClr val="accent2"/>
          </a:solidFill>
          <a:latin typeface="Arial"/>
          <a:ea typeface="MS PGothic" pitchFamily="34" charset="-128"/>
          <a:cs typeface="Arial"/>
        </a:defRPr>
      </a:lvl3pPr>
      <a:lvl4pPr marL="1600200" indent="-228600" algn="l" rtl="0" eaLnBrk="0" fontAlgn="base" hangingPunct="0">
        <a:spcBef>
          <a:spcPct val="20000"/>
        </a:spcBef>
        <a:spcAft>
          <a:spcPct val="0"/>
        </a:spcAft>
        <a:buClr>
          <a:srgbClr val="153399"/>
        </a:buClr>
        <a:buChar char="–"/>
        <a:defRPr sz="2000">
          <a:solidFill>
            <a:schemeClr val="accent2"/>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accent2"/>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bg2"/>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bg2"/>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bg2"/>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bg2"/>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6" title="Page Number Shape"/>
          <p:cNvSpPr/>
          <p:nvPr/>
        </p:nvSpPr>
        <p:spPr bwMode="auto">
          <a:xfrm>
            <a:off x="11648016" y="5380580"/>
            <a:ext cx="543984"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7"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1" y="569066"/>
            <a:ext cx="6248399" cy="5655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2"/>
            <a:ext cx="3814856" cy="365125"/>
          </a:xfrm>
          <a:prstGeom prst="rect">
            <a:avLst/>
          </a:prstGeom>
        </p:spPr>
        <p:txBody>
          <a:bodyPr vert="horz" lIns="91440" tIns="45720" rIns="91440" bIns="45720" rtlCol="0" anchor="t"/>
          <a:lstStyle>
            <a:lvl1pPr algn="r">
              <a:defRPr sz="750" b="0" i="1" baseline="0">
                <a:solidFill>
                  <a:schemeClr val="tx1">
                    <a:lumMod val="85000"/>
                    <a:lumOff val="15000"/>
                  </a:schemeClr>
                </a:solidFill>
                <a:latin typeface="+mj-lt"/>
              </a:defRPr>
            </a:lvl1pPr>
          </a:lstStyle>
          <a:p>
            <a:fld id="{3C633830-2244-49AE-BC4A-47F415C177C6}" type="datetimeFigureOut">
              <a:rPr lang="en-US" smtClean="0"/>
              <a:pPr/>
              <a:t>2/24/2020</a:t>
            </a:fld>
            <a:endParaRPr lang="en-US" dirty="0"/>
          </a:p>
        </p:txBody>
      </p:sp>
      <p:sp>
        <p:nvSpPr>
          <p:cNvPr id="5" name="Footer Placeholder 4"/>
          <p:cNvSpPr>
            <a:spLocks noGrp="1"/>
          </p:cNvSpPr>
          <p:nvPr>
            <p:ph type="ftr" sz="quarter" idx="3"/>
          </p:nvPr>
        </p:nvSpPr>
        <p:spPr>
          <a:xfrm>
            <a:off x="762001" y="6314442"/>
            <a:ext cx="3814856" cy="365125"/>
          </a:xfrm>
          <a:prstGeom prst="rect">
            <a:avLst/>
          </a:prstGeom>
        </p:spPr>
        <p:txBody>
          <a:bodyPr vert="horz" lIns="91440" tIns="45720" rIns="91440" bIns="45720" rtlCol="0" anchor="t"/>
          <a:lstStyle>
            <a:lvl1pPr algn="r">
              <a:defRPr sz="1100" b="1" i="1" baseline="0">
                <a:solidFill>
                  <a:schemeClr val="tx1">
                    <a:lumMod val="85000"/>
                    <a:lumOff val="15000"/>
                  </a:schemeClr>
                </a:solidFill>
                <a:latin typeface="+mj-lt"/>
              </a:defRPr>
            </a:lvl1pPr>
          </a:lstStyle>
          <a:p>
            <a:endParaRPr lang="en-US" dirty="0"/>
          </a:p>
        </p:txBody>
      </p:sp>
      <p:sp>
        <p:nvSpPr>
          <p:cNvPr id="6" name="Slide Number Placeholder 5"/>
          <p:cNvSpPr>
            <a:spLocks noGrp="1"/>
          </p:cNvSpPr>
          <p:nvPr>
            <p:ph type="sldNum" sz="quarter" idx="4"/>
          </p:nvPr>
        </p:nvSpPr>
        <p:spPr>
          <a:xfrm>
            <a:off x="11648017" y="5607594"/>
            <a:ext cx="543983" cy="365125"/>
          </a:xfrm>
          <a:prstGeom prst="rect">
            <a:avLst/>
          </a:prstGeom>
        </p:spPr>
        <p:txBody>
          <a:bodyPr vert="horz" lIns="91440" tIns="45720" rIns="91440" bIns="45720" rtlCol="0" anchor="ctr"/>
          <a:lstStyle>
            <a:lvl1pPr algn="r">
              <a:defRPr sz="1100" b="0" i="1" baseline="0">
                <a:solidFill>
                  <a:schemeClr val="bg2"/>
                </a:solidFill>
                <a:latin typeface="+mj-lt"/>
              </a:defRPr>
            </a:lvl1pPr>
          </a:lstStyle>
          <a:p>
            <a:fld id="{2AC27A5A-7290-4DE1-BA94-4BE8A8E57DCF}" type="slidenum">
              <a:rPr lang="en-US" smtClean="0"/>
              <a:pPr/>
              <a:t>‹#›</a:t>
            </a:fld>
            <a:endParaRPr lang="en-US" dirty="0"/>
          </a:p>
        </p:txBody>
      </p:sp>
      <p:cxnSp>
        <p:nvCxnSpPr>
          <p:cNvPr id="10" name="Straight Connector 9"/>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84584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r" defTabSz="685800" rtl="0" eaLnBrk="1" latinLnBrk="0" hangingPunct="1">
        <a:lnSpc>
          <a:spcPct val="90000"/>
        </a:lnSpc>
        <a:spcBef>
          <a:spcPct val="0"/>
        </a:spcBef>
        <a:buNone/>
        <a:defRPr sz="3800" b="0" i="1" kern="1200" baseline="0">
          <a:solidFill>
            <a:schemeClr val="tx1">
              <a:lumMod val="85000"/>
              <a:lumOff val="15000"/>
            </a:schemeClr>
          </a:solidFill>
          <a:latin typeface="+mj-lt"/>
          <a:ea typeface="+mj-ea"/>
          <a:cs typeface="+mj-cs"/>
        </a:defRPr>
      </a:lvl1pPr>
    </p:titleStyle>
    <p:bodyStyle>
      <a:lvl1pPr marL="283464" indent="-283464" algn="l" defTabSz="6858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6858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6858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6858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6858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685800" rtl="0" eaLnBrk="1" latinLnBrk="0" hangingPunct="1">
        <a:lnSpc>
          <a:spcPct val="112000"/>
        </a:lnSpc>
        <a:spcBef>
          <a:spcPts val="975"/>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685800" rtl="0" eaLnBrk="1" latinLnBrk="0" hangingPunct="1">
        <a:lnSpc>
          <a:spcPct val="112000"/>
        </a:lnSpc>
        <a:spcBef>
          <a:spcPts val="975"/>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685800" rtl="0" eaLnBrk="1" latinLnBrk="0" hangingPunct="1">
        <a:lnSpc>
          <a:spcPct val="112000"/>
        </a:lnSpc>
        <a:spcBef>
          <a:spcPts val="975"/>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12598" algn="l" defTabSz="685800" rtl="0" eaLnBrk="1" latinLnBrk="0" hangingPunct="1">
        <a:lnSpc>
          <a:spcPct val="112000"/>
        </a:lnSpc>
        <a:spcBef>
          <a:spcPts val="975"/>
        </a:spcBef>
        <a:buFont typeface="Arial" panose="020B0604020202020204" pitchFamily="34" charset="0"/>
        <a:buChar char="•"/>
        <a:defRPr sz="1050" i="1" kern="1200" baseline="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pos="7200">
          <p15:clr>
            <a:srgbClr val="F26B43"/>
          </p15:clr>
        </p15:guide>
        <p15:guide id="4" pos="3264">
          <p15:clr>
            <a:srgbClr val="F26B43"/>
          </p15:clr>
        </p15:guide>
        <p15:guide id="9" pos="2124">
          <p15:clr>
            <a:srgbClr val="F26B43"/>
          </p15:clr>
        </p15:guide>
        <p15:guide id="10" pos="360">
          <p15:clr>
            <a:srgbClr val="F26B43"/>
          </p15:clr>
        </p15:guide>
        <p15:guide id="11" orient="horz" pos="432">
          <p15:clr>
            <a:srgbClr val="F26B43"/>
          </p15:clr>
        </p15:guide>
        <p15:guide id="12" pos="5400">
          <p15:clr>
            <a:srgbClr val="F26B43"/>
          </p15:clr>
        </p15:guide>
        <p15:guide id="13" pos="244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9318067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mailto:boleson@asginfo.net" TargetMode="External"/><Relationship Id="rId2" Type="http://schemas.openxmlformats.org/officeDocument/2006/relationships/hyperlink" Target="http://www.gfvga.org/" TargetMode="Externa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hyperlink" Target="http://www.producefoodsafetyservices.com/" TargetMode="External"/><Relationship Id="rId4" Type="http://schemas.openxmlformats.org/officeDocument/2006/relationships/image" Target="../media/image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2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mailto:jmcentire@unitedfresh.org"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mailto:keiths29@ufl.edu)" TargetMode="External"/><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hyperlink" Target="mailto:keiths29@ufl.edu)" TargetMode="External"/><Relationship Id="rId2" Type="http://schemas.openxmlformats.org/officeDocument/2006/relationships/image" Target="../media/image7.jpe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www.unitedfresh.org/food-safety/food-safety-modernization-act/" TargetMode="External"/><Relationship Id="rId2" Type="http://schemas.openxmlformats.org/officeDocument/2006/relationships/hyperlink" Target="http://www.fda.gov/fsma" TargetMode="External"/><Relationship Id="rId1" Type="http://schemas.openxmlformats.org/officeDocument/2006/relationships/slideLayout" Target="../slideLayouts/slideLayout13.xml"/><Relationship Id="rId6" Type="http://schemas.openxmlformats.org/officeDocument/2006/relationships/hyperlink" Target="https://producesafetyalliance.cornell.edu/" TargetMode="External"/><Relationship Id="rId5" Type="http://schemas.openxmlformats.org/officeDocument/2006/relationships/hyperlink" Target="http://www.fspca.net/" TargetMode="External"/><Relationship Id="rId4" Type="http://schemas.openxmlformats.org/officeDocument/2006/relationships/hyperlink" Target="http://www.unitedfresh.org/fsma-faqs"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5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2" Type="http://schemas.openxmlformats.org/officeDocument/2006/relationships/hyperlink" Target="https://www.nydailynews.com/life-style/health/cantaloupe-farmers-plead-guilty-listeria-case-article-1.1492591" TargetMode="External"/><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9.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hyperlink" Target="https://www.aihw.gov.au/reports/food-nutrition/australia-s-food-and-nutrition-2012-in-brief/contents/in-brief" TargetMode="Externa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2" Type="http://schemas.openxmlformats.org/officeDocument/2006/relationships/hyperlink" Target="https://www.foodqualityandsafety.com/article/park-doctrine-food-companies-prosecution/" TargetMode="Externa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2" Type="http://schemas.openxmlformats.org/officeDocument/2006/relationships/hyperlink" Target="https://www.foodqualityandsafety.com/article/park-doctrine-food-companies-prosecution/" TargetMode="Externa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2" Type="http://schemas.openxmlformats.org/officeDocument/2006/relationships/hyperlink" Target="https://www.foodqualityandsafety.com/article/park-doctrine-food-companies-prosecution/" TargetMode="Externa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s://www.foodqualityandsafety.com/article/park-doctrine-food-companies-prosecution/" TargetMode="External"/><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3" Type="http://schemas.openxmlformats.org/officeDocument/2006/relationships/hyperlink" Target="https://www.acas.org.uk/index.aspx?articleid=3715" TargetMode="External"/><Relationship Id="rId2" Type="http://schemas.openxmlformats.org/officeDocument/2006/relationships/hyperlink" Target="http://www.fdalawblog.net/2013/05/fda-cites-park-doctrine-in-a-different-context/" TargetMode="External"/><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2" Type="http://schemas.openxmlformats.org/officeDocument/2006/relationships/hyperlink" Target="https://foodsafetytech.com/column/the-criminal-offensive-begins/" TargetMode="External"/><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effectLst>
                  <a:outerShdw blurRad="38100" dist="38100" dir="2700000" algn="tl">
                    <a:srgbClr val="000000">
                      <a:alpha val="43137"/>
                    </a:srgbClr>
                  </a:outerShdw>
                </a:effectLst>
              </a:rPr>
              <a:t>Looking at Food Safety from Many Perspectives</a:t>
            </a:r>
            <a:endParaRPr lang="en-US" sz="6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100051" y="4455619"/>
            <a:ext cx="10058400" cy="1662151"/>
          </a:xfrm>
        </p:spPr>
        <p:txBody>
          <a:bodyPr>
            <a:noAutofit/>
          </a:bodyPr>
          <a:lstStyle/>
          <a:p>
            <a:endParaRPr lang="en-US" sz="2000" dirty="0"/>
          </a:p>
          <a:p>
            <a:r>
              <a:rPr lang="en-US" sz="2000" dirty="0"/>
              <a:t>Beth Bland Oleson</a:t>
            </a:r>
          </a:p>
          <a:p>
            <a:r>
              <a:rPr lang="en-US" sz="2000" dirty="0"/>
              <a:t>Georgia Fruit &amp; Vegetable Growers Assoc.</a:t>
            </a:r>
          </a:p>
          <a:p>
            <a:r>
              <a:rPr lang="en-US" sz="2000" dirty="0"/>
              <a:t>February 24, 2020</a:t>
            </a:r>
          </a:p>
        </p:txBody>
      </p:sp>
      <p:pic>
        <p:nvPicPr>
          <p:cNvPr id="5" name="Picture 4">
            <a:extLst>
              <a:ext uri="{FF2B5EF4-FFF2-40B4-BE49-F238E27FC236}">
                <a16:creationId xmlns:a16="http://schemas.microsoft.com/office/drawing/2014/main" id="{578AE01B-FBC7-47AB-9A0D-4E63199AF546}"/>
              </a:ext>
            </a:extLst>
          </p:cNvPr>
          <p:cNvPicPr>
            <a:picLocks noChangeAspect="1"/>
          </p:cNvPicPr>
          <p:nvPr/>
        </p:nvPicPr>
        <p:blipFill>
          <a:blip r:embed="rId2"/>
          <a:stretch>
            <a:fillRect/>
          </a:stretch>
        </p:blipFill>
        <p:spPr>
          <a:xfrm>
            <a:off x="10183091" y="5530191"/>
            <a:ext cx="1870362" cy="718086"/>
          </a:xfrm>
          <a:prstGeom prst="rect">
            <a:avLst/>
          </a:prstGeom>
        </p:spPr>
      </p:pic>
      <p:sp>
        <p:nvSpPr>
          <p:cNvPr id="6" name="Slide Number Placeholder 5">
            <a:extLst>
              <a:ext uri="{FF2B5EF4-FFF2-40B4-BE49-F238E27FC236}">
                <a16:creationId xmlns:a16="http://schemas.microsoft.com/office/drawing/2014/main" id="{B24596DC-62C3-49B4-8989-386F9F109011}"/>
              </a:ext>
            </a:extLst>
          </p:cNvPr>
          <p:cNvSpPr>
            <a:spLocks noGrp="1"/>
          </p:cNvSpPr>
          <p:nvPr>
            <p:ph type="sldNum" sz="quarter" idx="12"/>
          </p:nvPr>
        </p:nvSpPr>
        <p:spPr/>
        <p:txBody>
          <a:bodyPr/>
          <a:lstStyle/>
          <a:p>
            <a:fld id="{4FAB73BC-B049-4115-A692-8D63A059BFB8}" type="slidenum">
              <a:rPr lang="en-US" smtClean="0"/>
              <a:t>1</a:t>
            </a:fld>
            <a:endParaRPr lang="en-US" dirty="0"/>
          </a:p>
        </p:txBody>
      </p:sp>
    </p:spTree>
    <p:extLst>
      <p:ext uri="{BB962C8B-B14F-4D97-AF65-F5344CB8AC3E}">
        <p14:creationId xmlns:p14="http://schemas.microsoft.com/office/powerpoint/2010/main" val="3056796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GFSI cont’d</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4"/>
            <a:ext cx="10058400" cy="4555066"/>
          </a:xfrm>
        </p:spPr>
        <p:txBody>
          <a:bodyPr>
            <a:normAutofit fontScale="70000" lnSpcReduction="20000"/>
          </a:bodyPr>
          <a:lstStyle/>
          <a:p>
            <a:pPr>
              <a:lnSpc>
                <a:spcPct val="114000"/>
              </a:lnSpc>
            </a:pPr>
            <a:r>
              <a:rPr lang="en-US" sz="4600" dirty="0"/>
              <a:t>2011: Customized food safety programs, paperwork</a:t>
            </a:r>
          </a:p>
          <a:p>
            <a:pPr lvl="1">
              <a:lnSpc>
                <a:spcPct val="114000"/>
              </a:lnSpc>
            </a:pPr>
            <a:r>
              <a:rPr lang="en-US" sz="4000" dirty="0"/>
              <a:t>Very in depth</a:t>
            </a:r>
          </a:p>
          <a:p>
            <a:pPr lvl="1">
              <a:lnSpc>
                <a:spcPct val="114000"/>
              </a:lnSpc>
            </a:pPr>
            <a:r>
              <a:rPr lang="en-US" sz="4000" dirty="0"/>
              <a:t>Heavy focus on sustainability, social accountability</a:t>
            </a:r>
          </a:p>
          <a:p>
            <a:pPr marL="201168" lvl="1" indent="0">
              <a:lnSpc>
                <a:spcPct val="114000"/>
              </a:lnSpc>
              <a:buNone/>
            </a:pPr>
            <a:endParaRPr lang="en-US" sz="1700" dirty="0"/>
          </a:p>
          <a:p>
            <a:pPr marL="201168" lvl="1" indent="0">
              <a:lnSpc>
                <a:spcPct val="114000"/>
              </a:lnSpc>
              <a:buNone/>
            </a:pPr>
            <a:r>
              <a:rPr lang="en-US" sz="4600" dirty="0"/>
              <a:t>Huge shift in food safety program design and application on farms and packing facilities</a:t>
            </a:r>
          </a:p>
          <a:p>
            <a:pPr marL="201168" lvl="1" indent="0">
              <a:lnSpc>
                <a:spcPct val="114000"/>
              </a:lnSpc>
              <a:buNone/>
            </a:pPr>
            <a:endParaRPr lang="en-US" sz="1700" dirty="0"/>
          </a:p>
          <a:p>
            <a:pPr marL="201168" lvl="1" indent="0">
              <a:lnSpc>
                <a:spcPct val="114000"/>
              </a:lnSpc>
              <a:buNone/>
            </a:pPr>
            <a:r>
              <a:rPr lang="en-US" sz="4600" dirty="0"/>
              <a:t>Drawback for us…..Did not see huge changes in outbreaks</a:t>
            </a:r>
          </a:p>
          <a:p>
            <a:pPr lvl="1">
              <a:lnSpc>
                <a:spcPct val="114000"/>
              </a:lnSpc>
            </a:pPr>
            <a:r>
              <a:rPr lang="en-US" sz="4000" dirty="0"/>
              <a:t>Operations with food safety audits were still be implicated in nationwide outbreaks</a:t>
            </a:r>
            <a:endParaRPr lang="en-US" sz="3400" dirty="0"/>
          </a:p>
          <a:p>
            <a:pPr lvl="1">
              <a:lnSpc>
                <a:spcPct val="114000"/>
              </a:lnSpc>
            </a:pPr>
            <a:endParaRPr lang="en-US" sz="3200" dirty="0"/>
          </a:p>
        </p:txBody>
      </p:sp>
      <p:pic>
        <p:nvPicPr>
          <p:cNvPr id="4" name="Picture 3">
            <a:extLst>
              <a:ext uri="{FF2B5EF4-FFF2-40B4-BE49-F238E27FC236}">
                <a16:creationId xmlns:a16="http://schemas.microsoft.com/office/drawing/2014/main" id="{3C1E3C67-9386-4396-B357-446FD15253F0}"/>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519AA79A-F2D0-49EF-B4CC-0C929F54277F}"/>
              </a:ext>
            </a:extLst>
          </p:cNvPr>
          <p:cNvSpPr>
            <a:spLocks noGrp="1"/>
          </p:cNvSpPr>
          <p:nvPr>
            <p:ph type="sldNum" sz="quarter" idx="12"/>
          </p:nvPr>
        </p:nvSpPr>
        <p:spPr/>
        <p:txBody>
          <a:bodyPr/>
          <a:lstStyle/>
          <a:p>
            <a:fld id="{6113E31D-E2AB-40D1-8B51-AFA5AFEF393A}" type="slidenum">
              <a:rPr lang="en-US" smtClean="0"/>
              <a:t>10</a:t>
            </a:fld>
            <a:endParaRPr lang="en-US" dirty="0"/>
          </a:p>
        </p:txBody>
      </p:sp>
    </p:spTree>
    <p:extLst>
      <p:ext uri="{BB962C8B-B14F-4D97-AF65-F5344CB8AC3E}">
        <p14:creationId xmlns:p14="http://schemas.microsoft.com/office/powerpoint/2010/main" val="17630247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44818-275B-4401-8420-96C4359C6607}"/>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Food Safety “Director”</a:t>
            </a:r>
          </a:p>
        </p:txBody>
      </p:sp>
      <p:sp>
        <p:nvSpPr>
          <p:cNvPr id="3" name="Content Placeholder 2">
            <a:extLst>
              <a:ext uri="{FF2B5EF4-FFF2-40B4-BE49-F238E27FC236}">
                <a16:creationId xmlns:a16="http://schemas.microsoft.com/office/drawing/2014/main" id="{F73D1592-15A5-4F38-8D8A-3406E94EFE94}"/>
              </a:ext>
            </a:extLst>
          </p:cNvPr>
          <p:cNvSpPr>
            <a:spLocks noGrp="1"/>
          </p:cNvSpPr>
          <p:nvPr>
            <p:ph idx="1"/>
          </p:nvPr>
        </p:nvSpPr>
        <p:spPr>
          <a:xfrm>
            <a:off x="1097280" y="1845734"/>
            <a:ext cx="10058400" cy="4499648"/>
          </a:xfrm>
        </p:spPr>
        <p:txBody>
          <a:bodyPr>
            <a:normAutofit fontScale="92500" lnSpcReduction="10000"/>
          </a:bodyPr>
          <a:lstStyle/>
          <a:p>
            <a:r>
              <a:rPr lang="en-US" sz="3200" dirty="0"/>
              <a:t>Must be a trusted employee</a:t>
            </a:r>
          </a:p>
          <a:p>
            <a:pPr lvl="1"/>
            <a:r>
              <a:rPr lang="en-US" sz="2800" dirty="0"/>
              <a:t>Food safety director must have access to almost every aspect of the operation </a:t>
            </a:r>
          </a:p>
          <a:p>
            <a:r>
              <a:rPr lang="en-US" sz="3200" dirty="0"/>
              <a:t>Training, Support, Professional development is key</a:t>
            </a:r>
          </a:p>
          <a:p>
            <a:pPr lvl="1"/>
            <a:r>
              <a:rPr lang="en-US" sz="3000" dirty="0"/>
              <a:t>Most of the time middle managers did good at their job and have been promoted</a:t>
            </a:r>
          </a:p>
          <a:p>
            <a:pPr lvl="1"/>
            <a:r>
              <a:rPr lang="en-US" sz="3000" dirty="0"/>
              <a:t>Now managing their peers</a:t>
            </a:r>
          </a:p>
          <a:p>
            <a:pPr lvl="1"/>
            <a:r>
              <a:rPr lang="en-US" sz="3000" dirty="0"/>
              <a:t>Do they have any supervisory experience, training, support?</a:t>
            </a:r>
          </a:p>
          <a:p>
            <a:pPr lvl="1"/>
            <a:r>
              <a:rPr lang="en-US" sz="3000" dirty="0"/>
              <a:t>Do they have any experience managing a program?</a:t>
            </a:r>
          </a:p>
          <a:p>
            <a:pPr lvl="1"/>
            <a:r>
              <a:rPr lang="en-US" sz="3000" dirty="0"/>
              <a:t>Do they understand WHY they are doing what they are doing?</a:t>
            </a:r>
          </a:p>
        </p:txBody>
      </p:sp>
      <p:pic>
        <p:nvPicPr>
          <p:cNvPr id="4" name="Picture 3">
            <a:extLst>
              <a:ext uri="{FF2B5EF4-FFF2-40B4-BE49-F238E27FC236}">
                <a16:creationId xmlns:a16="http://schemas.microsoft.com/office/drawing/2014/main" id="{925E2899-DD2A-443D-99D7-A984970D12D6}"/>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179B8DDB-CC16-4AC5-97A3-FEFA4D5E4863}"/>
              </a:ext>
            </a:extLst>
          </p:cNvPr>
          <p:cNvSpPr>
            <a:spLocks noGrp="1"/>
          </p:cNvSpPr>
          <p:nvPr>
            <p:ph type="sldNum" sz="quarter" idx="12"/>
          </p:nvPr>
        </p:nvSpPr>
        <p:spPr/>
        <p:txBody>
          <a:bodyPr/>
          <a:lstStyle/>
          <a:p>
            <a:fld id="{6113E31D-E2AB-40D1-8B51-AFA5AFEF393A}" type="slidenum">
              <a:rPr lang="en-US" smtClean="0"/>
              <a:t>100</a:t>
            </a:fld>
            <a:endParaRPr lang="en-US" dirty="0"/>
          </a:p>
        </p:txBody>
      </p:sp>
    </p:spTree>
    <p:extLst>
      <p:ext uri="{BB962C8B-B14F-4D97-AF65-F5344CB8AC3E}">
        <p14:creationId xmlns:p14="http://schemas.microsoft.com/office/powerpoint/2010/main" val="1732863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4CB2-6AA8-462D-B2F5-6EE69F8B253F}"/>
              </a:ext>
            </a:extLst>
          </p:cNvPr>
          <p:cNvSpPr>
            <a:spLocks noGrp="1"/>
          </p:cNvSpPr>
          <p:nvPr>
            <p:ph type="title"/>
          </p:nvPr>
        </p:nvSpPr>
        <p:spPr>
          <a:xfrm>
            <a:off x="1094509" y="559678"/>
            <a:ext cx="2978727" cy="4952492"/>
          </a:xfrm>
        </p:spPr>
        <p:txBody>
          <a:bodyPr/>
          <a:lstStyle/>
          <a:p>
            <a:r>
              <a:rPr lang="en-US" i="0" dirty="0"/>
              <a:t>Food Safety Director need to be Empowered</a:t>
            </a:r>
          </a:p>
        </p:txBody>
      </p:sp>
      <p:sp>
        <p:nvSpPr>
          <p:cNvPr id="3" name="Content Placeholder 2">
            <a:extLst>
              <a:ext uri="{FF2B5EF4-FFF2-40B4-BE49-F238E27FC236}">
                <a16:creationId xmlns:a16="http://schemas.microsoft.com/office/drawing/2014/main" id="{E9B79554-9C47-4CA9-9CF5-D0AB17D832C2}"/>
              </a:ext>
            </a:extLst>
          </p:cNvPr>
          <p:cNvSpPr>
            <a:spLocks noGrp="1"/>
          </p:cNvSpPr>
          <p:nvPr>
            <p:ph idx="1"/>
          </p:nvPr>
        </p:nvSpPr>
        <p:spPr>
          <a:xfrm>
            <a:off x="4447309" y="290946"/>
            <a:ext cx="6650181" cy="6179127"/>
          </a:xfrm>
        </p:spPr>
        <p:txBody>
          <a:bodyPr>
            <a:normAutofit lnSpcReduction="10000"/>
          </a:bodyPr>
          <a:lstStyle/>
          <a:p>
            <a:r>
              <a:rPr lang="en-US" sz="2400" dirty="0"/>
              <a:t>Food safety should have a realistic line item in the budget</a:t>
            </a:r>
          </a:p>
          <a:p>
            <a:pPr lvl="1"/>
            <a:r>
              <a:rPr lang="en-US" sz="2000" dirty="0"/>
              <a:t>Explain what the budget covers</a:t>
            </a:r>
          </a:p>
          <a:p>
            <a:r>
              <a:rPr lang="en-US" sz="2400" dirty="0"/>
              <a:t>A food safety program and professional is one of the best “liability insurance” items available to an operation. </a:t>
            </a:r>
          </a:p>
          <a:p>
            <a:pPr lvl="1"/>
            <a:r>
              <a:rPr lang="en-US" sz="2200" dirty="0"/>
              <a:t>It’s not a revenue suck</a:t>
            </a:r>
          </a:p>
          <a:p>
            <a:r>
              <a:rPr lang="en-US" sz="2400" dirty="0"/>
              <a:t>Food Safety Committee should include people from all areas of the operations</a:t>
            </a:r>
          </a:p>
          <a:p>
            <a:pPr lvl="1"/>
            <a:r>
              <a:rPr lang="en-US" sz="2000" dirty="0"/>
              <a:t>Understand how food safety impacts each area and why and how to improve both food safety AND operations</a:t>
            </a:r>
          </a:p>
          <a:p>
            <a:r>
              <a:rPr lang="en-US" sz="2400" dirty="0"/>
              <a:t>Include food safety professionals with facility/equipment redesign, reflow, upgrades, etc. </a:t>
            </a:r>
          </a:p>
        </p:txBody>
      </p:sp>
    </p:spTree>
    <p:extLst>
      <p:ext uri="{BB962C8B-B14F-4D97-AF65-F5344CB8AC3E}">
        <p14:creationId xmlns:p14="http://schemas.microsoft.com/office/powerpoint/2010/main" val="20395621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44818-275B-4401-8420-96C4359C6607}"/>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Food Safety Employees</a:t>
            </a:r>
          </a:p>
        </p:txBody>
      </p:sp>
      <p:sp>
        <p:nvSpPr>
          <p:cNvPr id="3" name="Content Placeholder 2">
            <a:extLst>
              <a:ext uri="{FF2B5EF4-FFF2-40B4-BE49-F238E27FC236}">
                <a16:creationId xmlns:a16="http://schemas.microsoft.com/office/drawing/2014/main" id="{F73D1592-15A5-4F38-8D8A-3406E94EFE94}"/>
              </a:ext>
            </a:extLst>
          </p:cNvPr>
          <p:cNvSpPr>
            <a:spLocks noGrp="1"/>
          </p:cNvSpPr>
          <p:nvPr>
            <p:ph idx="1"/>
          </p:nvPr>
        </p:nvSpPr>
        <p:spPr>
          <a:xfrm>
            <a:off x="1097280" y="1734893"/>
            <a:ext cx="10058400" cy="4725664"/>
          </a:xfrm>
        </p:spPr>
        <p:txBody>
          <a:bodyPr>
            <a:normAutofit fontScale="92500"/>
          </a:bodyPr>
          <a:lstStyle/>
          <a:p>
            <a:r>
              <a:rPr lang="en-US" sz="3500" dirty="0"/>
              <a:t>Most operations’ total future (from a safety standpoint) rest in the hands of the “motely crew” that wants overtime</a:t>
            </a:r>
          </a:p>
          <a:p>
            <a:endParaRPr lang="en-US" sz="700" dirty="0"/>
          </a:p>
          <a:p>
            <a:r>
              <a:rPr lang="en-US" sz="3500" dirty="0"/>
              <a:t>Some of the most valuable employees in the operation and often the last on the totem pole</a:t>
            </a:r>
          </a:p>
          <a:p>
            <a:endParaRPr lang="en-US" sz="600" dirty="0"/>
          </a:p>
          <a:p>
            <a:r>
              <a:rPr lang="en-US" sz="3500" dirty="0"/>
              <a:t>Food safety employees (doing the cleaning/sanitation) should be managed like an inverted pyramid</a:t>
            </a:r>
          </a:p>
          <a:p>
            <a:pPr marL="201168" lvl="1" indent="0">
              <a:buNone/>
            </a:pPr>
            <a:r>
              <a:rPr lang="en-US" sz="3000" dirty="0"/>
              <a:t>	1 Train			3 Review </a:t>
            </a:r>
          </a:p>
          <a:p>
            <a:pPr marL="201168" lvl="1" indent="0">
              <a:buNone/>
            </a:pPr>
            <a:r>
              <a:rPr lang="en-US" sz="3000" dirty="0"/>
              <a:t>	2 Supervise 			4 Pay adequately</a:t>
            </a:r>
          </a:p>
        </p:txBody>
      </p:sp>
      <p:pic>
        <p:nvPicPr>
          <p:cNvPr id="4" name="Picture 3">
            <a:extLst>
              <a:ext uri="{FF2B5EF4-FFF2-40B4-BE49-F238E27FC236}">
                <a16:creationId xmlns:a16="http://schemas.microsoft.com/office/drawing/2014/main" id="{03E47724-1A6D-49C9-AD62-E38280A9BAE2}"/>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4BA9F6CB-C61D-4799-8CF7-9297EB1FF4F8}"/>
              </a:ext>
            </a:extLst>
          </p:cNvPr>
          <p:cNvSpPr>
            <a:spLocks noGrp="1"/>
          </p:cNvSpPr>
          <p:nvPr>
            <p:ph type="sldNum" sz="quarter" idx="12"/>
          </p:nvPr>
        </p:nvSpPr>
        <p:spPr/>
        <p:txBody>
          <a:bodyPr/>
          <a:lstStyle/>
          <a:p>
            <a:fld id="{6113E31D-E2AB-40D1-8B51-AFA5AFEF393A}" type="slidenum">
              <a:rPr lang="en-US" smtClean="0"/>
              <a:t>102</a:t>
            </a:fld>
            <a:endParaRPr lang="en-US" dirty="0"/>
          </a:p>
        </p:txBody>
      </p:sp>
    </p:spTree>
    <p:extLst>
      <p:ext uri="{BB962C8B-B14F-4D97-AF65-F5344CB8AC3E}">
        <p14:creationId xmlns:p14="http://schemas.microsoft.com/office/powerpoint/2010/main" val="9881051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4CB2-6AA8-462D-B2F5-6EE69F8B253F}"/>
              </a:ext>
            </a:extLst>
          </p:cNvPr>
          <p:cNvSpPr>
            <a:spLocks noGrp="1"/>
          </p:cNvSpPr>
          <p:nvPr>
            <p:ph type="title"/>
          </p:nvPr>
        </p:nvSpPr>
        <p:spPr>
          <a:xfrm>
            <a:off x="1468582" y="559678"/>
            <a:ext cx="2604655" cy="4952492"/>
          </a:xfrm>
        </p:spPr>
        <p:txBody>
          <a:bodyPr/>
          <a:lstStyle/>
          <a:p>
            <a:r>
              <a:rPr lang="en-US" i="0" dirty="0"/>
              <a:t>Culture Change for Employees </a:t>
            </a:r>
          </a:p>
        </p:txBody>
      </p:sp>
      <p:sp>
        <p:nvSpPr>
          <p:cNvPr id="3" name="Content Placeholder 2">
            <a:extLst>
              <a:ext uri="{FF2B5EF4-FFF2-40B4-BE49-F238E27FC236}">
                <a16:creationId xmlns:a16="http://schemas.microsoft.com/office/drawing/2014/main" id="{E9B79554-9C47-4CA9-9CF5-D0AB17D832C2}"/>
              </a:ext>
            </a:extLst>
          </p:cNvPr>
          <p:cNvSpPr>
            <a:spLocks noGrp="1"/>
          </p:cNvSpPr>
          <p:nvPr>
            <p:ph idx="1"/>
          </p:nvPr>
        </p:nvSpPr>
        <p:spPr>
          <a:xfrm>
            <a:off x="4447310" y="290946"/>
            <a:ext cx="5649190" cy="5933277"/>
          </a:xfrm>
        </p:spPr>
        <p:txBody>
          <a:bodyPr>
            <a:normAutofit/>
          </a:bodyPr>
          <a:lstStyle/>
          <a:p>
            <a:r>
              <a:rPr lang="en-US" sz="2400" dirty="0"/>
              <a:t>Food safety is not a marketing gimmick but use the food safety team to help make the sale</a:t>
            </a:r>
          </a:p>
          <a:p>
            <a:r>
              <a:rPr lang="en-US" sz="2400" dirty="0"/>
              <a:t>Train employees as to WHY they are doing WHAT they are doing</a:t>
            </a:r>
          </a:p>
          <a:p>
            <a:r>
              <a:rPr lang="en-US" sz="2400" dirty="0"/>
              <a:t>Annual training is required but annual is minimal</a:t>
            </a:r>
          </a:p>
          <a:p>
            <a:r>
              <a:rPr lang="en-US" sz="2400" dirty="0"/>
              <a:t>RE-Training should be ongoing and regular and applicable</a:t>
            </a:r>
          </a:p>
          <a:p>
            <a:r>
              <a:rPr lang="en-US" sz="2400" dirty="0"/>
              <a:t>Sometime you have to make an example</a:t>
            </a:r>
          </a:p>
        </p:txBody>
      </p:sp>
    </p:spTree>
    <p:extLst>
      <p:ext uri="{BB962C8B-B14F-4D97-AF65-F5344CB8AC3E}">
        <p14:creationId xmlns:p14="http://schemas.microsoft.com/office/powerpoint/2010/main" val="29517146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77B7-AF65-4456-A0D6-7FEADEC40171}"/>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86F639EB-8FD1-468E-863E-E8091A4799E4}"/>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C9F26379-F699-4E9E-BA1B-28EB065D1CDF}"/>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7E274010-9495-41F1-8121-01768F42A7A4}"/>
              </a:ext>
            </a:extLst>
          </p:cNvPr>
          <p:cNvSpPr>
            <a:spLocks noGrp="1"/>
          </p:cNvSpPr>
          <p:nvPr>
            <p:ph type="sldNum" sz="quarter" idx="12"/>
          </p:nvPr>
        </p:nvSpPr>
        <p:spPr/>
        <p:txBody>
          <a:bodyPr/>
          <a:lstStyle/>
          <a:p>
            <a:fld id="{4FAB73BC-B049-4115-A692-8D63A059BFB8}" type="slidenum">
              <a:rPr lang="en-US" smtClean="0"/>
              <a:t>104</a:t>
            </a:fld>
            <a:endParaRPr lang="en-US" dirty="0"/>
          </a:p>
        </p:txBody>
      </p:sp>
    </p:spTree>
    <p:extLst>
      <p:ext uri="{BB962C8B-B14F-4D97-AF65-F5344CB8AC3E}">
        <p14:creationId xmlns:p14="http://schemas.microsoft.com/office/powerpoint/2010/main" val="29748404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a:extLst>
              <a:ext uri="{FF2B5EF4-FFF2-40B4-BE49-F238E27FC236}">
                <a16:creationId xmlns:a16="http://schemas.microsoft.com/office/drawing/2014/main" id="{AE7B1A4F-519C-4471-99D1-43B62F7CB552}"/>
              </a:ext>
            </a:extLst>
          </p:cNvPr>
          <p:cNvSpPr>
            <a:spLocks noGrp="1" noChangeArrowheads="1"/>
          </p:cNvSpPr>
          <p:nvPr>
            <p:ph type="title"/>
          </p:nvPr>
        </p:nvSpPr>
        <p:spPr>
          <a:xfrm>
            <a:off x="1177635" y="381000"/>
            <a:ext cx="9439565" cy="1143000"/>
          </a:xfrm>
        </p:spPr>
        <p:txBody>
          <a:bodyPr/>
          <a:lstStyle/>
          <a:p>
            <a:pPr eaLnBrk="1" hangingPunct="1">
              <a:defRPr/>
            </a:pPr>
            <a:r>
              <a:rPr lang="en-US" b="1" dirty="0">
                <a:effectLst>
                  <a:outerShdw blurRad="38100" dist="38100" dir="2700000" algn="tl">
                    <a:srgbClr val="C0C0C0"/>
                  </a:outerShdw>
                </a:effectLst>
              </a:rPr>
              <a:t>Be Active and Be Ready</a:t>
            </a:r>
          </a:p>
        </p:txBody>
      </p:sp>
      <p:sp>
        <p:nvSpPr>
          <p:cNvPr id="13315" name="Rectangle 3">
            <a:extLst>
              <a:ext uri="{FF2B5EF4-FFF2-40B4-BE49-F238E27FC236}">
                <a16:creationId xmlns:a16="http://schemas.microsoft.com/office/drawing/2014/main" id="{0A901395-CBB3-4D12-A00E-71C2366C5775}"/>
              </a:ext>
            </a:extLst>
          </p:cNvPr>
          <p:cNvSpPr>
            <a:spLocks noGrp="1" noChangeArrowheads="1"/>
          </p:cNvSpPr>
          <p:nvPr>
            <p:ph type="body" idx="1"/>
          </p:nvPr>
        </p:nvSpPr>
        <p:spPr>
          <a:xfrm>
            <a:off x="1177635" y="1870364"/>
            <a:ext cx="9878291" cy="4606636"/>
          </a:xfrm>
        </p:spPr>
        <p:txBody>
          <a:bodyPr>
            <a:normAutofit/>
          </a:bodyPr>
          <a:lstStyle/>
          <a:p>
            <a:pPr eaLnBrk="1" hangingPunct="1">
              <a:lnSpc>
                <a:spcPct val="90000"/>
              </a:lnSpc>
              <a:spcBef>
                <a:spcPct val="65000"/>
              </a:spcBef>
            </a:pPr>
            <a:r>
              <a:rPr lang="en-US" altLang="en-US" sz="3200" dirty="0"/>
              <a:t>Make changes to management practices as needed.</a:t>
            </a:r>
          </a:p>
          <a:p>
            <a:pPr eaLnBrk="1" hangingPunct="1">
              <a:lnSpc>
                <a:spcPct val="90000"/>
              </a:lnSpc>
              <a:spcBef>
                <a:spcPct val="65000"/>
              </a:spcBef>
            </a:pPr>
            <a:r>
              <a:rPr lang="en-US" altLang="en-US" sz="3200" dirty="0"/>
              <a:t>Keep good records of all production practices.</a:t>
            </a:r>
          </a:p>
          <a:p>
            <a:pPr eaLnBrk="1" hangingPunct="1">
              <a:lnSpc>
                <a:spcPct val="90000"/>
              </a:lnSpc>
              <a:spcBef>
                <a:spcPct val="65000"/>
              </a:spcBef>
            </a:pPr>
            <a:r>
              <a:rPr lang="en-US" altLang="en-US" sz="3200" dirty="0"/>
              <a:t>Teach employees the importance of prevention strategies and provide proper facilities.</a:t>
            </a:r>
          </a:p>
          <a:p>
            <a:pPr eaLnBrk="1" hangingPunct="1">
              <a:lnSpc>
                <a:spcPct val="90000"/>
              </a:lnSpc>
              <a:spcBef>
                <a:spcPct val="65000"/>
              </a:spcBef>
            </a:pPr>
            <a:r>
              <a:rPr lang="en-US" altLang="en-US" sz="3200" dirty="0"/>
              <a:t>Update your plan regularly.</a:t>
            </a:r>
          </a:p>
          <a:p>
            <a:pPr eaLnBrk="1" hangingPunct="1">
              <a:lnSpc>
                <a:spcPct val="90000"/>
              </a:lnSpc>
              <a:spcBef>
                <a:spcPct val="65000"/>
              </a:spcBef>
            </a:pPr>
            <a:r>
              <a:rPr lang="en-US" altLang="en-US" sz="3200" dirty="0"/>
              <a:t>If you don’t document an action, it’s as if it never happened.</a:t>
            </a:r>
          </a:p>
        </p:txBody>
      </p:sp>
      <p:pic>
        <p:nvPicPr>
          <p:cNvPr id="4" name="Picture 3">
            <a:extLst>
              <a:ext uri="{FF2B5EF4-FFF2-40B4-BE49-F238E27FC236}">
                <a16:creationId xmlns:a16="http://schemas.microsoft.com/office/drawing/2014/main" id="{100C11DE-D100-4B16-8F35-29DA8BC3D00E}"/>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3" name="Slide Number Placeholder 2">
            <a:extLst>
              <a:ext uri="{FF2B5EF4-FFF2-40B4-BE49-F238E27FC236}">
                <a16:creationId xmlns:a16="http://schemas.microsoft.com/office/drawing/2014/main" id="{E892E1B3-3696-48FA-8986-8A384A3355E9}"/>
              </a:ext>
            </a:extLst>
          </p:cNvPr>
          <p:cNvSpPr>
            <a:spLocks noGrp="1"/>
          </p:cNvSpPr>
          <p:nvPr>
            <p:ph type="sldNum" sz="quarter" idx="12"/>
          </p:nvPr>
        </p:nvSpPr>
        <p:spPr/>
        <p:txBody>
          <a:bodyPr/>
          <a:lstStyle/>
          <a:p>
            <a:fld id="{6113E31D-E2AB-40D1-8B51-AFA5AFEF393A}" type="slidenum">
              <a:rPr lang="en-US" smtClean="0"/>
              <a:t>105</a:t>
            </a:fld>
            <a:endParaRPr lang="en-US" dirty="0"/>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a:extLst>
              <a:ext uri="{FF2B5EF4-FFF2-40B4-BE49-F238E27FC236}">
                <a16:creationId xmlns:a16="http://schemas.microsoft.com/office/drawing/2014/main" id="{441C11CA-5D76-46D0-AD27-31A1FF689598}"/>
              </a:ext>
            </a:extLst>
          </p:cNvPr>
          <p:cNvSpPr>
            <a:spLocks noGrp="1" noChangeArrowheads="1"/>
          </p:cNvSpPr>
          <p:nvPr>
            <p:ph type="title"/>
          </p:nvPr>
        </p:nvSpPr>
        <p:spPr/>
        <p:txBody>
          <a:bodyPr/>
          <a:lstStyle/>
          <a:p>
            <a:pPr eaLnBrk="1" hangingPunct="1">
              <a:defRPr/>
            </a:pPr>
            <a:r>
              <a:rPr lang="en-US" b="1" dirty="0">
                <a:effectLst>
                  <a:outerShdw blurRad="38100" dist="38100" dir="2700000" algn="tl">
                    <a:srgbClr val="C0C0C0"/>
                  </a:outerShdw>
                </a:effectLst>
              </a:rPr>
              <a:t>Perspective</a:t>
            </a:r>
          </a:p>
        </p:txBody>
      </p:sp>
      <p:sp>
        <p:nvSpPr>
          <p:cNvPr id="393219" name="Rectangle 3">
            <a:extLst>
              <a:ext uri="{FF2B5EF4-FFF2-40B4-BE49-F238E27FC236}">
                <a16:creationId xmlns:a16="http://schemas.microsoft.com/office/drawing/2014/main" id="{2EEE1998-56A1-43F3-A07E-4704916EACCA}"/>
              </a:ext>
            </a:extLst>
          </p:cNvPr>
          <p:cNvSpPr>
            <a:spLocks noGrp="1" noChangeArrowheads="1"/>
          </p:cNvSpPr>
          <p:nvPr>
            <p:ph type="body" idx="1"/>
          </p:nvPr>
        </p:nvSpPr>
        <p:spPr>
          <a:xfrm>
            <a:off x="1097281" y="1827214"/>
            <a:ext cx="9110346" cy="4573587"/>
          </a:xfrm>
        </p:spPr>
        <p:txBody>
          <a:bodyPr/>
          <a:lstStyle/>
          <a:p>
            <a:pPr eaLnBrk="1" hangingPunct="1">
              <a:buFont typeface="Wingdings" panose="05000000000000000000" pitchFamily="2" charset="2"/>
              <a:buNone/>
            </a:pPr>
            <a:r>
              <a:rPr lang="en-US" altLang="en-US" sz="3600" i="1" dirty="0"/>
              <a:t>Take things…</a:t>
            </a:r>
          </a:p>
          <a:p>
            <a:pPr eaLnBrk="1" hangingPunct="1">
              <a:buFont typeface="Wingdings" panose="05000000000000000000" pitchFamily="2" charset="2"/>
              <a:buNone/>
            </a:pPr>
            <a:endParaRPr lang="en-US" altLang="en-US" i="1" dirty="0"/>
          </a:p>
          <a:p>
            <a:pPr eaLnBrk="1" hangingPunct="1"/>
            <a:r>
              <a:rPr lang="en-US" altLang="en-US" sz="3600" i="1" dirty="0"/>
              <a:t>One</a:t>
            </a:r>
            <a:r>
              <a:rPr lang="en-US" altLang="en-US" sz="3600" dirty="0"/>
              <a:t> step at a time</a:t>
            </a:r>
          </a:p>
          <a:p>
            <a:pPr eaLnBrk="1" hangingPunct="1"/>
            <a:endParaRPr lang="en-US" altLang="en-US" dirty="0"/>
          </a:p>
          <a:p>
            <a:pPr eaLnBrk="1" hangingPunct="1"/>
            <a:r>
              <a:rPr lang="en-US" altLang="en-US" sz="3600" i="1" dirty="0"/>
              <a:t>One</a:t>
            </a:r>
            <a:r>
              <a:rPr lang="en-US" altLang="en-US" sz="3600" dirty="0"/>
              <a:t> question at a time</a:t>
            </a:r>
          </a:p>
          <a:p>
            <a:pPr eaLnBrk="1" hangingPunct="1"/>
            <a:endParaRPr lang="en-US" altLang="en-US" dirty="0"/>
          </a:p>
          <a:p>
            <a:pPr eaLnBrk="1" hangingPunct="1"/>
            <a:r>
              <a:rPr lang="en-US" altLang="en-US" sz="3600" i="1" dirty="0"/>
              <a:t>One</a:t>
            </a:r>
            <a:r>
              <a:rPr lang="en-US" altLang="en-US" sz="3600" dirty="0"/>
              <a:t> SOP at a time</a:t>
            </a:r>
          </a:p>
        </p:txBody>
      </p:sp>
      <p:pic>
        <p:nvPicPr>
          <p:cNvPr id="4" name="Picture 3">
            <a:extLst>
              <a:ext uri="{FF2B5EF4-FFF2-40B4-BE49-F238E27FC236}">
                <a16:creationId xmlns:a16="http://schemas.microsoft.com/office/drawing/2014/main" id="{CD9DE30D-FD75-441C-AFC3-3B7A508E8AAC}"/>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3" name="Slide Number Placeholder 2">
            <a:extLst>
              <a:ext uri="{FF2B5EF4-FFF2-40B4-BE49-F238E27FC236}">
                <a16:creationId xmlns:a16="http://schemas.microsoft.com/office/drawing/2014/main" id="{4223060C-805E-4E0D-AB13-B964FC41DC93}"/>
              </a:ext>
            </a:extLst>
          </p:cNvPr>
          <p:cNvSpPr>
            <a:spLocks noGrp="1"/>
          </p:cNvSpPr>
          <p:nvPr>
            <p:ph type="sldNum" sz="quarter" idx="12"/>
          </p:nvPr>
        </p:nvSpPr>
        <p:spPr/>
        <p:txBody>
          <a:bodyPr/>
          <a:lstStyle/>
          <a:p>
            <a:fld id="{6113E31D-E2AB-40D1-8B51-AFA5AFEF393A}" type="slidenum">
              <a:rPr lang="en-US" smtClean="0"/>
              <a:t>106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93219">
                                            <p:txEl>
                                              <p:pRg st="2" end="2"/>
                                            </p:txEl>
                                          </p:spTgt>
                                        </p:tgtEl>
                                        <p:attrNameLst>
                                          <p:attrName>style.visibility</p:attrName>
                                        </p:attrNameLst>
                                      </p:cBhvr>
                                      <p:to>
                                        <p:strVal val="visible"/>
                                      </p:to>
                                    </p:set>
                                    <p:anim calcmode="lin" valueType="num">
                                      <p:cBhvr>
                                        <p:cTn id="7" dur="500" fill="hold"/>
                                        <p:tgtEl>
                                          <p:spTgt spid="393219">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93219">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93219">
                                            <p:txEl>
                                              <p:pRg st="2" end="2"/>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93219">
                                            <p:txEl>
                                              <p:pRg st="4" end="4"/>
                                            </p:txEl>
                                          </p:spTgt>
                                        </p:tgtEl>
                                        <p:attrNameLst>
                                          <p:attrName>style.visibility</p:attrName>
                                        </p:attrNameLst>
                                      </p:cBhvr>
                                      <p:to>
                                        <p:strVal val="visible"/>
                                      </p:to>
                                    </p:set>
                                    <p:anim calcmode="lin" valueType="num">
                                      <p:cBhvr>
                                        <p:cTn id="14" dur="500" fill="hold"/>
                                        <p:tgtEl>
                                          <p:spTgt spid="393219">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393219">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393219">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93219">
                                            <p:txEl>
                                              <p:pRg st="6" end="6"/>
                                            </p:txEl>
                                          </p:spTgt>
                                        </p:tgtEl>
                                        <p:attrNameLst>
                                          <p:attrName>style.visibility</p:attrName>
                                        </p:attrNameLst>
                                      </p:cBhvr>
                                      <p:to>
                                        <p:strVal val="visible"/>
                                      </p:to>
                                    </p:set>
                                    <p:anim calcmode="lin" valueType="num">
                                      <p:cBhvr>
                                        <p:cTn id="21" dur="500" fill="hold"/>
                                        <p:tgtEl>
                                          <p:spTgt spid="393219">
                                            <p:txEl>
                                              <p:pRg st="6" end="6"/>
                                            </p:txEl>
                                          </p:spTgt>
                                        </p:tgtEl>
                                        <p:attrNameLst>
                                          <p:attrName>ppt_w</p:attrName>
                                        </p:attrNameLst>
                                      </p:cBhvr>
                                      <p:tavLst>
                                        <p:tav tm="0">
                                          <p:val>
                                            <p:fltVal val="0"/>
                                          </p:val>
                                        </p:tav>
                                        <p:tav tm="100000">
                                          <p:val>
                                            <p:strVal val="#ppt_w"/>
                                          </p:val>
                                        </p:tav>
                                      </p:tavLst>
                                    </p:anim>
                                    <p:anim calcmode="lin" valueType="num">
                                      <p:cBhvr>
                                        <p:cTn id="22" dur="500" fill="hold"/>
                                        <p:tgtEl>
                                          <p:spTgt spid="393219">
                                            <p:txEl>
                                              <p:pRg st="6" end="6"/>
                                            </p:txEl>
                                          </p:spTgt>
                                        </p:tgtEl>
                                        <p:attrNameLst>
                                          <p:attrName>ppt_h</p:attrName>
                                        </p:attrNameLst>
                                      </p:cBhvr>
                                      <p:tavLst>
                                        <p:tav tm="0">
                                          <p:val>
                                            <p:fltVal val="0"/>
                                          </p:val>
                                        </p:tav>
                                        <p:tav tm="100000">
                                          <p:val>
                                            <p:strVal val="#ppt_h"/>
                                          </p:val>
                                        </p:tav>
                                      </p:tavLst>
                                    </p:anim>
                                    <p:animEffect transition="in" filter="fade">
                                      <p:cBhvr>
                                        <p:cTn id="23" dur="500"/>
                                        <p:tgtEl>
                                          <p:spTgt spid="3932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19"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F6864F9A-9E7A-4F98-A003-C679F20B3EAF}"/>
              </a:ext>
            </a:extLst>
          </p:cNvPr>
          <p:cNvSpPr txBox="1">
            <a:spLocks noChangeArrowheads="1"/>
          </p:cNvSpPr>
          <p:nvPr/>
        </p:nvSpPr>
        <p:spPr>
          <a:xfrm>
            <a:off x="1206934" y="2531918"/>
            <a:ext cx="3730752" cy="4326082"/>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10000"/>
              </a:lnSpc>
              <a:spcBef>
                <a:spcPts val="0"/>
              </a:spcBef>
              <a:spcAft>
                <a:spcPts val="0"/>
              </a:spcAft>
              <a:buFont typeface="Wingdings" panose="05000000000000000000" pitchFamily="2" charset="2"/>
              <a:buNone/>
            </a:pPr>
            <a:r>
              <a:rPr lang="en-US" sz="2500" b="1" dirty="0"/>
              <a:t>Director of Food Safety &amp; Education</a:t>
            </a:r>
          </a:p>
          <a:p>
            <a:pPr marL="0" indent="0">
              <a:lnSpc>
                <a:spcPct val="110000"/>
              </a:lnSpc>
              <a:spcBef>
                <a:spcPts val="0"/>
              </a:spcBef>
              <a:spcAft>
                <a:spcPts val="0"/>
              </a:spcAft>
              <a:buFont typeface="Wingdings" panose="05000000000000000000" pitchFamily="2" charset="2"/>
              <a:buNone/>
            </a:pPr>
            <a:r>
              <a:rPr lang="en-US" sz="2500" dirty="0"/>
              <a:t>Georgia Fruit and Vegetable Growers Association</a:t>
            </a:r>
          </a:p>
          <a:p>
            <a:pPr>
              <a:lnSpc>
                <a:spcPct val="110000"/>
              </a:lnSpc>
              <a:spcBef>
                <a:spcPts val="0"/>
              </a:spcBef>
              <a:spcAft>
                <a:spcPts val="0"/>
              </a:spcAft>
              <a:buFont typeface="Wingdings" panose="05000000000000000000" pitchFamily="2" charset="2"/>
              <a:buNone/>
            </a:pPr>
            <a:r>
              <a:rPr lang="en-US" sz="2500" u="sng" dirty="0">
                <a:hlinkClick r:id="rId2"/>
              </a:rPr>
              <a:t>www.gfvga.org</a:t>
            </a:r>
            <a:endParaRPr lang="en-US" sz="2500" u="sng" dirty="0"/>
          </a:p>
        </p:txBody>
      </p:sp>
      <p:sp>
        <p:nvSpPr>
          <p:cNvPr id="407554" name="Rectangle 2"/>
          <p:cNvSpPr>
            <a:spLocks noGrp="1" noChangeArrowheads="1"/>
          </p:cNvSpPr>
          <p:nvPr>
            <p:ph type="title"/>
          </p:nvPr>
        </p:nvSpPr>
        <p:spPr>
          <a:xfrm>
            <a:off x="1206934" y="541371"/>
            <a:ext cx="7313612" cy="1143000"/>
          </a:xfrm>
        </p:spPr>
        <p:txBody>
          <a:bodyPr/>
          <a:lstStyle/>
          <a:p>
            <a:pPr eaLnBrk="1" hangingPunct="1">
              <a:defRPr/>
            </a:pPr>
            <a:r>
              <a:rPr lang="en-US" b="1" dirty="0">
                <a:effectLst>
                  <a:outerShdw blurRad="38100" dist="38100" dir="2700000" algn="tl">
                    <a:srgbClr val="C0C0C0"/>
                  </a:outerShdw>
                </a:effectLst>
              </a:rPr>
              <a:t>Questions?</a:t>
            </a:r>
          </a:p>
        </p:txBody>
      </p:sp>
      <p:sp>
        <p:nvSpPr>
          <p:cNvPr id="52227" name="Rectangle 5"/>
          <p:cNvSpPr>
            <a:spLocks noGrp="1" noChangeArrowheads="1"/>
          </p:cNvSpPr>
          <p:nvPr>
            <p:ph idx="1"/>
          </p:nvPr>
        </p:nvSpPr>
        <p:spPr>
          <a:xfrm>
            <a:off x="1206934" y="1866900"/>
            <a:ext cx="10654145" cy="4326082"/>
          </a:xfrm>
          <a:noFill/>
        </p:spPr>
        <p:txBody>
          <a:bodyPr>
            <a:normAutofit/>
          </a:bodyPr>
          <a:lstStyle/>
          <a:p>
            <a:pPr eaLnBrk="1" hangingPunct="1">
              <a:lnSpc>
                <a:spcPct val="110000"/>
              </a:lnSpc>
              <a:spcBef>
                <a:spcPts val="0"/>
              </a:spcBef>
              <a:spcAft>
                <a:spcPts val="0"/>
              </a:spcAft>
              <a:buFont typeface="Wingdings" panose="05000000000000000000" pitchFamily="2" charset="2"/>
              <a:buNone/>
            </a:pPr>
            <a:r>
              <a:rPr lang="en-US" sz="2500" dirty="0"/>
              <a:t>Beth Bland Oleson, </a:t>
            </a:r>
            <a:r>
              <a:rPr lang="en-US" sz="2500" dirty="0">
                <a:hlinkClick r:id="rId3"/>
              </a:rPr>
              <a:t>boleson@asginfo.net</a:t>
            </a:r>
            <a:r>
              <a:rPr lang="en-US" sz="2500" dirty="0"/>
              <a:t>, (706) 845-8200</a:t>
            </a:r>
          </a:p>
          <a:p>
            <a:pPr eaLnBrk="1" hangingPunct="1">
              <a:lnSpc>
                <a:spcPct val="110000"/>
              </a:lnSpc>
              <a:spcBef>
                <a:spcPts val="0"/>
              </a:spcBef>
              <a:spcAft>
                <a:spcPts val="0"/>
              </a:spcAft>
              <a:buFont typeface="Wingdings" panose="05000000000000000000" pitchFamily="2" charset="2"/>
              <a:buNone/>
            </a:pPr>
            <a:endParaRPr lang="en-US" sz="2500" u="sng" dirty="0"/>
          </a:p>
        </p:txBody>
      </p:sp>
      <p:pic>
        <p:nvPicPr>
          <p:cNvPr id="4" name="Picture 3">
            <a:extLst>
              <a:ext uri="{FF2B5EF4-FFF2-40B4-BE49-F238E27FC236}">
                <a16:creationId xmlns:a16="http://schemas.microsoft.com/office/drawing/2014/main" id="{319F85E2-8EDC-4EE7-9BFA-52F3D650E6BC}"/>
              </a:ext>
            </a:extLst>
          </p:cNvPr>
          <p:cNvPicPr>
            <a:picLocks noChangeAspect="1"/>
          </p:cNvPicPr>
          <p:nvPr/>
        </p:nvPicPr>
        <p:blipFill>
          <a:blip r:embed="rId4"/>
          <a:stretch>
            <a:fillRect/>
          </a:stretch>
        </p:blipFill>
        <p:spPr>
          <a:xfrm>
            <a:off x="1206934" y="4824176"/>
            <a:ext cx="2965373" cy="1138493"/>
          </a:xfrm>
          <a:prstGeom prst="rect">
            <a:avLst/>
          </a:prstGeom>
        </p:spPr>
      </p:pic>
      <p:sp>
        <p:nvSpPr>
          <p:cNvPr id="6" name="Slide Number Placeholder 5">
            <a:extLst>
              <a:ext uri="{FF2B5EF4-FFF2-40B4-BE49-F238E27FC236}">
                <a16:creationId xmlns:a16="http://schemas.microsoft.com/office/drawing/2014/main" id="{7AFA94C6-5012-41BD-AC87-CBFF2E628DF4}"/>
              </a:ext>
            </a:extLst>
          </p:cNvPr>
          <p:cNvSpPr>
            <a:spLocks noGrp="1"/>
          </p:cNvSpPr>
          <p:nvPr>
            <p:ph type="sldNum" sz="quarter" idx="12"/>
          </p:nvPr>
        </p:nvSpPr>
        <p:spPr/>
        <p:txBody>
          <a:bodyPr/>
          <a:lstStyle/>
          <a:p>
            <a:fld id="{6113E31D-E2AB-40D1-8B51-AFA5AFEF393A}" type="slidenum">
              <a:rPr lang="en-US" smtClean="0"/>
              <a:t>107</a:t>
            </a:fld>
            <a:endParaRPr lang="en-US" dirty="0"/>
          </a:p>
        </p:txBody>
      </p:sp>
      <p:sp>
        <p:nvSpPr>
          <p:cNvPr id="8" name="Rectangle 5">
            <a:extLst>
              <a:ext uri="{FF2B5EF4-FFF2-40B4-BE49-F238E27FC236}">
                <a16:creationId xmlns:a16="http://schemas.microsoft.com/office/drawing/2014/main" id="{9A59BB0B-97AA-4054-B4E1-4142B859F1D2}"/>
              </a:ext>
            </a:extLst>
          </p:cNvPr>
          <p:cNvSpPr txBox="1">
            <a:spLocks noChangeArrowheads="1"/>
          </p:cNvSpPr>
          <p:nvPr/>
        </p:nvSpPr>
        <p:spPr>
          <a:xfrm>
            <a:off x="6639828" y="2531918"/>
            <a:ext cx="4956121" cy="4326082"/>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10000"/>
              </a:lnSpc>
              <a:spcBef>
                <a:spcPts val="0"/>
              </a:spcBef>
              <a:spcAft>
                <a:spcPts val="0"/>
              </a:spcAft>
              <a:buFont typeface="Wingdings" panose="05000000000000000000" pitchFamily="2" charset="2"/>
              <a:buNone/>
            </a:pPr>
            <a:r>
              <a:rPr lang="en-US" sz="2500" b="1" dirty="0"/>
              <a:t>Produce Food Safety Services</a:t>
            </a:r>
          </a:p>
          <a:p>
            <a:pPr marL="0" indent="0">
              <a:lnSpc>
                <a:spcPct val="110000"/>
              </a:lnSpc>
              <a:spcBef>
                <a:spcPts val="0"/>
              </a:spcBef>
              <a:spcAft>
                <a:spcPts val="0"/>
              </a:spcAft>
              <a:buFont typeface="Calibri" panose="020F0502020204030204" pitchFamily="34" charset="0"/>
              <a:buNone/>
            </a:pPr>
            <a:r>
              <a:rPr lang="en-US" sz="2500" i="1" dirty="0"/>
              <a:t>Providing customized food safety consulting and education, tailored to produce operations nationwide</a:t>
            </a:r>
          </a:p>
          <a:p>
            <a:pPr>
              <a:lnSpc>
                <a:spcPct val="110000"/>
              </a:lnSpc>
              <a:spcBef>
                <a:spcPts val="0"/>
              </a:spcBef>
              <a:spcAft>
                <a:spcPts val="0"/>
              </a:spcAft>
              <a:buFont typeface="Calibri" panose="020F0502020204030204" pitchFamily="34" charset="0"/>
              <a:buNone/>
            </a:pPr>
            <a:r>
              <a:rPr lang="en-US" sz="2500" u="sng" dirty="0">
                <a:hlinkClick r:id="rId5"/>
              </a:rPr>
              <a:t>www.producefoodsafetyservices.com</a:t>
            </a:r>
            <a:r>
              <a:rPr lang="en-US" sz="2500" u="sng" dirty="0"/>
              <a:t> </a:t>
            </a:r>
          </a:p>
        </p:txBody>
      </p:sp>
      <p:pic>
        <p:nvPicPr>
          <p:cNvPr id="3" name="Picture 2">
            <a:extLst>
              <a:ext uri="{FF2B5EF4-FFF2-40B4-BE49-F238E27FC236}">
                <a16:creationId xmlns:a16="http://schemas.microsoft.com/office/drawing/2014/main" id="{8F7F1834-7BF0-4C87-8B6A-E118AB40570E}"/>
              </a:ext>
            </a:extLst>
          </p:cNvPr>
          <p:cNvPicPr>
            <a:picLocks noChangeAspect="1"/>
          </p:cNvPicPr>
          <p:nvPr/>
        </p:nvPicPr>
        <p:blipFill>
          <a:blip r:embed="rId6"/>
          <a:stretch>
            <a:fillRect/>
          </a:stretch>
        </p:blipFill>
        <p:spPr>
          <a:xfrm>
            <a:off x="6534006" y="4694959"/>
            <a:ext cx="2898251" cy="1645920"/>
          </a:xfrm>
          <a:prstGeom prst="rect">
            <a:avLst/>
          </a:prstGeom>
        </p:spPr>
      </p:pic>
    </p:spTree>
    <p:extLst>
      <p:ext uri="{BB962C8B-B14F-4D97-AF65-F5344CB8AC3E}">
        <p14:creationId xmlns:p14="http://schemas.microsoft.com/office/powerpoint/2010/main" val="280988682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D3162-9E96-4EA7-9AD9-908DEE192E4E}"/>
              </a:ext>
            </a:extLst>
          </p:cNvPr>
          <p:cNvSpPr>
            <a:spLocks noGrp="1"/>
          </p:cNvSpPr>
          <p:nvPr>
            <p:ph type="title"/>
          </p:nvPr>
        </p:nvSpPr>
        <p:spPr>
          <a:xfrm>
            <a:off x="457200" y="731518"/>
            <a:ext cx="3200400" cy="5257801"/>
          </a:xfrm>
        </p:spPr>
        <p:txBody>
          <a:bodyPr>
            <a:normAutofit fontScale="90000"/>
          </a:bodyPr>
          <a:lstStyle/>
          <a:p>
            <a:pPr algn="ctr"/>
            <a:r>
              <a:rPr lang="en-US" dirty="0"/>
              <a:t>So what do we do with or approach food safety in our operations?</a:t>
            </a:r>
            <a:br>
              <a:rPr lang="en-US" dirty="0"/>
            </a:br>
            <a:r>
              <a:rPr lang="en-US" dirty="0"/>
              <a:t/>
            </a:r>
            <a:br>
              <a:rPr lang="en-US" dirty="0"/>
            </a:br>
            <a:r>
              <a:rPr lang="en-US" dirty="0"/>
              <a:t>The perspective around food safety is variable across the produce industry</a:t>
            </a:r>
          </a:p>
        </p:txBody>
      </p:sp>
      <p:sp>
        <p:nvSpPr>
          <p:cNvPr id="3" name="Content Placeholder 2">
            <a:extLst>
              <a:ext uri="{FF2B5EF4-FFF2-40B4-BE49-F238E27FC236}">
                <a16:creationId xmlns:a16="http://schemas.microsoft.com/office/drawing/2014/main" id="{524362F4-E3D3-4CFA-8BA8-E1C7885AFFFF}"/>
              </a:ext>
            </a:extLst>
          </p:cNvPr>
          <p:cNvSpPr>
            <a:spLocks noGrp="1"/>
          </p:cNvSpPr>
          <p:nvPr>
            <p:ph idx="1"/>
          </p:nvPr>
        </p:nvSpPr>
        <p:spPr/>
        <p:txBody>
          <a:bodyPr>
            <a:normAutofit fontScale="85000" lnSpcReduction="10000"/>
          </a:bodyPr>
          <a:lstStyle/>
          <a:p>
            <a:pPr marL="0" indent="0" algn="ctr">
              <a:buNone/>
            </a:pPr>
            <a:endParaRPr lang="en-US" sz="6600" dirty="0"/>
          </a:p>
          <a:p>
            <a:pPr marL="0" indent="0" algn="ctr">
              <a:lnSpc>
                <a:spcPct val="110000"/>
              </a:lnSpc>
              <a:spcBef>
                <a:spcPts val="0"/>
              </a:spcBef>
              <a:spcAft>
                <a:spcPts val="0"/>
              </a:spcAft>
              <a:buNone/>
            </a:pPr>
            <a:r>
              <a:rPr lang="en-US" sz="6600" dirty="0"/>
              <a:t>Different Perspectives </a:t>
            </a:r>
          </a:p>
          <a:p>
            <a:pPr marL="0" indent="0" algn="ctr">
              <a:lnSpc>
                <a:spcPct val="110000"/>
              </a:lnSpc>
              <a:spcBef>
                <a:spcPts val="0"/>
              </a:spcBef>
              <a:spcAft>
                <a:spcPts val="0"/>
              </a:spcAft>
              <a:buNone/>
            </a:pPr>
            <a:r>
              <a:rPr lang="en-US" sz="6600" dirty="0"/>
              <a:t>of Food Safety </a:t>
            </a:r>
          </a:p>
          <a:p>
            <a:pPr marL="0" indent="0" algn="ctr">
              <a:lnSpc>
                <a:spcPct val="110000"/>
              </a:lnSpc>
              <a:spcBef>
                <a:spcPts val="0"/>
              </a:spcBef>
              <a:spcAft>
                <a:spcPts val="0"/>
              </a:spcAft>
              <a:buNone/>
            </a:pPr>
            <a:r>
              <a:rPr lang="en-US" sz="6600" dirty="0"/>
              <a:t>Impact Your Operations Differently</a:t>
            </a:r>
          </a:p>
        </p:txBody>
      </p:sp>
      <p:sp>
        <p:nvSpPr>
          <p:cNvPr id="5" name="Slide Number Placeholder 4">
            <a:extLst>
              <a:ext uri="{FF2B5EF4-FFF2-40B4-BE49-F238E27FC236}">
                <a16:creationId xmlns:a16="http://schemas.microsoft.com/office/drawing/2014/main" id="{C0A99A31-B894-4E53-921F-65C011A99901}"/>
              </a:ext>
            </a:extLst>
          </p:cNvPr>
          <p:cNvSpPr>
            <a:spLocks noGrp="1"/>
          </p:cNvSpPr>
          <p:nvPr>
            <p:ph type="sldNum" sz="quarter" idx="12"/>
          </p:nvPr>
        </p:nvSpPr>
        <p:spPr/>
        <p:txBody>
          <a:bodyPr/>
          <a:lstStyle/>
          <a:p>
            <a:fld id="{4FAB73BC-B049-4115-A692-8D63A059BFB8}" type="slidenum">
              <a:rPr lang="en-US" smtClean="0"/>
              <a:pPr/>
              <a:t>11</a:t>
            </a:fld>
            <a:endParaRPr lang="en-US" dirty="0"/>
          </a:p>
        </p:txBody>
      </p:sp>
    </p:spTree>
    <p:extLst>
      <p:ext uri="{BB962C8B-B14F-4D97-AF65-F5344CB8AC3E}">
        <p14:creationId xmlns:p14="http://schemas.microsoft.com/office/powerpoint/2010/main" val="3663873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effectLst>
                  <a:outerShdw blurRad="38100" dist="38100" dir="2700000" algn="tl">
                    <a:srgbClr val="000000">
                      <a:alpha val="43137"/>
                    </a:srgbClr>
                  </a:outerShdw>
                </a:effectLst>
              </a:rPr>
              <a:t>Market – Buyers/Shippers</a:t>
            </a:r>
          </a:p>
        </p:txBody>
      </p:sp>
      <p:sp>
        <p:nvSpPr>
          <p:cNvPr id="3" name="Subtitle 2"/>
          <p:cNvSpPr>
            <a:spLocks noGrp="1"/>
          </p:cNvSpPr>
          <p:nvPr>
            <p:ph type="subTitle" idx="1"/>
          </p:nvPr>
        </p:nvSpPr>
        <p:spPr/>
        <p:txBody>
          <a:bodyPr/>
          <a:lstStyle/>
          <a:p>
            <a:r>
              <a:rPr lang="en-US" dirty="0"/>
              <a:t>Perspective</a:t>
            </a:r>
          </a:p>
        </p:txBody>
      </p:sp>
      <p:pic>
        <p:nvPicPr>
          <p:cNvPr id="4" name="Picture 3">
            <a:extLst>
              <a:ext uri="{FF2B5EF4-FFF2-40B4-BE49-F238E27FC236}">
                <a16:creationId xmlns:a16="http://schemas.microsoft.com/office/drawing/2014/main" id="{65B2B015-14F3-4693-A69B-0B534F784955}"/>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AD5B8E64-86A2-44DF-9E95-7478D419CD00}"/>
              </a:ext>
            </a:extLst>
          </p:cNvPr>
          <p:cNvSpPr>
            <a:spLocks noGrp="1"/>
          </p:cNvSpPr>
          <p:nvPr>
            <p:ph type="sldNum" sz="quarter" idx="12"/>
          </p:nvPr>
        </p:nvSpPr>
        <p:spPr/>
        <p:txBody>
          <a:bodyPr/>
          <a:lstStyle/>
          <a:p>
            <a:fld id="{4FAB73BC-B049-4115-A692-8D63A059BFB8}" type="slidenum">
              <a:rPr lang="en-US" smtClean="0"/>
              <a:t>12</a:t>
            </a:fld>
            <a:endParaRPr lang="en-US" dirty="0"/>
          </a:p>
        </p:txBody>
      </p:sp>
    </p:spTree>
    <p:extLst>
      <p:ext uri="{BB962C8B-B14F-4D97-AF65-F5344CB8AC3E}">
        <p14:creationId xmlns:p14="http://schemas.microsoft.com/office/powerpoint/2010/main" val="667868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Market: Reduce Liability</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p:txBody>
          <a:bodyPr>
            <a:normAutofit fontScale="85000" lnSpcReduction="10000"/>
          </a:bodyPr>
          <a:lstStyle/>
          <a:p>
            <a:pPr>
              <a:lnSpc>
                <a:spcPct val="114000"/>
              </a:lnSpc>
            </a:pPr>
            <a:r>
              <a:rPr lang="en-US" sz="3200" dirty="0"/>
              <a:t>“Protect at all costs”</a:t>
            </a:r>
          </a:p>
          <a:p>
            <a:pPr lvl="1">
              <a:lnSpc>
                <a:spcPct val="114000"/>
              </a:lnSpc>
            </a:pPr>
            <a:r>
              <a:rPr lang="en-US" sz="2800" dirty="0"/>
              <a:t>Market requires suppliers to sign affidavits, liability insurance, etc. </a:t>
            </a:r>
          </a:p>
          <a:p>
            <a:pPr lvl="1">
              <a:lnSpc>
                <a:spcPct val="114000"/>
              </a:lnSpc>
            </a:pPr>
            <a:r>
              <a:rPr lang="en-US" sz="2800" dirty="0"/>
              <a:t>Most require audits for ALL commodities and all packing processes (wet/dry)</a:t>
            </a:r>
          </a:p>
          <a:p>
            <a:pPr lvl="1">
              <a:lnSpc>
                <a:spcPct val="114000"/>
              </a:lnSpc>
            </a:pPr>
            <a:r>
              <a:rPr lang="en-US" sz="2800" dirty="0"/>
              <a:t>What’s your operation’s response?</a:t>
            </a:r>
          </a:p>
          <a:p>
            <a:pPr>
              <a:lnSpc>
                <a:spcPct val="114000"/>
              </a:lnSpc>
            </a:pPr>
            <a:endParaRPr lang="en-US" sz="1400" dirty="0"/>
          </a:p>
          <a:p>
            <a:pPr>
              <a:lnSpc>
                <a:spcPct val="114000"/>
              </a:lnSpc>
            </a:pPr>
            <a:r>
              <a:rPr lang="en-US" sz="3200" dirty="0"/>
              <a:t>FSMA should level the playing field…Market will always trump regulatory requirements</a:t>
            </a:r>
          </a:p>
          <a:p>
            <a:pPr lvl="1">
              <a:lnSpc>
                <a:spcPct val="114000"/>
              </a:lnSpc>
              <a:buClr>
                <a:srgbClr val="99CB38"/>
              </a:buClr>
            </a:pPr>
            <a:r>
              <a:rPr lang="en-US" sz="2800" dirty="0">
                <a:solidFill>
                  <a:prstClr val="black">
                    <a:lumMod val="75000"/>
                    <a:lumOff val="25000"/>
                  </a:prstClr>
                </a:solidFill>
              </a:rPr>
              <a:t>The Market raises the bar frequently </a:t>
            </a:r>
          </a:p>
        </p:txBody>
      </p:sp>
      <p:pic>
        <p:nvPicPr>
          <p:cNvPr id="4" name="Picture 3">
            <a:extLst>
              <a:ext uri="{FF2B5EF4-FFF2-40B4-BE49-F238E27FC236}">
                <a16:creationId xmlns:a16="http://schemas.microsoft.com/office/drawing/2014/main" id="{7E6C5EE6-65FA-492A-910E-99D99B65D2F6}"/>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EE142824-A720-4E81-AF98-BF9B84CB7831}"/>
              </a:ext>
            </a:extLst>
          </p:cNvPr>
          <p:cNvSpPr>
            <a:spLocks noGrp="1"/>
          </p:cNvSpPr>
          <p:nvPr>
            <p:ph type="sldNum" sz="quarter" idx="12"/>
          </p:nvPr>
        </p:nvSpPr>
        <p:spPr/>
        <p:txBody>
          <a:bodyPr/>
          <a:lstStyle/>
          <a:p>
            <a:fld id="{6113E31D-E2AB-40D1-8B51-AFA5AFEF393A}" type="slidenum">
              <a:rPr lang="en-US" smtClean="0"/>
              <a:t>13</a:t>
            </a:fld>
            <a:endParaRPr lang="en-US" dirty="0"/>
          </a:p>
        </p:txBody>
      </p:sp>
    </p:spTree>
    <p:extLst>
      <p:ext uri="{BB962C8B-B14F-4D97-AF65-F5344CB8AC3E}">
        <p14:creationId xmlns:p14="http://schemas.microsoft.com/office/powerpoint/2010/main" val="152055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Market: Marketing Tool</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p:txBody>
          <a:bodyPr>
            <a:normAutofit/>
          </a:bodyPr>
          <a:lstStyle/>
          <a:p>
            <a:pPr>
              <a:lnSpc>
                <a:spcPct val="114000"/>
              </a:lnSpc>
            </a:pPr>
            <a:r>
              <a:rPr lang="en-US" sz="3200" dirty="0"/>
              <a:t>Food safety is not a marketing tool….but tell that to the marketing team</a:t>
            </a:r>
          </a:p>
          <a:p>
            <a:pPr>
              <a:lnSpc>
                <a:spcPct val="114000"/>
              </a:lnSpc>
            </a:pPr>
            <a:endParaRPr lang="en-US" sz="800" dirty="0"/>
          </a:p>
          <a:p>
            <a:pPr>
              <a:lnSpc>
                <a:spcPct val="114000"/>
              </a:lnSpc>
            </a:pPr>
            <a:r>
              <a:rPr lang="en-US" sz="3200" dirty="0"/>
              <a:t>One brand against another</a:t>
            </a:r>
          </a:p>
          <a:p>
            <a:pPr>
              <a:lnSpc>
                <a:spcPct val="114000"/>
              </a:lnSpc>
            </a:pPr>
            <a:endParaRPr lang="en-US" sz="800" dirty="0"/>
          </a:p>
          <a:p>
            <a:pPr>
              <a:lnSpc>
                <a:spcPct val="114000"/>
              </a:lnSpc>
            </a:pPr>
            <a:r>
              <a:rPr lang="en-US" sz="3200" dirty="0"/>
              <a:t>One region against another </a:t>
            </a:r>
          </a:p>
        </p:txBody>
      </p:sp>
      <p:pic>
        <p:nvPicPr>
          <p:cNvPr id="4" name="Picture 3">
            <a:extLst>
              <a:ext uri="{FF2B5EF4-FFF2-40B4-BE49-F238E27FC236}">
                <a16:creationId xmlns:a16="http://schemas.microsoft.com/office/drawing/2014/main" id="{C9B81A42-F1CE-4C2F-8ED8-5EC6DEAEBC1A}"/>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B954834C-0A7E-4E50-B7E0-902407CF20B4}"/>
              </a:ext>
            </a:extLst>
          </p:cNvPr>
          <p:cNvSpPr>
            <a:spLocks noGrp="1"/>
          </p:cNvSpPr>
          <p:nvPr>
            <p:ph type="sldNum" sz="quarter" idx="12"/>
          </p:nvPr>
        </p:nvSpPr>
        <p:spPr/>
        <p:txBody>
          <a:bodyPr/>
          <a:lstStyle/>
          <a:p>
            <a:fld id="{6113E31D-E2AB-40D1-8B51-AFA5AFEF393A}" type="slidenum">
              <a:rPr lang="en-US" smtClean="0"/>
              <a:t>14</a:t>
            </a:fld>
            <a:endParaRPr lang="en-US" dirty="0"/>
          </a:p>
        </p:txBody>
      </p:sp>
    </p:spTree>
    <p:extLst>
      <p:ext uri="{BB962C8B-B14F-4D97-AF65-F5344CB8AC3E}">
        <p14:creationId xmlns:p14="http://schemas.microsoft.com/office/powerpoint/2010/main" val="843853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Market: YOUR Buyer</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4"/>
            <a:ext cx="10058400" cy="4494106"/>
          </a:xfrm>
        </p:spPr>
        <p:txBody>
          <a:bodyPr>
            <a:normAutofit/>
          </a:bodyPr>
          <a:lstStyle/>
          <a:p>
            <a:pPr>
              <a:lnSpc>
                <a:spcPct val="114000"/>
              </a:lnSpc>
            </a:pPr>
            <a:r>
              <a:rPr lang="en-US" sz="3200" dirty="0"/>
              <a:t>Most buyers are good at relationships and buying…         NOT FOOD SAFETY</a:t>
            </a:r>
          </a:p>
          <a:p>
            <a:pPr lvl="1">
              <a:lnSpc>
                <a:spcPct val="114000"/>
              </a:lnSpc>
            </a:pPr>
            <a:r>
              <a:rPr lang="en-US" sz="2800" dirty="0"/>
              <a:t>Organizational objective pushed down</a:t>
            </a:r>
          </a:p>
          <a:p>
            <a:pPr lvl="1">
              <a:lnSpc>
                <a:spcPct val="114000"/>
              </a:lnSpc>
            </a:pPr>
            <a:r>
              <a:rPr lang="en-US" sz="2800" dirty="0"/>
              <a:t>Limited knowledge and lingo</a:t>
            </a:r>
            <a:endParaRPr lang="en-US" sz="3200" dirty="0"/>
          </a:p>
          <a:p>
            <a:pPr>
              <a:lnSpc>
                <a:spcPct val="100000"/>
              </a:lnSpc>
              <a:spcAft>
                <a:spcPts val="0"/>
              </a:spcAft>
            </a:pPr>
            <a:r>
              <a:rPr lang="en-US" sz="3200" dirty="0"/>
              <a:t>Problem for the grower:  Start a relationship with a buyer, receive regular payments, THEN ask for food safety audit certificate, That’s when Beth gets a frantic phone call…</a:t>
            </a:r>
            <a:r>
              <a:rPr lang="en-US" sz="3200" b="1" dirty="0"/>
              <a:t>Beth’s Theory</a:t>
            </a:r>
          </a:p>
        </p:txBody>
      </p:sp>
      <p:pic>
        <p:nvPicPr>
          <p:cNvPr id="4" name="Picture 3">
            <a:extLst>
              <a:ext uri="{FF2B5EF4-FFF2-40B4-BE49-F238E27FC236}">
                <a16:creationId xmlns:a16="http://schemas.microsoft.com/office/drawing/2014/main" id="{9D5BBCA2-1B74-42F2-9570-E2FD122463E9}"/>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112C4FE1-E467-4DCA-84E8-B2E0D7B59768}"/>
              </a:ext>
            </a:extLst>
          </p:cNvPr>
          <p:cNvSpPr>
            <a:spLocks noGrp="1"/>
          </p:cNvSpPr>
          <p:nvPr>
            <p:ph type="sldNum" sz="quarter" idx="12"/>
          </p:nvPr>
        </p:nvSpPr>
        <p:spPr/>
        <p:txBody>
          <a:bodyPr/>
          <a:lstStyle/>
          <a:p>
            <a:fld id="{6113E31D-E2AB-40D1-8B51-AFA5AFEF393A}" type="slidenum">
              <a:rPr lang="en-US" smtClean="0"/>
              <a:t>15</a:t>
            </a:fld>
            <a:endParaRPr lang="en-US" dirty="0"/>
          </a:p>
        </p:txBody>
      </p:sp>
    </p:spTree>
    <p:extLst>
      <p:ext uri="{BB962C8B-B14F-4D97-AF65-F5344CB8AC3E}">
        <p14:creationId xmlns:p14="http://schemas.microsoft.com/office/powerpoint/2010/main" val="4030475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Market: Dept of Quality and Safety</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p:txBody>
          <a:bodyPr>
            <a:normAutofit fontScale="85000" lnSpcReduction="10000"/>
          </a:bodyPr>
          <a:lstStyle/>
          <a:p>
            <a:pPr>
              <a:lnSpc>
                <a:spcPct val="114000"/>
              </a:lnSpc>
            </a:pPr>
            <a:r>
              <a:rPr lang="en-US" sz="3200" dirty="0"/>
              <a:t>Quality and Safety Teams are good at science, risk, and metrics…not necessarily supply chain management</a:t>
            </a:r>
          </a:p>
          <a:p>
            <a:pPr lvl="1">
              <a:lnSpc>
                <a:spcPct val="114000"/>
              </a:lnSpc>
            </a:pPr>
            <a:r>
              <a:rPr lang="en-US" sz="2800" dirty="0"/>
              <a:t>Creating the organizational objective being pushed to the buyer</a:t>
            </a:r>
          </a:p>
          <a:p>
            <a:pPr lvl="1">
              <a:lnSpc>
                <a:spcPct val="114000"/>
              </a:lnSpc>
            </a:pPr>
            <a:r>
              <a:rPr lang="en-US" sz="2800" dirty="0"/>
              <a:t>Engaged at national industry level (PMA, United Fresh)</a:t>
            </a:r>
          </a:p>
          <a:p>
            <a:pPr lvl="1">
              <a:lnSpc>
                <a:spcPct val="114000"/>
              </a:lnSpc>
            </a:pPr>
            <a:r>
              <a:rPr lang="en-US" sz="2800" dirty="0"/>
              <a:t>They are good at finding problems and saying “NO” and not helping with mediation of any supplier issues</a:t>
            </a:r>
          </a:p>
          <a:p>
            <a:pPr lvl="1">
              <a:lnSpc>
                <a:spcPct val="114000"/>
              </a:lnSpc>
            </a:pPr>
            <a:r>
              <a:rPr lang="en-US" sz="2800" dirty="0"/>
              <a:t>Sometimes need educating regarding on farm practices</a:t>
            </a:r>
          </a:p>
          <a:p>
            <a:pPr lvl="1">
              <a:lnSpc>
                <a:spcPct val="114000"/>
              </a:lnSpc>
            </a:pPr>
            <a:endParaRPr lang="en-US" sz="1200" dirty="0"/>
          </a:p>
          <a:p>
            <a:pPr marL="201168" lvl="1" indent="0">
              <a:lnSpc>
                <a:spcPct val="114000"/>
              </a:lnSpc>
              <a:buNone/>
            </a:pPr>
            <a:r>
              <a:rPr lang="en-US" sz="3200" dirty="0"/>
              <a:t>Also doing supply chain verification audits…which is another audit</a:t>
            </a:r>
          </a:p>
        </p:txBody>
      </p:sp>
      <p:pic>
        <p:nvPicPr>
          <p:cNvPr id="4" name="Picture 3">
            <a:extLst>
              <a:ext uri="{FF2B5EF4-FFF2-40B4-BE49-F238E27FC236}">
                <a16:creationId xmlns:a16="http://schemas.microsoft.com/office/drawing/2014/main" id="{7328043D-A41C-4CF5-A0B2-38A0E0704D39}"/>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61CC620E-9818-4C96-80EB-30BE9C5F810A}"/>
              </a:ext>
            </a:extLst>
          </p:cNvPr>
          <p:cNvSpPr>
            <a:spLocks noGrp="1"/>
          </p:cNvSpPr>
          <p:nvPr>
            <p:ph type="sldNum" sz="quarter" idx="12"/>
          </p:nvPr>
        </p:nvSpPr>
        <p:spPr/>
        <p:txBody>
          <a:bodyPr/>
          <a:lstStyle/>
          <a:p>
            <a:fld id="{6113E31D-E2AB-40D1-8B51-AFA5AFEF393A}" type="slidenum">
              <a:rPr lang="en-US" smtClean="0"/>
              <a:t>16</a:t>
            </a:fld>
            <a:endParaRPr lang="en-US" dirty="0"/>
          </a:p>
        </p:txBody>
      </p:sp>
    </p:spTree>
    <p:extLst>
      <p:ext uri="{BB962C8B-B14F-4D97-AF65-F5344CB8AC3E}">
        <p14:creationId xmlns:p14="http://schemas.microsoft.com/office/powerpoint/2010/main" val="715514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solidFill>
                  <a:schemeClr val="tx1"/>
                </a:solidFill>
                <a:effectLst>
                  <a:outerShdw blurRad="38100" dist="38100" dir="2700000" algn="tl">
                    <a:srgbClr val="000000">
                      <a:alpha val="43137"/>
                    </a:srgbClr>
                  </a:outerShdw>
                </a:effectLst>
              </a:rPr>
              <a:t/>
            </a:r>
            <a:br>
              <a:rPr lang="en-US" b="1" dirty="0">
                <a:solidFill>
                  <a:schemeClr val="tx1"/>
                </a:solidFill>
                <a:effectLst>
                  <a:outerShdw blurRad="38100" dist="38100" dir="2700000" algn="tl">
                    <a:srgbClr val="000000">
                      <a:alpha val="43137"/>
                    </a:srgbClr>
                  </a:outerShdw>
                </a:effectLst>
              </a:rPr>
            </a:br>
            <a:r>
              <a:rPr lang="en-US" b="1" dirty="0">
                <a:solidFill>
                  <a:schemeClr val="tx1"/>
                </a:solidFill>
                <a:effectLst>
                  <a:outerShdw blurRad="38100" dist="38100" dir="2700000" algn="tl">
                    <a:srgbClr val="000000">
                      <a:alpha val="43137"/>
                    </a:srgbClr>
                  </a:outerShdw>
                </a:effectLst>
              </a:rPr>
              <a:t>Ask a Question with a Question</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p:txBody>
          <a:bodyPr>
            <a:normAutofit lnSpcReduction="10000"/>
          </a:bodyPr>
          <a:lstStyle/>
          <a:p>
            <a:r>
              <a:rPr lang="en-US" sz="3200" dirty="0"/>
              <a:t>Are you being asked for a specific </a:t>
            </a:r>
            <a:r>
              <a:rPr lang="en-US" sz="3200" u="sng" dirty="0"/>
              <a:t>BRAND</a:t>
            </a:r>
            <a:r>
              <a:rPr lang="en-US" sz="3200" dirty="0"/>
              <a:t> of food safety audit?</a:t>
            </a:r>
          </a:p>
          <a:p>
            <a:pPr lvl="1"/>
            <a:r>
              <a:rPr lang="en-US" sz="2800" dirty="0"/>
              <a:t>PrimusGFS		- Global GAP</a:t>
            </a:r>
          </a:p>
          <a:p>
            <a:pPr lvl="1"/>
            <a:r>
              <a:rPr lang="en-US" sz="2800" dirty="0"/>
              <a:t>USDA			- SQF</a:t>
            </a:r>
          </a:p>
          <a:p>
            <a:pPr lvl="1"/>
            <a:r>
              <a:rPr lang="en-US" sz="2800" dirty="0"/>
              <a:t>Harmonized GAP	- Any food safety scheme will do</a:t>
            </a:r>
          </a:p>
          <a:p>
            <a:endParaRPr lang="en-US" sz="1400" dirty="0"/>
          </a:p>
          <a:p>
            <a:r>
              <a:rPr lang="en-US" sz="3200" dirty="0"/>
              <a:t>What will be the </a:t>
            </a:r>
            <a:r>
              <a:rPr lang="en-US" sz="3200" u="sng" dirty="0"/>
              <a:t>SCOPE</a:t>
            </a:r>
            <a:r>
              <a:rPr lang="en-US" sz="3200" dirty="0"/>
              <a:t> of your audit?</a:t>
            </a:r>
          </a:p>
          <a:p>
            <a:pPr lvl="1"/>
            <a:r>
              <a:rPr lang="en-US" sz="2800" dirty="0"/>
              <a:t>Field			- Packing Facility </a:t>
            </a:r>
          </a:p>
          <a:p>
            <a:pPr lvl="1"/>
            <a:r>
              <a:rPr lang="en-US" sz="2800" dirty="0"/>
              <a:t>Harvest			- All of the Above</a:t>
            </a:r>
          </a:p>
        </p:txBody>
      </p:sp>
      <p:pic>
        <p:nvPicPr>
          <p:cNvPr id="4" name="Picture 3">
            <a:extLst>
              <a:ext uri="{FF2B5EF4-FFF2-40B4-BE49-F238E27FC236}">
                <a16:creationId xmlns:a16="http://schemas.microsoft.com/office/drawing/2014/main" id="{7328043D-A41C-4CF5-A0B2-38A0E0704D39}"/>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61CC620E-9818-4C96-80EB-30BE9C5F810A}"/>
              </a:ext>
            </a:extLst>
          </p:cNvPr>
          <p:cNvSpPr>
            <a:spLocks noGrp="1"/>
          </p:cNvSpPr>
          <p:nvPr>
            <p:ph type="sldNum" sz="quarter" idx="12"/>
          </p:nvPr>
        </p:nvSpPr>
        <p:spPr/>
        <p:txBody>
          <a:bodyPr/>
          <a:lstStyle/>
          <a:p>
            <a:fld id="{6113E31D-E2AB-40D1-8B51-AFA5AFEF393A}" type="slidenum">
              <a:rPr lang="en-US" smtClean="0"/>
              <a:t>17</a:t>
            </a:fld>
            <a:endParaRPr lang="en-US" dirty="0"/>
          </a:p>
        </p:txBody>
      </p:sp>
    </p:spTree>
    <p:extLst>
      <p:ext uri="{BB962C8B-B14F-4D97-AF65-F5344CB8AC3E}">
        <p14:creationId xmlns:p14="http://schemas.microsoft.com/office/powerpoint/2010/main" val="1308292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Push Back is an Option</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p:txBody>
          <a:bodyPr>
            <a:normAutofit/>
          </a:bodyPr>
          <a:lstStyle/>
          <a:p>
            <a:pPr>
              <a:lnSpc>
                <a:spcPct val="114000"/>
              </a:lnSpc>
            </a:pPr>
            <a:r>
              <a:rPr lang="en-US" sz="3200" dirty="0"/>
              <a:t>Food safety audit certifications are expensive and time consuming</a:t>
            </a:r>
          </a:p>
          <a:p>
            <a:pPr>
              <a:lnSpc>
                <a:spcPct val="114000"/>
              </a:lnSpc>
            </a:pPr>
            <a:endParaRPr lang="en-US" sz="800" dirty="0"/>
          </a:p>
          <a:p>
            <a:pPr>
              <a:lnSpc>
                <a:spcPct val="114000"/>
              </a:lnSpc>
            </a:pPr>
            <a:r>
              <a:rPr lang="en-US" sz="3200" dirty="0"/>
              <a:t>Multiple buyers asking for different certification bodies</a:t>
            </a:r>
          </a:p>
          <a:p>
            <a:pPr>
              <a:lnSpc>
                <a:spcPct val="114000"/>
              </a:lnSpc>
            </a:pPr>
            <a:endParaRPr lang="en-US" sz="800" dirty="0"/>
          </a:p>
          <a:p>
            <a:pPr>
              <a:lnSpc>
                <a:spcPct val="114000"/>
              </a:lnSpc>
            </a:pPr>
            <a:r>
              <a:rPr lang="en-US" sz="3200" dirty="0"/>
              <a:t>Push back and educate on what you are doing</a:t>
            </a:r>
          </a:p>
        </p:txBody>
      </p:sp>
      <p:pic>
        <p:nvPicPr>
          <p:cNvPr id="4" name="Picture 3">
            <a:extLst>
              <a:ext uri="{FF2B5EF4-FFF2-40B4-BE49-F238E27FC236}">
                <a16:creationId xmlns:a16="http://schemas.microsoft.com/office/drawing/2014/main" id="{7328043D-A41C-4CF5-A0B2-38A0E0704D39}"/>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61CC620E-9818-4C96-80EB-30BE9C5F810A}"/>
              </a:ext>
            </a:extLst>
          </p:cNvPr>
          <p:cNvSpPr>
            <a:spLocks noGrp="1"/>
          </p:cNvSpPr>
          <p:nvPr>
            <p:ph type="sldNum" sz="quarter" idx="12"/>
          </p:nvPr>
        </p:nvSpPr>
        <p:spPr/>
        <p:txBody>
          <a:bodyPr/>
          <a:lstStyle/>
          <a:p>
            <a:fld id="{6113E31D-E2AB-40D1-8B51-AFA5AFEF393A}" type="slidenum">
              <a:rPr lang="en-US" smtClean="0"/>
              <a:t>18</a:t>
            </a:fld>
            <a:endParaRPr lang="en-US" dirty="0"/>
          </a:p>
        </p:txBody>
      </p:sp>
    </p:spTree>
    <p:extLst>
      <p:ext uri="{BB962C8B-B14F-4D97-AF65-F5344CB8AC3E}">
        <p14:creationId xmlns:p14="http://schemas.microsoft.com/office/powerpoint/2010/main" val="911988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effectLst>
                  <a:outerShdw blurRad="38100" dist="38100" dir="2700000" algn="tl">
                    <a:srgbClr val="000000">
                      <a:alpha val="43137"/>
                    </a:srgbClr>
                  </a:outerShdw>
                </a:effectLst>
              </a:rPr>
              <a:t>Industry Organizations</a:t>
            </a:r>
          </a:p>
        </p:txBody>
      </p:sp>
      <p:sp>
        <p:nvSpPr>
          <p:cNvPr id="3" name="Subtitle 2"/>
          <p:cNvSpPr>
            <a:spLocks noGrp="1"/>
          </p:cNvSpPr>
          <p:nvPr>
            <p:ph type="subTitle" idx="1"/>
          </p:nvPr>
        </p:nvSpPr>
        <p:spPr/>
        <p:txBody>
          <a:bodyPr/>
          <a:lstStyle/>
          <a:p>
            <a:r>
              <a:rPr lang="en-US" dirty="0"/>
              <a:t>Perspective</a:t>
            </a:r>
          </a:p>
        </p:txBody>
      </p:sp>
      <p:pic>
        <p:nvPicPr>
          <p:cNvPr id="4" name="Picture 3">
            <a:extLst>
              <a:ext uri="{FF2B5EF4-FFF2-40B4-BE49-F238E27FC236}">
                <a16:creationId xmlns:a16="http://schemas.microsoft.com/office/drawing/2014/main" id="{0A34F6A4-F1AB-4D4A-AE3B-044ED096B435}"/>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B6F83FB9-F80E-4CBA-A85B-DC49E9CFB3F0}"/>
              </a:ext>
            </a:extLst>
          </p:cNvPr>
          <p:cNvSpPr>
            <a:spLocks noGrp="1"/>
          </p:cNvSpPr>
          <p:nvPr>
            <p:ph type="sldNum" sz="quarter" idx="12"/>
          </p:nvPr>
        </p:nvSpPr>
        <p:spPr/>
        <p:txBody>
          <a:bodyPr/>
          <a:lstStyle/>
          <a:p>
            <a:fld id="{4FAB73BC-B049-4115-A692-8D63A059BFB8}" type="slidenum">
              <a:rPr lang="en-US" smtClean="0"/>
              <a:t>19</a:t>
            </a:fld>
            <a:endParaRPr lang="en-US" dirty="0"/>
          </a:p>
        </p:txBody>
      </p:sp>
    </p:spTree>
    <p:extLst>
      <p:ext uri="{BB962C8B-B14F-4D97-AF65-F5344CB8AC3E}">
        <p14:creationId xmlns:p14="http://schemas.microsoft.com/office/powerpoint/2010/main" val="614730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Overview</a:t>
            </a:r>
          </a:p>
        </p:txBody>
      </p:sp>
      <p:sp>
        <p:nvSpPr>
          <p:cNvPr id="3" name="Content Placeholder 2"/>
          <p:cNvSpPr>
            <a:spLocks noGrp="1"/>
          </p:cNvSpPr>
          <p:nvPr>
            <p:ph idx="1"/>
          </p:nvPr>
        </p:nvSpPr>
        <p:spPr/>
        <p:txBody>
          <a:bodyPr>
            <a:normAutofit/>
          </a:bodyPr>
          <a:lstStyle/>
          <a:p>
            <a:r>
              <a:rPr lang="en-US" sz="3200" dirty="0"/>
              <a:t>Where did food safety come from?</a:t>
            </a:r>
          </a:p>
          <a:p>
            <a:r>
              <a:rPr lang="en-US" sz="3200" dirty="0"/>
              <a:t>Food safety from different perspectives</a:t>
            </a:r>
          </a:p>
          <a:p>
            <a:r>
              <a:rPr lang="en-US" sz="3200" dirty="0"/>
              <a:t>What now?</a:t>
            </a:r>
          </a:p>
        </p:txBody>
      </p:sp>
      <p:pic>
        <p:nvPicPr>
          <p:cNvPr id="4" name="Picture 3">
            <a:extLst>
              <a:ext uri="{FF2B5EF4-FFF2-40B4-BE49-F238E27FC236}">
                <a16:creationId xmlns:a16="http://schemas.microsoft.com/office/drawing/2014/main" id="{36887896-B2FF-42F9-BA95-BC90CEF4D3B8}"/>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41C11402-97F3-4356-ACA4-3D8E6453A4B6}"/>
              </a:ext>
            </a:extLst>
          </p:cNvPr>
          <p:cNvSpPr>
            <a:spLocks noGrp="1"/>
          </p:cNvSpPr>
          <p:nvPr>
            <p:ph type="sldNum" sz="quarter" idx="12"/>
          </p:nvPr>
        </p:nvSpPr>
        <p:spPr/>
        <p:txBody>
          <a:bodyPr/>
          <a:lstStyle/>
          <a:p>
            <a:fld id="{6113E31D-E2AB-40D1-8B51-AFA5AFEF393A}" type="slidenum">
              <a:rPr lang="en-US" smtClean="0"/>
              <a:t>2</a:t>
            </a:fld>
            <a:endParaRPr lang="en-US" dirty="0"/>
          </a:p>
        </p:txBody>
      </p:sp>
    </p:spTree>
    <p:extLst>
      <p:ext uri="{BB962C8B-B14F-4D97-AF65-F5344CB8AC3E}">
        <p14:creationId xmlns:p14="http://schemas.microsoft.com/office/powerpoint/2010/main" val="2813757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Associations and Organizations</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3"/>
            <a:ext cx="10058400" cy="4614051"/>
          </a:xfrm>
        </p:spPr>
        <p:txBody>
          <a:bodyPr>
            <a:normAutofit fontScale="92500" lnSpcReduction="10000"/>
          </a:bodyPr>
          <a:lstStyle/>
          <a:p>
            <a:pPr>
              <a:lnSpc>
                <a:spcPct val="114000"/>
              </a:lnSpc>
            </a:pPr>
            <a:r>
              <a:rPr lang="en-US" sz="3200" b="1" dirty="0"/>
              <a:t>“If you aren't part of the decision making table, you will likely get left out, or worse yet, get served on the menu” -- Unknown</a:t>
            </a:r>
          </a:p>
          <a:p>
            <a:pPr lvl="1">
              <a:lnSpc>
                <a:spcPct val="114000"/>
              </a:lnSpc>
            </a:pPr>
            <a:r>
              <a:rPr lang="en-US" sz="2800" dirty="0"/>
              <a:t>Associations/organizations are the voice of their membership</a:t>
            </a:r>
          </a:p>
          <a:p>
            <a:pPr lvl="1">
              <a:lnSpc>
                <a:spcPct val="114000"/>
              </a:lnSpc>
            </a:pPr>
            <a:r>
              <a:rPr lang="en-US" sz="2800" dirty="0"/>
              <a:t>Lots of meetings with each other, with members, with regulatory organizations, with the marketplace</a:t>
            </a:r>
          </a:p>
          <a:p>
            <a:pPr lvl="1">
              <a:lnSpc>
                <a:spcPct val="114000"/>
              </a:lnSpc>
            </a:pPr>
            <a:r>
              <a:rPr lang="en-US" sz="2800" dirty="0"/>
              <a:t>United Fresh, PMA, Western Growers, GFVGA, FFVA, North Carolina Farm Bureau, Carolina Stewardship Committee, Texas International Produce Association, Canadian Produce Marketing Association, National Sustainable Ag Coalition, Northwest Horticultural Council, LGMA,   Depts of Ag, Land Grant Univ., etc.</a:t>
            </a:r>
          </a:p>
        </p:txBody>
      </p:sp>
      <p:pic>
        <p:nvPicPr>
          <p:cNvPr id="4" name="Picture 3">
            <a:extLst>
              <a:ext uri="{FF2B5EF4-FFF2-40B4-BE49-F238E27FC236}">
                <a16:creationId xmlns:a16="http://schemas.microsoft.com/office/drawing/2014/main" id="{E6517C69-F293-40AA-B869-302F060DD2DA}"/>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C8529038-745F-41DE-AC11-CCF1A6C7ECEF}"/>
              </a:ext>
            </a:extLst>
          </p:cNvPr>
          <p:cNvSpPr>
            <a:spLocks noGrp="1"/>
          </p:cNvSpPr>
          <p:nvPr>
            <p:ph type="sldNum" sz="quarter" idx="12"/>
          </p:nvPr>
        </p:nvSpPr>
        <p:spPr/>
        <p:txBody>
          <a:bodyPr/>
          <a:lstStyle/>
          <a:p>
            <a:fld id="{6113E31D-E2AB-40D1-8B51-AFA5AFEF393A}" type="slidenum">
              <a:rPr lang="en-US" smtClean="0"/>
              <a:t>20</a:t>
            </a:fld>
            <a:endParaRPr lang="en-US" dirty="0"/>
          </a:p>
        </p:txBody>
      </p:sp>
    </p:spTree>
    <p:extLst>
      <p:ext uri="{BB962C8B-B14F-4D97-AF65-F5344CB8AC3E}">
        <p14:creationId xmlns:p14="http://schemas.microsoft.com/office/powerpoint/2010/main" val="1054672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Associations and Organizations</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p:txBody>
          <a:bodyPr>
            <a:normAutofit/>
          </a:bodyPr>
          <a:lstStyle/>
          <a:p>
            <a:pPr>
              <a:lnSpc>
                <a:spcPct val="114000"/>
              </a:lnSpc>
            </a:pPr>
            <a:r>
              <a:rPr lang="en-US" sz="3200" dirty="0"/>
              <a:t>Most produce related associations/orgs are working to </a:t>
            </a:r>
            <a:r>
              <a:rPr lang="en-US" sz="3200" b="1" dirty="0"/>
              <a:t>represent</a:t>
            </a:r>
            <a:r>
              <a:rPr lang="en-US" sz="3200" dirty="0"/>
              <a:t> the grower/packer/shipper</a:t>
            </a:r>
          </a:p>
          <a:p>
            <a:pPr>
              <a:lnSpc>
                <a:spcPct val="114000"/>
              </a:lnSpc>
            </a:pPr>
            <a:endParaRPr lang="en-US" sz="800" dirty="0"/>
          </a:p>
          <a:p>
            <a:pPr>
              <a:lnSpc>
                <a:spcPct val="114000"/>
              </a:lnSpc>
            </a:pPr>
            <a:r>
              <a:rPr lang="en-US" sz="3200" dirty="0"/>
              <a:t>Help </a:t>
            </a:r>
            <a:r>
              <a:rPr lang="en-US" sz="3200" b="1" dirty="0"/>
              <a:t>educate/push </a:t>
            </a:r>
            <a:r>
              <a:rPr lang="en-US" sz="3200" dirty="0"/>
              <a:t>back FDA, buyers</a:t>
            </a:r>
          </a:p>
        </p:txBody>
      </p:sp>
      <p:pic>
        <p:nvPicPr>
          <p:cNvPr id="4" name="Picture 3">
            <a:extLst>
              <a:ext uri="{FF2B5EF4-FFF2-40B4-BE49-F238E27FC236}">
                <a16:creationId xmlns:a16="http://schemas.microsoft.com/office/drawing/2014/main" id="{C7E56E1A-EE87-4DDD-BDEB-47965BB95D61}"/>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D46C0128-0B46-4B73-9BF8-D2F90EC91D85}"/>
              </a:ext>
            </a:extLst>
          </p:cNvPr>
          <p:cNvSpPr>
            <a:spLocks noGrp="1"/>
          </p:cNvSpPr>
          <p:nvPr>
            <p:ph type="sldNum" sz="quarter" idx="12"/>
          </p:nvPr>
        </p:nvSpPr>
        <p:spPr/>
        <p:txBody>
          <a:bodyPr/>
          <a:lstStyle/>
          <a:p>
            <a:fld id="{6113E31D-E2AB-40D1-8B51-AFA5AFEF393A}" type="slidenum">
              <a:rPr lang="en-US" smtClean="0"/>
              <a:t>21</a:t>
            </a:fld>
            <a:endParaRPr lang="en-US" dirty="0"/>
          </a:p>
        </p:txBody>
      </p:sp>
    </p:spTree>
    <p:extLst>
      <p:ext uri="{BB962C8B-B14F-4D97-AF65-F5344CB8AC3E}">
        <p14:creationId xmlns:p14="http://schemas.microsoft.com/office/powerpoint/2010/main" val="3927429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Drawback to Niche Food Safety Efforts</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4"/>
            <a:ext cx="10058400" cy="4494106"/>
          </a:xfrm>
        </p:spPr>
        <p:txBody>
          <a:bodyPr>
            <a:normAutofit/>
          </a:bodyPr>
          <a:lstStyle/>
          <a:p>
            <a:pPr>
              <a:lnSpc>
                <a:spcPct val="114000"/>
              </a:lnSpc>
            </a:pPr>
            <a:r>
              <a:rPr lang="en-US" sz="3200" dirty="0"/>
              <a:t>Buyers and producers want defined metrics</a:t>
            </a:r>
          </a:p>
          <a:p>
            <a:pPr>
              <a:lnSpc>
                <a:spcPct val="114000"/>
              </a:lnSpc>
            </a:pPr>
            <a:endParaRPr lang="en-US" sz="800" dirty="0"/>
          </a:p>
          <a:p>
            <a:pPr>
              <a:lnSpc>
                <a:spcPct val="114000"/>
              </a:lnSpc>
            </a:pPr>
            <a:r>
              <a:rPr lang="en-US" sz="3200" dirty="0"/>
              <a:t>When commodity specific organizations “draw a line in the sand” with a defined metric, it will most likely be adopted by the marketplace and be pushed as an industry practice</a:t>
            </a:r>
          </a:p>
          <a:p>
            <a:pPr lvl="1">
              <a:lnSpc>
                <a:spcPct val="114000"/>
              </a:lnSpc>
            </a:pPr>
            <a:r>
              <a:rPr lang="en-US" sz="2800" dirty="0"/>
              <a:t>Leafy Greens Marketing Agreement – Water metrics</a:t>
            </a:r>
          </a:p>
          <a:p>
            <a:pPr lvl="1">
              <a:lnSpc>
                <a:spcPct val="114000"/>
              </a:lnSpc>
            </a:pPr>
            <a:r>
              <a:rPr lang="en-US" sz="2800" dirty="0"/>
              <a:t>Take Home: Keep your eyes/ears open</a:t>
            </a:r>
          </a:p>
        </p:txBody>
      </p:sp>
      <p:pic>
        <p:nvPicPr>
          <p:cNvPr id="4" name="Picture 3">
            <a:extLst>
              <a:ext uri="{FF2B5EF4-FFF2-40B4-BE49-F238E27FC236}">
                <a16:creationId xmlns:a16="http://schemas.microsoft.com/office/drawing/2014/main" id="{F5B30C72-1942-4AD3-A063-6E4681B97EB8}"/>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C60CFFD0-4BC7-4CA0-9C71-73015F30B47F}"/>
              </a:ext>
            </a:extLst>
          </p:cNvPr>
          <p:cNvSpPr>
            <a:spLocks noGrp="1"/>
          </p:cNvSpPr>
          <p:nvPr>
            <p:ph type="sldNum" sz="quarter" idx="12"/>
          </p:nvPr>
        </p:nvSpPr>
        <p:spPr/>
        <p:txBody>
          <a:bodyPr/>
          <a:lstStyle/>
          <a:p>
            <a:fld id="{6113E31D-E2AB-40D1-8B51-AFA5AFEF393A}" type="slidenum">
              <a:rPr lang="en-US" smtClean="0"/>
              <a:t>22</a:t>
            </a:fld>
            <a:endParaRPr lang="en-US" dirty="0"/>
          </a:p>
        </p:txBody>
      </p:sp>
    </p:spTree>
    <p:extLst>
      <p:ext uri="{BB962C8B-B14F-4D97-AF65-F5344CB8AC3E}">
        <p14:creationId xmlns:p14="http://schemas.microsoft.com/office/powerpoint/2010/main" val="335406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Association and Organizations</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4"/>
            <a:ext cx="10058400" cy="4494106"/>
          </a:xfrm>
        </p:spPr>
        <p:txBody>
          <a:bodyPr>
            <a:normAutofit/>
          </a:bodyPr>
          <a:lstStyle/>
          <a:p>
            <a:pPr>
              <a:lnSpc>
                <a:spcPct val="114000"/>
              </a:lnSpc>
            </a:pPr>
            <a:r>
              <a:rPr lang="en-US" sz="3200" dirty="0"/>
              <a:t>Be part of the solution</a:t>
            </a:r>
          </a:p>
          <a:p>
            <a:pPr>
              <a:lnSpc>
                <a:spcPct val="114000"/>
              </a:lnSpc>
            </a:pPr>
            <a:endParaRPr lang="en-US" sz="800" dirty="0"/>
          </a:p>
          <a:p>
            <a:pPr>
              <a:lnSpc>
                <a:spcPct val="114000"/>
              </a:lnSpc>
            </a:pPr>
            <a:r>
              <a:rPr lang="en-US" sz="3200" dirty="0"/>
              <a:t>Be engaged</a:t>
            </a:r>
          </a:p>
          <a:p>
            <a:pPr>
              <a:lnSpc>
                <a:spcPct val="114000"/>
              </a:lnSpc>
            </a:pPr>
            <a:endParaRPr lang="en-US" sz="800" dirty="0"/>
          </a:p>
          <a:p>
            <a:pPr>
              <a:lnSpc>
                <a:spcPct val="114000"/>
              </a:lnSpc>
            </a:pPr>
            <a:r>
              <a:rPr lang="en-US" sz="3200" dirty="0"/>
              <a:t>Share your story, concerns, needs, wants</a:t>
            </a:r>
            <a:endParaRPr lang="en-US" sz="2800" dirty="0"/>
          </a:p>
        </p:txBody>
      </p:sp>
      <p:pic>
        <p:nvPicPr>
          <p:cNvPr id="4" name="Picture 3">
            <a:extLst>
              <a:ext uri="{FF2B5EF4-FFF2-40B4-BE49-F238E27FC236}">
                <a16:creationId xmlns:a16="http://schemas.microsoft.com/office/drawing/2014/main" id="{F5B30C72-1942-4AD3-A063-6E4681B97EB8}"/>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C60CFFD0-4BC7-4CA0-9C71-73015F30B47F}"/>
              </a:ext>
            </a:extLst>
          </p:cNvPr>
          <p:cNvSpPr>
            <a:spLocks noGrp="1"/>
          </p:cNvSpPr>
          <p:nvPr>
            <p:ph type="sldNum" sz="quarter" idx="12"/>
          </p:nvPr>
        </p:nvSpPr>
        <p:spPr/>
        <p:txBody>
          <a:bodyPr/>
          <a:lstStyle/>
          <a:p>
            <a:fld id="{6113E31D-E2AB-40D1-8B51-AFA5AFEF393A}" type="slidenum">
              <a:rPr lang="en-US" smtClean="0"/>
              <a:t>23</a:t>
            </a:fld>
            <a:endParaRPr lang="en-US" dirty="0"/>
          </a:p>
        </p:txBody>
      </p:sp>
    </p:spTree>
    <p:extLst>
      <p:ext uri="{BB962C8B-B14F-4D97-AF65-F5344CB8AC3E}">
        <p14:creationId xmlns:p14="http://schemas.microsoft.com/office/powerpoint/2010/main" val="3594650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effectLst>
                  <a:outerShdw blurRad="38100" dist="38100" dir="2700000" algn="tl">
                    <a:srgbClr val="000000">
                      <a:alpha val="43137"/>
                    </a:srgbClr>
                  </a:outerShdw>
                </a:effectLst>
              </a:rPr>
              <a:t>Regulatory: Rule Making</a:t>
            </a:r>
          </a:p>
        </p:txBody>
      </p:sp>
      <p:sp>
        <p:nvSpPr>
          <p:cNvPr id="3" name="Subtitle 2"/>
          <p:cNvSpPr>
            <a:spLocks noGrp="1"/>
          </p:cNvSpPr>
          <p:nvPr>
            <p:ph type="subTitle" idx="1"/>
          </p:nvPr>
        </p:nvSpPr>
        <p:spPr/>
        <p:txBody>
          <a:bodyPr/>
          <a:lstStyle/>
          <a:p>
            <a:r>
              <a:rPr lang="en-US" dirty="0"/>
              <a:t>Perspective</a:t>
            </a:r>
          </a:p>
        </p:txBody>
      </p:sp>
      <p:pic>
        <p:nvPicPr>
          <p:cNvPr id="4" name="Picture 3">
            <a:extLst>
              <a:ext uri="{FF2B5EF4-FFF2-40B4-BE49-F238E27FC236}">
                <a16:creationId xmlns:a16="http://schemas.microsoft.com/office/drawing/2014/main" id="{E317343E-7380-43F7-80C9-8E99CDD95D29}"/>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C89CEAD6-1308-49FB-85CD-6A1EB1AEBA3E}"/>
              </a:ext>
            </a:extLst>
          </p:cNvPr>
          <p:cNvSpPr>
            <a:spLocks noGrp="1"/>
          </p:cNvSpPr>
          <p:nvPr>
            <p:ph type="sldNum" sz="quarter" idx="12"/>
          </p:nvPr>
        </p:nvSpPr>
        <p:spPr/>
        <p:txBody>
          <a:bodyPr/>
          <a:lstStyle/>
          <a:p>
            <a:fld id="{4FAB73BC-B049-4115-A692-8D63A059BFB8}" type="slidenum">
              <a:rPr lang="en-US" smtClean="0"/>
              <a:t>24</a:t>
            </a:fld>
            <a:endParaRPr lang="en-US" dirty="0"/>
          </a:p>
        </p:txBody>
      </p:sp>
    </p:spTree>
    <p:extLst>
      <p:ext uri="{BB962C8B-B14F-4D97-AF65-F5344CB8AC3E}">
        <p14:creationId xmlns:p14="http://schemas.microsoft.com/office/powerpoint/2010/main" val="819767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AF2B0-612B-4A12-96BC-8B3483A3B220}"/>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Regulatory Orgs Run by Humans</a:t>
            </a:r>
          </a:p>
        </p:txBody>
      </p:sp>
      <p:sp>
        <p:nvSpPr>
          <p:cNvPr id="3" name="Content Placeholder 2">
            <a:extLst>
              <a:ext uri="{FF2B5EF4-FFF2-40B4-BE49-F238E27FC236}">
                <a16:creationId xmlns:a16="http://schemas.microsoft.com/office/drawing/2014/main" id="{6879FAC0-AD33-4135-8B6E-1CBEF4A5F33B}"/>
              </a:ext>
            </a:extLst>
          </p:cNvPr>
          <p:cNvSpPr>
            <a:spLocks noGrp="1"/>
          </p:cNvSpPr>
          <p:nvPr>
            <p:ph idx="1"/>
          </p:nvPr>
        </p:nvSpPr>
        <p:spPr>
          <a:xfrm>
            <a:off x="1097280" y="1845734"/>
            <a:ext cx="10058400" cy="4023360"/>
          </a:xfrm>
        </p:spPr>
        <p:txBody>
          <a:bodyPr>
            <a:noAutofit/>
          </a:bodyPr>
          <a:lstStyle/>
          <a:p>
            <a:pPr marL="0" indent="0">
              <a:buNone/>
            </a:pPr>
            <a:r>
              <a:rPr lang="en-US" sz="3200" dirty="0"/>
              <a:t>Overall focus is to produce safe food</a:t>
            </a:r>
          </a:p>
          <a:p>
            <a:endParaRPr lang="en-US" sz="800" dirty="0"/>
          </a:p>
          <a:p>
            <a:pPr marL="0" indent="0">
              <a:buNone/>
            </a:pPr>
            <a:r>
              <a:rPr lang="en-US" sz="3200" dirty="0"/>
              <a:t>Many current regulatory burdens originated with “good intentions”</a:t>
            </a:r>
          </a:p>
          <a:p>
            <a:pPr lvl="1">
              <a:lnSpc>
                <a:spcPct val="114000"/>
              </a:lnSpc>
              <a:buClr>
                <a:srgbClr val="99CB38"/>
              </a:buClr>
            </a:pPr>
            <a:r>
              <a:rPr lang="en-US" sz="2800" dirty="0">
                <a:solidFill>
                  <a:prstClr val="black">
                    <a:lumMod val="75000"/>
                    <a:lumOff val="25000"/>
                  </a:prstClr>
                </a:solidFill>
              </a:rPr>
              <a:t>Smart, well-meaning people who want to help…but don’t understand the ultimate outcome on a farm or packing facility</a:t>
            </a:r>
          </a:p>
          <a:p>
            <a:pPr marL="0" indent="0">
              <a:buNone/>
            </a:pPr>
            <a:endParaRPr lang="en-US" sz="800" dirty="0"/>
          </a:p>
          <a:p>
            <a:pPr marL="0" indent="0">
              <a:buNone/>
            </a:pPr>
            <a:r>
              <a:rPr lang="en-US" sz="3200" dirty="0"/>
              <a:t>Line gets blurry when organizational leaders have different agendas…and leadership seems to change a lot</a:t>
            </a:r>
          </a:p>
        </p:txBody>
      </p:sp>
      <p:pic>
        <p:nvPicPr>
          <p:cNvPr id="4" name="Picture 3">
            <a:extLst>
              <a:ext uri="{FF2B5EF4-FFF2-40B4-BE49-F238E27FC236}">
                <a16:creationId xmlns:a16="http://schemas.microsoft.com/office/drawing/2014/main" id="{811BF9A4-55BD-4CF9-BC58-7EAF1EF96191}"/>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F13ACF0D-B5C5-4584-9054-B16D14E60430}"/>
              </a:ext>
            </a:extLst>
          </p:cNvPr>
          <p:cNvSpPr>
            <a:spLocks noGrp="1"/>
          </p:cNvSpPr>
          <p:nvPr>
            <p:ph type="sldNum" sz="quarter" idx="12"/>
          </p:nvPr>
        </p:nvSpPr>
        <p:spPr/>
        <p:txBody>
          <a:bodyPr/>
          <a:lstStyle/>
          <a:p>
            <a:fld id="{6113E31D-E2AB-40D1-8B51-AFA5AFEF393A}" type="slidenum">
              <a:rPr lang="en-US" smtClean="0"/>
              <a:t>25</a:t>
            </a:fld>
            <a:endParaRPr lang="en-US" dirty="0"/>
          </a:p>
        </p:txBody>
      </p:sp>
    </p:spTree>
    <p:extLst>
      <p:ext uri="{BB962C8B-B14F-4D97-AF65-F5344CB8AC3E}">
        <p14:creationId xmlns:p14="http://schemas.microsoft.com/office/powerpoint/2010/main" val="2547678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dfa3">
            <a:extLst>
              <a:ext uri="{FF2B5EF4-FFF2-40B4-BE49-F238E27FC236}">
                <a16:creationId xmlns:a16="http://schemas.microsoft.com/office/drawing/2014/main" id="{32DC8CE4-D5F6-4C24-8EED-AB8AD1897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508" y="-310896"/>
            <a:ext cx="7778984" cy="747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CFBC3E6-37EA-416B-8A8E-569381BD7C19}"/>
              </a:ext>
            </a:extLst>
          </p:cNvPr>
          <p:cNvPicPr>
            <a:picLocks noChangeAspect="1"/>
          </p:cNvPicPr>
          <p:nvPr/>
        </p:nvPicPr>
        <p:blipFill>
          <a:blip r:embed="rId4"/>
          <a:stretch>
            <a:fillRect/>
          </a:stretch>
        </p:blipFill>
        <p:spPr>
          <a:xfrm>
            <a:off x="10183091" y="182328"/>
            <a:ext cx="1870362" cy="718086"/>
          </a:xfrm>
          <a:prstGeom prst="rect">
            <a:avLst/>
          </a:prstGeom>
        </p:spPr>
      </p:pic>
      <p:sp>
        <p:nvSpPr>
          <p:cNvPr id="5" name="Slide Number Placeholder 4">
            <a:extLst>
              <a:ext uri="{FF2B5EF4-FFF2-40B4-BE49-F238E27FC236}">
                <a16:creationId xmlns:a16="http://schemas.microsoft.com/office/drawing/2014/main" id="{0ABFA4F5-25B7-42D5-AAC6-E0269913C2FA}"/>
              </a:ext>
            </a:extLst>
          </p:cNvPr>
          <p:cNvSpPr>
            <a:spLocks noGrp="1"/>
          </p:cNvSpPr>
          <p:nvPr>
            <p:ph type="sldNum" sz="quarter" idx="12"/>
          </p:nvPr>
        </p:nvSpPr>
        <p:spPr/>
        <p:txBody>
          <a:bodyPr/>
          <a:lstStyle/>
          <a:p>
            <a:fld id="{4FAB73BC-B049-4115-A692-8D63A059BFB8}" type="slidenum">
              <a:rPr lang="en-US" smtClean="0"/>
              <a:pPr/>
              <a:t>26</a:t>
            </a:fld>
            <a:endParaRPr lang="en-US" dirty="0"/>
          </a:p>
        </p:txBody>
      </p:sp>
    </p:spTree>
    <p:extLst>
      <p:ext uri="{BB962C8B-B14F-4D97-AF65-F5344CB8AC3E}">
        <p14:creationId xmlns:p14="http://schemas.microsoft.com/office/powerpoint/2010/main" val="2815155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AF2B0-612B-4A12-96BC-8B3483A3B220}"/>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1998: Focus - Minimize Risk</a:t>
            </a:r>
          </a:p>
        </p:txBody>
      </p:sp>
      <p:sp>
        <p:nvSpPr>
          <p:cNvPr id="3" name="Content Placeholder 2">
            <a:extLst>
              <a:ext uri="{FF2B5EF4-FFF2-40B4-BE49-F238E27FC236}">
                <a16:creationId xmlns:a16="http://schemas.microsoft.com/office/drawing/2014/main" id="{6879FAC0-AD33-4135-8B6E-1CBEF4A5F33B}"/>
              </a:ext>
            </a:extLst>
          </p:cNvPr>
          <p:cNvSpPr>
            <a:spLocks noGrp="1"/>
          </p:cNvSpPr>
          <p:nvPr>
            <p:ph idx="1"/>
          </p:nvPr>
        </p:nvSpPr>
        <p:spPr/>
        <p:txBody>
          <a:bodyPr>
            <a:noAutofit/>
          </a:bodyPr>
          <a:lstStyle/>
          <a:p>
            <a:r>
              <a:rPr lang="en-US" sz="3200" dirty="0"/>
              <a:t> Focus on risk reduction, not risk elimination.</a:t>
            </a:r>
          </a:p>
          <a:p>
            <a:endParaRPr lang="en-US" sz="1400" dirty="0"/>
          </a:p>
          <a:p>
            <a:pPr algn="ctr"/>
            <a:r>
              <a:rPr lang="en-US" sz="3200" i="1" dirty="0"/>
              <a:t> “Current technologies cannot eliminate all potential food safety hazards associated with fresh produce that will be eaten raw.”</a:t>
            </a:r>
          </a:p>
          <a:p>
            <a:endParaRPr lang="en-US" sz="1400" dirty="0"/>
          </a:p>
          <a:p>
            <a:endParaRPr lang="en-US" sz="1400" dirty="0"/>
          </a:p>
          <a:p>
            <a:pPr algn="r">
              <a:lnSpc>
                <a:spcPct val="100000"/>
              </a:lnSpc>
              <a:spcBef>
                <a:spcPts val="0"/>
              </a:spcBef>
              <a:spcAft>
                <a:spcPts val="0"/>
              </a:spcAft>
            </a:pPr>
            <a:r>
              <a:rPr lang="en-US" dirty="0"/>
              <a:t>Guide to Minimize Microbial Food </a:t>
            </a:r>
          </a:p>
          <a:p>
            <a:pPr algn="r">
              <a:lnSpc>
                <a:spcPct val="100000"/>
              </a:lnSpc>
              <a:spcBef>
                <a:spcPts val="0"/>
              </a:spcBef>
              <a:spcAft>
                <a:spcPts val="0"/>
              </a:spcAft>
            </a:pPr>
            <a:r>
              <a:rPr lang="en-US" dirty="0"/>
              <a:t>Safety Hazards for Fresh Fruits and Vegetables</a:t>
            </a:r>
          </a:p>
        </p:txBody>
      </p:sp>
      <p:pic>
        <p:nvPicPr>
          <p:cNvPr id="4" name="Picture 3">
            <a:extLst>
              <a:ext uri="{FF2B5EF4-FFF2-40B4-BE49-F238E27FC236}">
                <a16:creationId xmlns:a16="http://schemas.microsoft.com/office/drawing/2014/main" id="{811BF9A4-55BD-4CF9-BC58-7EAF1EF96191}"/>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F13ACF0D-B5C5-4584-9054-B16D14E60430}"/>
              </a:ext>
            </a:extLst>
          </p:cNvPr>
          <p:cNvSpPr>
            <a:spLocks noGrp="1"/>
          </p:cNvSpPr>
          <p:nvPr>
            <p:ph type="sldNum" sz="quarter" idx="12"/>
          </p:nvPr>
        </p:nvSpPr>
        <p:spPr/>
        <p:txBody>
          <a:bodyPr/>
          <a:lstStyle/>
          <a:p>
            <a:fld id="{6113E31D-E2AB-40D1-8B51-AFA5AFEF393A}" type="slidenum">
              <a:rPr lang="en-US" smtClean="0"/>
              <a:t>27</a:t>
            </a:fld>
            <a:endParaRPr lang="en-US" dirty="0"/>
          </a:p>
        </p:txBody>
      </p:sp>
    </p:spTree>
    <p:extLst>
      <p:ext uri="{BB962C8B-B14F-4D97-AF65-F5344CB8AC3E}">
        <p14:creationId xmlns:p14="http://schemas.microsoft.com/office/powerpoint/2010/main" val="1326986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AF2B0-612B-4A12-96BC-8B3483A3B220}"/>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2013 Focus - Reduce or Eliminate Risk</a:t>
            </a:r>
          </a:p>
        </p:txBody>
      </p:sp>
      <p:sp>
        <p:nvSpPr>
          <p:cNvPr id="3" name="Content Placeholder 2">
            <a:extLst>
              <a:ext uri="{FF2B5EF4-FFF2-40B4-BE49-F238E27FC236}">
                <a16:creationId xmlns:a16="http://schemas.microsoft.com/office/drawing/2014/main" id="{6879FAC0-AD33-4135-8B6E-1CBEF4A5F33B}"/>
              </a:ext>
            </a:extLst>
          </p:cNvPr>
          <p:cNvSpPr>
            <a:spLocks noGrp="1"/>
          </p:cNvSpPr>
          <p:nvPr>
            <p:ph idx="1"/>
          </p:nvPr>
        </p:nvSpPr>
        <p:spPr/>
        <p:txBody>
          <a:bodyPr>
            <a:noAutofit/>
          </a:bodyPr>
          <a:lstStyle/>
          <a:p>
            <a:r>
              <a:rPr lang="en-US" sz="3200" dirty="0"/>
              <a:t>Letter to Cantaloupe Industry on Produce Safety (Feb 2013)</a:t>
            </a:r>
          </a:p>
          <a:p>
            <a:endParaRPr lang="en-US" sz="1400" dirty="0"/>
          </a:p>
          <a:p>
            <a:pPr algn="ctr"/>
            <a:r>
              <a:rPr lang="en-US" sz="3200" i="1" dirty="0"/>
              <a:t> “Due to our [FDA] observations at cantaloupe packinghouses, we urge the cantaloupe industry to review its current operations in the context of our guidance…  </a:t>
            </a:r>
          </a:p>
          <a:p>
            <a:pPr algn="ctr"/>
            <a:r>
              <a:rPr lang="en-US" sz="3200" i="1" dirty="0"/>
              <a:t>We further encourage the industry to seek other information…pertaining to </a:t>
            </a:r>
            <a:r>
              <a:rPr lang="en-US" sz="3200" b="1" i="1" dirty="0"/>
              <a:t>pathogen reduction or elimination on fresh produce</a:t>
            </a:r>
            <a:r>
              <a:rPr lang="en-US" sz="3200" i="1" dirty="0"/>
              <a:t>…”</a:t>
            </a:r>
          </a:p>
          <a:p>
            <a:endParaRPr lang="en-US" sz="1400" dirty="0"/>
          </a:p>
          <a:p>
            <a:endParaRPr lang="en-US" sz="1400" dirty="0"/>
          </a:p>
        </p:txBody>
      </p:sp>
      <p:pic>
        <p:nvPicPr>
          <p:cNvPr id="4" name="Picture 3">
            <a:extLst>
              <a:ext uri="{FF2B5EF4-FFF2-40B4-BE49-F238E27FC236}">
                <a16:creationId xmlns:a16="http://schemas.microsoft.com/office/drawing/2014/main" id="{ED5B17EE-61DB-438C-A18D-81C8EF185E62}"/>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6558ECD2-7690-4967-B43C-48D75820AA12}"/>
              </a:ext>
            </a:extLst>
          </p:cNvPr>
          <p:cNvSpPr>
            <a:spLocks noGrp="1"/>
          </p:cNvSpPr>
          <p:nvPr>
            <p:ph type="sldNum" sz="quarter" idx="12"/>
          </p:nvPr>
        </p:nvSpPr>
        <p:spPr/>
        <p:txBody>
          <a:bodyPr/>
          <a:lstStyle/>
          <a:p>
            <a:fld id="{6113E31D-E2AB-40D1-8B51-AFA5AFEF393A}" type="slidenum">
              <a:rPr lang="en-US" smtClean="0"/>
              <a:t>28</a:t>
            </a:fld>
            <a:endParaRPr lang="en-US" dirty="0"/>
          </a:p>
        </p:txBody>
      </p:sp>
    </p:spTree>
    <p:extLst>
      <p:ext uri="{BB962C8B-B14F-4D97-AF65-F5344CB8AC3E}">
        <p14:creationId xmlns:p14="http://schemas.microsoft.com/office/powerpoint/2010/main" val="3193003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AF2B0-612B-4A12-96BC-8B3483A3B220}"/>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1998 Focus - Minimize Risk</a:t>
            </a:r>
          </a:p>
        </p:txBody>
      </p:sp>
      <p:sp>
        <p:nvSpPr>
          <p:cNvPr id="3" name="Content Placeholder 2">
            <a:extLst>
              <a:ext uri="{FF2B5EF4-FFF2-40B4-BE49-F238E27FC236}">
                <a16:creationId xmlns:a16="http://schemas.microsoft.com/office/drawing/2014/main" id="{6879FAC0-AD33-4135-8B6E-1CBEF4A5F33B}"/>
              </a:ext>
            </a:extLst>
          </p:cNvPr>
          <p:cNvSpPr>
            <a:spLocks noGrp="1"/>
          </p:cNvSpPr>
          <p:nvPr>
            <p:ph idx="1"/>
          </p:nvPr>
        </p:nvSpPr>
        <p:spPr>
          <a:xfrm>
            <a:off x="1097280" y="1845734"/>
            <a:ext cx="10058400" cy="4023360"/>
          </a:xfrm>
        </p:spPr>
        <p:txBody>
          <a:bodyPr>
            <a:noAutofit/>
          </a:bodyPr>
          <a:lstStyle/>
          <a:p>
            <a:r>
              <a:rPr lang="en-US" sz="3200" dirty="0"/>
              <a:t> Focus on risk reduction, not risk elimination.</a:t>
            </a:r>
          </a:p>
          <a:p>
            <a:endParaRPr lang="en-US" sz="1400" dirty="0"/>
          </a:p>
          <a:p>
            <a:pPr algn="ctr"/>
            <a:r>
              <a:rPr lang="en-US" sz="3200" i="1" dirty="0"/>
              <a:t> “Current </a:t>
            </a:r>
            <a:r>
              <a:rPr lang="en-US" sz="3200" b="1" i="1" dirty="0"/>
              <a:t>technologies cannot eliminate </a:t>
            </a:r>
            <a:r>
              <a:rPr lang="en-US" sz="3200" i="1" dirty="0"/>
              <a:t>all potential food safety hazards associated with fresh produce that will be eaten raw.”</a:t>
            </a:r>
          </a:p>
          <a:p>
            <a:endParaRPr lang="en-US" sz="1400" dirty="0"/>
          </a:p>
          <a:p>
            <a:endParaRPr lang="en-US" sz="1400" dirty="0"/>
          </a:p>
          <a:p>
            <a:pPr algn="r">
              <a:lnSpc>
                <a:spcPct val="100000"/>
              </a:lnSpc>
              <a:spcBef>
                <a:spcPts val="0"/>
              </a:spcBef>
              <a:spcAft>
                <a:spcPts val="0"/>
              </a:spcAft>
            </a:pPr>
            <a:r>
              <a:rPr lang="en-US" dirty="0"/>
              <a:t>Guide to Minimize Microbial Food </a:t>
            </a:r>
          </a:p>
          <a:p>
            <a:pPr algn="r">
              <a:lnSpc>
                <a:spcPct val="100000"/>
              </a:lnSpc>
              <a:spcBef>
                <a:spcPts val="0"/>
              </a:spcBef>
              <a:spcAft>
                <a:spcPts val="0"/>
              </a:spcAft>
            </a:pPr>
            <a:r>
              <a:rPr lang="en-US" dirty="0"/>
              <a:t>Safety Hazards for Fresh Fruits and Vegetables</a:t>
            </a:r>
          </a:p>
        </p:txBody>
      </p:sp>
      <p:sp>
        <p:nvSpPr>
          <p:cNvPr id="4" name="TextBox 3">
            <a:extLst>
              <a:ext uri="{FF2B5EF4-FFF2-40B4-BE49-F238E27FC236}">
                <a16:creationId xmlns:a16="http://schemas.microsoft.com/office/drawing/2014/main" id="{A4B342E9-5CDC-4743-AEA6-41923A2464B0}"/>
              </a:ext>
            </a:extLst>
          </p:cNvPr>
          <p:cNvSpPr txBox="1"/>
          <p:nvPr/>
        </p:nvSpPr>
        <p:spPr>
          <a:xfrm rot="20793028">
            <a:off x="829056" y="3998822"/>
            <a:ext cx="10058400" cy="2123658"/>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600" b="1" dirty="0">
                <a:ln/>
                <a:solidFill>
                  <a:srgbClr val="FF0000"/>
                </a:solidFill>
                <a:effectLst>
                  <a:outerShdw blurRad="60007" dir="1500000" sy="-30000" kx="800400" algn="bl" rotWithShape="0">
                    <a:prstClr val="black">
                      <a:alpha val="20000"/>
                    </a:prstClr>
                  </a:outerShdw>
                </a:effectLst>
              </a:rPr>
              <a:t>TECHNOLOGIES HAVE NOT CHANGED</a:t>
            </a:r>
          </a:p>
        </p:txBody>
      </p:sp>
      <p:pic>
        <p:nvPicPr>
          <p:cNvPr id="5" name="Picture 4">
            <a:extLst>
              <a:ext uri="{FF2B5EF4-FFF2-40B4-BE49-F238E27FC236}">
                <a16:creationId xmlns:a16="http://schemas.microsoft.com/office/drawing/2014/main" id="{10C45EAF-3A4C-4E48-88B9-0D1059812254}"/>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7" name="Slide Number Placeholder 6">
            <a:extLst>
              <a:ext uri="{FF2B5EF4-FFF2-40B4-BE49-F238E27FC236}">
                <a16:creationId xmlns:a16="http://schemas.microsoft.com/office/drawing/2014/main" id="{3436D3A4-8F91-455E-8A52-BE8384FDFF4C}"/>
              </a:ext>
            </a:extLst>
          </p:cNvPr>
          <p:cNvSpPr>
            <a:spLocks noGrp="1"/>
          </p:cNvSpPr>
          <p:nvPr>
            <p:ph type="sldNum" sz="quarter" idx="12"/>
          </p:nvPr>
        </p:nvSpPr>
        <p:spPr/>
        <p:txBody>
          <a:bodyPr/>
          <a:lstStyle/>
          <a:p>
            <a:fld id="{6113E31D-E2AB-40D1-8B51-AFA5AFEF393A}" type="slidenum">
              <a:rPr lang="en-US" smtClean="0"/>
              <a:t>29</a:t>
            </a:fld>
            <a:endParaRPr lang="en-US" dirty="0"/>
          </a:p>
        </p:txBody>
      </p:sp>
    </p:spTree>
    <p:extLst>
      <p:ext uri="{BB962C8B-B14F-4D97-AF65-F5344CB8AC3E}">
        <p14:creationId xmlns:p14="http://schemas.microsoft.com/office/powerpoint/2010/main" val="416822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i="1" dirty="0">
                <a:effectLst>
                  <a:outerShdw blurRad="38100" dist="38100" dir="2700000" algn="tl">
                    <a:srgbClr val="000000">
                      <a:alpha val="43137"/>
                    </a:srgbClr>
                  </a:outerShdw>
                </a:effectLst>
              </a:rPr>
              <a:t>Presentation has original content as well as content from other presentations…</a:t>
            </a:r>
          </a:p>
        </p:txBody>
      </p:sp>
      <p:sp>
        <p:nvSpPr>
          <p:cNvPr id="3" name="Text Placeholder 2"/>
          <p:cNvSpPr>
            <a:spLocks noGrp="1"/>
          </p:cNvSpPr>
          <p:nvPr>
            <p:ph type="body" idx="1"/>
          </p:nvPr>
        </p:nvSpPr>
        <p:spPr/>
        <p:txBody>
          <a:bodyPr/>
          <a:lstStyle/>
          <a:p>
            <a:r>
              <a:rPr lang="en-US" dirty="0"/>
              <a:t>Why reinvent the wheel?</a:t>
            </a:r>
          </a:p>
        </p:txBody>
      </p:sp>
      <p:pic>
        <p:nvPicPr>
          <p:cNvPr id="4" name="Picture 3">
            <a:extLst>
              <a:ext uri="{FF2B5EF4-FFF2-40B4-BE49-F238E27FC236}">
                <a16:creationId xmlns:a16="http://schemas.microsoft.com/office/drawing/2014/main" id="{675C4E52-B3AE-4A23-9DFC-D24FC2D7BF0E}"/>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19EA6D1B-1285-4603-B997-A539D6452AA8}"/>
              </a:ext>
            </a:extLst>
          </p:cNvPr>
          <p:cNvSpPr>
            <a:spLocks noGrp="1"/>
          </p:cNvSpPr>
          <p:nvPr>
            <p:ph type="sldNum" sz="quarter" idx="12"/>
          </p:nvPr>
        </p:nvSpPr>
        <p:spPr/>
        <p:txBody>
          <a:bodyPr/>
          <a:lstStyle/>
          <a:p>
            <a:fld id="{4FAB73BC-B049-4115-A692-8D63A059BFB8}" type="slidenum">
              <a:rPr lang="en-US" smtClean="0"/>
              <a:t>3</a:t>
            </a:fld>
            <a:endParaRPr lang="en-US" dirty="0"/>
          </a:p>
        </p:txBody>
      </p:sp>
    </p:spTree>
    <p:extLst>
      <p:ext uri="{BB962C8B-B14F-4D97-AF65-F5344CB8AC3E}">
        <p14:creationId xmlns:p14="http://schemas.microsoft.com/office/powerpoint/2010/main" val="3987176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r>
            <a:br>
              <a:rPr lang="en-US" dirty="0"/>
            </a:br>
            <a:endParaRPr lang="en-US" dirty="0"/>
          </a:p>
        </p:txBody>
      </p:sp>
      <p:sp>
        <p:nvSpPr>
          <p:cNvPr id="5" name="Subtitle 4"/>
          <p:cNvSpPr>
            <a:spLocks noGrp="1"/>
          </p:cNvSpPr>
          <p:nvPr>
            <p:ph type="subTitle" idx="1"/>
          </p:nvPr>
        </p:nvSpPr>
        <p:spPr/>
        <p:txBody>
          <a:bodyPr/>
          <a:lstStyle/>
          <a:p>
            <a:r>
              <a:rPr lang="en-US" dirty="0"/>
              <a:t>Jennifer McEntire, Ph.D.</a:t>
            </a:r>
          </a:p>
          <a:p>
            <a:r>
              <a:rPr lang="en-US" dirty="0"/>
              <a:t>VP Food Safety &amp; Technology</a:t>
            </a:r>
          </a:p>
          <a:p>
            <a:r>
              <a:rPr lang="en-US" dirty="0">
                <a:hlinkClick r:id="rId2"/>
              </a:rPr>
              <a:t>jmcentire@unitedfresh.org</a:t>
            </a:r>
            <a:endParaRPr lang="en-US" dirty="0"/>
          </a:p>
          <a:p>
            <a:endParaRPr lang="en-US" dirty="0"/>
          </a:p>
        </p:txBody>
      </p:sp>
      <p:sp>
        <p:nvSpPr>
          <p:cNvPr id="3" name="TextBox 2"/>
          <p:cNvSpPr txBox="1"/>
          <p:nvPr/>
        </p:nvSpPr>
        <p:spPr>
          <a:xfrm>
            <a:off x="2796210" y="1722784"/>
            <a:ext cx="6983895" cy="1200329"/>
          </a:xfrm>
          <a:prstGeom prst="rect">
            <a:avLst/>
          </a:prstGeom>
          <a:noFill/>
        </p:spPr>
        <p:txBody>
          <a:bodyPr wrap="square" rtlCol="0">
            <a:spAutoFit/>
          </a:bodyPr>
          <a:lstStyle/>
          <a:p>
            <a:pPr defTabSz="914400"/>
            <a:r>
              <a:rPr lang="en-US" sz="3600" dirty="0">
                <a:solidFill>
                  <a:srgbClr val="000000"/>
                </a:solidFill>
                <a:latin typeface="Verdana"/>
              </a:rPr>
              <a:t>FSMA: </a:t>
            </a:r>
          </a:p>
          <a:p>
            <a:pPr defTabSz="914400"/>
            <a:r>
              <a:rPr lang="en-US" sz="3600" dirty="0">
                <a:solidFill>
                  <a:srgbClr val="000000"/>
                </a:solidFill>
                <a:latin typeface="Verdana"/>
              </a:rPr>
              <a:t>Regulatory Update</a:t>
            </a:r>
          </a:p>
        </p:txBody>
      </p:sp>
    </p:spTree>
    <p:extLst>
      <p:ext uri="{BB962C8B-B14F-4D97-AF65-F5344CB8AC3E}">
        <p14:creationId xmlns:p14="http://schemas.microsoft.com/office/powerpoint/2010/main" val="2741693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DE757-985B-4B76-9994-1A90F91D5D89}"/>
              </a:ext>
            </a:extLst>
          </p:cNvPr>
          <p:cNvSpPr>
            <a:spLocks noGrp="1"/>
          </p:cNvSpPr>
          <p:nvPr>
            <p:ph type="title"/>
          </p:nvPr>
        </p:nvSpPr>
        <p:spPr/>
        <p:txBody>
          <a:bodyPr/>
          <a:lstStyle/>
          <a:p>
            <a:r>
              <a:rPr lang="en-US" dirty="0"/>
              <a:t>FSMA</a:t>
            </a:r>
          </a:p>
        </p:txBody>
      </p:sp>
      <p:sp>
        <p:nvSpPr>
          <p:cNvPr id="3" name="Content Placeholder 2">
            <a:extLst>
              <a:ext uri="{FF2B5EF4-FFF2-40B4-BE49-F238E27FC236}">
                <a16:creationId xmlns:a16="http://schemas.microsoft.com/office/drawing/2014/main" id="{476CE4D4-F3D7-4B5A-8900-46AA9EC05586}"/>
              </a:ext>
            </a:extLst>
          </p:cNvPr>
          <p:cNvSpPr>
            <a:spLocks noGrp="1"/>
          </p:cNvSpPr>
          <p:nvPr>
            <p:ph idx="1"/>
          </p:nvPr>
        </p:nvSpPr>
        <p:spPr/>
        <p:txBody>
          <a:bodyPr/>
          <a:lstStyle/>
          <a:p>
            <a:r>
              <a:rPr lang="en-US" dirty="0"/>
              <a:t>Food Safety Modernization Act</a:t>
            </a:r>
          </a:p>
          <a:p>
            <a:pPr lvl="1"/>
            <a:r>
              <a:rPr lang="en-US" dirty="0"/>
              <a:t>A law in the United States (not a rule)</a:t>
            </a:r>
          </a:p>
          <a:p>
            <a:pPr lvl="1"/>
            <a:r>
              <a:rPr lang="en-US" dirty="0"/>
              <a:t>Written by Congress (not US FDA- Food and Drug Administration)</a:t>
            </a:r>
          </a:p>
          <a:p>
            <a:pPr lvl="1"/>
            <a:r>
              <a:rPr lang="en-US" dirty="0"/>
              <a:t>Requires FDA to write rules based on the law, do studies, etc.</a:t>
            </a:r>
          </a:p>
          <a:p>
            <a:pPr lvl="1"/>
            <a:endParaRPr lang="en-US" dirty="0"/>
          </a:p>
          <a:p>
            <a:pPr lvl="1"/>
            <a:r>
              <a:rPr lang="en-US" dirty="0"/>
              <a:t>Biggest change to US food safety system in decades</a:t>
            </a:r>
          </a:p>
          <a:p>
            <a:pPr marL="1260443" lvl="2" indent="0">
              <a:buNone/>
            </a:pPr>
            <a:endParaRPr lang="en-US" dirty="0"/>
          </a:p>
        </p:txBody>
      </p:sp>
    </p:spTree>
    <p:extLst>
      <p:ext uri="{BB962C8B-B14F-4D97-AF65-F5344CB8AC3E}">
        <p14:creationId xmlns:p14="http://schemas.microsoft.com/office/powerpoint/2010/main" val="371801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idx="4294967295"/>
          </p:nvPr>
        </p:nvSpPr>
        <p:spPr bwMode="auto">
          <a:xfrm>
            <a:off x="3124200" y="457200"/>
            <a:ext cx="716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4000" kern="1200" dirty="0">
                <a:solidFill>
                  <a:schemeClr val="accent2"/>
                </a:solidFill>
                <a:ea typeface="+mn-ea"/>
              </a:rPr>
              <a:t>New Law Updates Authority </a:t>
            </a:r>
            <a:br>
              <a:rPr lang="en-US" sz="4000" kern="1200" dirty="0">
                <a:solidFill>
                  <a:schemeClr val="accent2"/>
                </a:solidFill>
                <a:ea typeface="+mn-ea"/>
              </a:rPr>
            </a:br>
            <a:r>
              <a:rPr lang="en-US" sz="4000" kern="1200" dirty="0">
                <a:solidFill>
                  <a:schemeClr val="accent2"/>
                </a:solidFill>
                <a:ea typeface="+mn-ea"/>
              </a:rPr>
              <a:t>and Tools</a:t>
            </a:r>
          </a:p>
        </p:txBody>
      </p:sp>
      <p:sp>
        <p:nvSpPr>
          <p:cNvPr id="9219" name="Rectangle 4"/>
          <p:cNvSpPr>
            <a:spLocks noChangeArrowheads="1"/>
          </p:cNvSpPr>
          <p:nvPr/>
        </p:nvSpPr>
        <p:spPr bwMode="auto">
          <a:xfrm>
            <a:off x="2971800" y="4514088"/>
            <a:ext cx="2514600" cy="762000"/>
          </a:xfrm>
          <a:prstGeom prst="rect">
            <a:avLst/>
          </a:prstGeom>
          <a:solidFill>
            <a:schemeClr val="accent1"/>
          </a:solidFill>
          <a:ln w="9525">
            <a:solidFill>
              <a:schemeClr val="tx1"/>
            </a:solidFill>
            <a:miter lim="800000"/>
            <a:headEnd/>
            <a:tailEnd/>
          </a:ln>
        </p:spPr>
        <p:txBody>
          <a:bodyPr wrap="none" anchor="ctr"/>
          <a:lstStyle/>
          <a:p>
            <a:pPr algn="ctr" defTabSz="914400" eaLnBrk="0" fontAlgn="base" hangingPunct="0">
              <a:spcBef>
                <a:spcPct val="20000"/>
              </a:spcBef>
              <a:spcAft>
                <a:spcPct val="0"/>
              </a:spcAft>
            </a:pPr>
            <a:r>
              <a:rPr lang="en-US" sz="1600" b="1" dirty="0">
                <a:solidFill>
                  <a:srgbClr val="13378E"/>
                </a:solidFill>
                <a:latin typeface="Arial"/>
                <a:ea typeface="MS PGothic" charset="-128"/>
                <a:cs typeface="Arial"/>
              </a:rPr>
              <a:t>1906 – Pure Food and </a:t>
            </a:r>
          </a:p>
          <a:p>
            <a:pPr algn="ctr" defTabSz="914400" eaLnBrk="0" fontAlgn="base" hangingPunct="0">
              <a:spcBef>
                <a:spcPct val="20000"/>
              </a:spcBef>
              <a:spcAft>
                <a:spcPct val="0"/>
              </a:spcAft>
            </a:pPr>
            <a:r>
              <a:rPr lang="en-US" sz="1600" b="1" dirty="0">
                <a:solidFill>
                  <a:srgbClr val="13378E"/>
                </a:solidFill>
                <a:latin typeface="Arial"/>
                <a:ea typeface="MS PGothic" charset="-128"/>
                <a:cs typeface="Arial"/>
              </a:rPr>
              <a:t>Drug</a:t>
            </a:r>
          </a:p>
          <a:p>
            <a:pPr algn="ctr" defTabSz="914400" eaLnBrk="0" fontAlgn="base" hangingPunct="0">
              <a:spcBef>
                <a:spcPct val="0"/>
              </a:spcBef>
              <a:spcAft>
                <a:spcPct val="0"/>
              </a:spcAft>
            </a:pPr>
            <a:r>
              <a:rPr lang="en-US" b="1" dirty="0">
                <a:solidFill>
                  <a:srgbClr val="13378E"/>
                </a:solidFill>
                <a:latin typeface="Arial"/>
                <a:ea typeface="MS PGothic" charset="-128"/>
                <a:cs typeface="Arial"/>
              </a:rPr>
              <a:t>(Focus on Sanitation)</a:t>
            </a:r>
          </a:p>
        </p:txBody>
      </p:sp>
      <p:sp>
        <p:nvSpPr>
          <p:cNvPr id="9220" name="Rectangle 5"/>
          <p:cNvSpPr>
            <a:spLocks noChangeArrowheads="1"/>
          </p:cNvSpPr>
          <p:nvPr/>
        </p:nvSpPr>
        <p:spPr bwMode="auto">
          <a:xfrm>
            <a:off x="5486400" y="4285488"/>
            <a:ext cx="2438400" cy="990600"/>
          </a:xfrm>
          <a:prstGeom prst="rect">
            <a:avLst/>
          </a:prstGeom>
          <a:solidFill>
            <a:schemeClr val="accent1"/>
          </a:solidFill>
          <a:ln w="9525">
            <a:solidFill>
              <a:schemeClr val="tx1"/>
            </a:solidFill>
            <a:miter lim="800000"/>
            <a:headEnd/>
            <a:tailEnd/>
          </a:ln>
        </p:spPr>
        <p:txBody>
          <a:bodyPr wrap="none" anchor="ctr"/>
          <a:lstStyle/>
          <a:p>
            <a:pPr algn="ctr" defTabSz="914400" eaLnBrk="0" fontAlgn="base" hangingPunct="0">
              <a:spcBef>
                <a:spcPct val="20000"/>
              </a:spcBef>
              <a:spcAft>
                <a:spcPct val="0"/>
              </a:spcAft>
            </a:pPr>
            <a:r>
              <a:rPr lang="en-US" sz="1600" b="1" dirty="0">
                <a:solidFill>
                  <a:srgbClr val="13378E"/>
                </a:solidFill>
                <a:latin typeface="Arial"/>
                <a:ea typeface="MS PGothic" charset="-128"/>
                <a:cs typeface="Arial"/>
              </a:rPr>
              <a:t>1938 – Food, Drug, and </a:t>
            </a:r>
            <a:br>
              <a:rPr lang="en-US" sz="1600" b="1" dirty="0">
                <a:solidFill>
                  <a:srgbClr val="13378E"/>
                </a:solidFill>
                <a:latin typeface="Arial"/>
                <a:ea typeface="MS PGothic" charset="-128"/>
                <a:cs typeface="Arial"/>
              </a:rPr>
            </a:br>
            <a:r>
              <a:rPr lang="en-US" sz="1600" b="1" dirty="0">
                <a:solidFill>
                  <a:srgbClr val="13378E"/>
                </a:solidFill>
                <a:latin typeface="Arial"/>
                <a:ea typeface="MS PGothic" charset="-128"/>
                <a:cs typeface="Arial"/>
              </a:rPr>
              <a:t>Cosmetic Act</a:t>
            </a:r>
          </a:p>
          <a:p>
            <a:pPr algn="ctr" defTabSz="914400" eaLnBrk="0" fontAlgn="base" hangingPunct="0">
              <a:spcBef>
                <a:spcPct val="20000"/>
              </a:spcBef>
              <a:spcAft>
                <a:spcPct val="0"/>
              </a:spcAft>
            </a:pPr>
            <a:r>
              <a:rPr lang="en-US" b="1" dirty="0">
                <a:solidFill>
                  <a:srgbClr val="13378E"/>
                </a:solidFill>
                <a:latin typeface="Arial"/>
                <a:ea typeface="MS PGothic" charset="-128"/>
                <a:cs typeface="Arial"/>
              </a:rPr>
              <a:t>(Reactionary)</a:t>
            </a:r>
          </a:p>
          <a:p>
            <a:pPr algn="ctr" defTabSz="914400" eaLnBrk="0" fontAlgn="base" hangingPunct="0">
              <a:spcBef>
                <a:spcPct val="0"/>
              </a:spcBef>
              <a:spcAft>
                <a:spcPct val="0"/>
              </a:spcAft>
            </a:pPr>
            <a:endParaRPr lang="en-US" sz="1100" dirty="0">
              <a:solidFill>
                <a:srgbClr val="13378E"/>
              </a:solidFill>
              <a:latin typeface="Arial"/>
              <a:ea typeface="MS PGothic" charset="-128"/>
              <a:cs typeface="Arial"/>
            </a:endParaRPr>
          </a:p>
        </p:txBody>
      </p:sp>
      <p:sp>
        <p:nvSpPr>
          <p:cNvPr id="9221" name="Rectangle 6"/>
          <p:cNvSpPr>
            <a:spLocks noChangeArrowheads="1"/>
          </p:cNvSpPr>
          <p:nvPr/>
        </p:nvSpPr>
        <p:spPr bwMode="auto">
          <a:xfrm>
            <a:off x="7924800" y="1923288"/>
            <a:ext cx="2362200" cy="3352800"/>
          </a:xfrm>
          <a:prstGeom prst="rect">
            <a:avLst/>
          </a:prstGeom>
          <a:solidFill>
            <a:schemeClr val="accent1"/>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r>
              <a:rPr lang="en-US" b="1" dirty="0">
                <a:solidFill>
                  <a:srgbClr val="13378E"/>
                </a:solidFill>
                <a:latin typeface="Arial"/>
                <a:ea typeface="MS PGothic" charset="-128"/>
                <a:cs typeface="Arial"/>
              </a:rPr>
              <a:t>2011 – FSMA</a:t>
            </a:r>
          </a:p>
          <a:p>
            <a:pPr algn="ctr" defTabSz="914400" eaLnBrk="0" fontAlgn="base" hangingPunct="0">
              <a:spcBef>
                <a:spcPct val="0"/>
              </a:spcBef>
              <a:spcAft>
                <a:spcPct val="0"/>
              </a:spcAft>
            </a:pPr>
            <a:r>
              <a:rPr lang="en-US" sz="1400" b="1" dirty="0">
                <a:solidFill>
                  <a:srgbClr val="13378E"/>
                </a:solidFill>
                <a:latin typeface="Arial"/>
                <a:ea typeface="MS PGothic" charset="-128"/>
                <a:cs typeface="Arial"/>
              </a:rPr>
              <a:t>(Prevention, Risk Analysis)</a:t>
            </a:r>
          </a:p>
        </p:txBody>
      </p:sp>
      <p:sp>
        <p:nvSpPr>
          <p:cNvPr id="6" name="TextBox 5">
            <a:extLst>
              <a:ext uri="{FF2B5EF4-FFF2-40B4-BE49-F238E27FC236}">
                <a16:creationId xmlns:a16="http://schemas.microsoft.com/office/drawing/2014/main" id="{14FEEBAB-1E16-4B24-A160-F539D3A35398}"/>
              </a:ext>
            </a:extLst>
          </p:cNvPr>
          <p:cNvSpPr txBox="1"/>
          <p:nvPr/>
        </p:nvSpPr>
        <p:spPr>
          <a:xfrm>
            <a:off x="3941064" y="6330696"/>
            <a:ext cx="5529071" cy="646331"/>
          </a:xfrm>
          <a:prstGeom prst="rect">
            <a:avLst/>
          </a:prstGeom>
          <a:noFill/>
        </p:spPr>
        <p:txBody>
          <a:bodyPr wrap="square" rtlCol="0">
            <a:spAutoFit/>
          </a:bodyPr>
          <a:lstStyle/>
          <a:p>
            <a:r>
              <a:rPr lang="en-US" b="1" dirty="0">
                <a:solidFill>
                  <a:schemeClr val="accent2"/>
                </a:solidFill>
                <a:latin typeface="Calibri" charset="0"/>
                <a:ea typeface="Times New Roman" charset="0"/>
                <a:cs typeface="Calibri" charset="0"/>
              </a:rPr>
              <a:t>Keith R. Schneider (</a:t>
            </a:r>
            <a:r>
              <a:rPr lang="en-US" b="1" dirty="0">
                <a:solidFill>
                  <a:schemeClr val="accent2"/>
                </a:solidFill>
                <a:latin typeface="Calibri" charset="0"/>
                <a:ea typeface="Times New Roman" charset="0"/>
                <a:cs typeface="Calibri" charset="0"/>
                <a:hlinkClick r:id="rId3"/>
              </a:rPr>
              <a:t>keiths29@ufl.edu)</a:t>
            </a:r>
            <a:r>
              <a:rPr lang="en-US" b="1" dirty="0">
                <a:solidFill>
                  <a:schemeClr val="accent2"/>
                </a:solidFill>
                <a:latin typeface="Calibri" charset="0"/>
                <a:ea typeface="Times New Roman" charset="0"/>
                <a:cs typeface="Calibri" charset="0"/>
              </a:rPr>
              <a:t> - Univ of Florida</a:t>
            </a:r>
          </a:p>
          <a:p>
            <a:endParaRPr lang="en-US" dirty="0"/>
          </a:p>
        </p:txBody>
      </p:sp>
    </p:spTree>
    <p:extLst>
      <p:ext uri="{BB962C8B-B14F-4D97-AF65-F5344CB8AC3E}">
        <p14:creationId xmlns:p14="http://schemas.microsoft.com/office/powerpoint/2010/main" val="751141452"/>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895600" y="457200"/>
            <a:ext cx="7620000" cy="1143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defRPr/>
            </a:pPr>
            <a:r>
              <a:rPr lang="en-US" sz="4000" kern="1200" dirty="0">
                <a:solidFill>
                  <a:srgbClr val="13378E"/>
                </a:solidFill>
                <a:ea typeface="ＭＳ Ｐゴシック" charset="0"/>
              </a:rPr>
              <a:t>Prevention – The Cornerstone</a:t>
            </a:r>
          </a:p>
        </p:txBody>
      </p:sp>
      <p:pic>
        <p:nvPicPr>
          <p:cNvPr id="174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01050" y="4424045"/>
            <a:ext cx="33147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Content Placeholder 2"/>
          <p:cNvSpPr>
            <a:spLocks noGrp="1"/>
          </p:cNvSpPr>
          <p:nvPr>
            <p:ph idx="1"/>
          </p:nvPr>
        </p:nvSpPr>
        <p:spPr bwMode="auto">
          <a:xfrm>
            <a:off x="1908049" y="1676400"/>
            <a:ext cx="8857487" cy="4648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spcBef>
                <a:spcPct val="20000"/>
              </a:spcBef>
              <a:buClr>
                <a:srgbClr val="FF8000"/>
              </a:buClr>
              <a:buFont typeface="Times" charset="0"/>
              <a:buChar char="•"/>
            </a:pPr>
            <a:r>
              <a:rPr lang="en-US" sz="2800" dirty="0">
                <a:solidFill>
                  <a:srgbClr val="13378E"/>
                </a:solidFill>
                <a:latin typeface="Arial" charset="0"/>
                <a:ea typeface="MS PGothic" charset="0"/>
                <a:cs typeface="MS PGothic" charset="0"/>
              </a:rPr>
              <a:t>Comprehensive preventive controls for food and feed facilities</a:t>
            </a:r>
          </a:p>
          <a:p>
            <a:pPr lvl="1" eaLnBrk="1" hangingPunct="1"/>
            <a:r>
              <a:rPr lang="en-US" sz="2400" dirty="0">
                <a:solidFill>
                  <a:srgbClr val="13378E"/>
                </a:solidFill>
                <a:latin typeface="Arial" charset="0"/>
                <a:ea typeface="MS PGothic" charset="0"/>
                <a:cs typeface="MS PGothic" charset="0"/>
              </a:rPr>
              <a:t>Sounds like HACCP</a:t>
            </a:r>
          </a:p>
          <a:p>
            <a:pPr algn="l" eaLnBrk="1" hangingPunct="1">
              <a:spcBef>
                <a:spcPct val="20000"/>
              </a:spcBef>
              <a:buClr>
                <a:srgbClr val="FF8000"/>
              </a:buClr>
              <a:buFont typeface="Times" charset="0"/>
              <a:buChar char="•"/>
            </a:pPr>
            <a:r>
              <a:rPr lang="en-US" sz="2800" dirty="0">
                <a:solidFill>
                  <a:srgbClr val="13378E"/>
                </a:solidFill>
                <a:latin typeface="Arial" charset="0"/>
                <a:ea typeface="MS PGothic" charset="0"/>
                <a:cs typeface="MS PGothic" charset="0"/>
              </a:rPr>
              <a:t>Produce safety standards</a:t>
            </a:r>
          </a:p>
          <a:p>
            <a:pPr lvl="1" eaLnBrk="1" hangingPunct="1"/>
            <a:r>
              <a:rPr lang="en-US" sz="2400" dirty="0">
                <a:solidFill>
                  <a:srgbClr val="13378E"/>
                </a:solidFill>
                <a:latin typeface="Arial" charset="0"/>
                <a:ea typeface="MS PGothic" charset="0"/>
                <a:cs typeface="MS PGothic" charset="0"/>
              </a:rPr>
              <a:t>GAPs will no longer be guidance only</a:t>
            </a:r>
          </a:p>
          <a:p>
            <a:pPr algn="l" eaLnBrk="1" hangingPunct="1">
              <a:spcBef>
                <a:spcPct val="20000"/>
              </a:spcBef>
              <a:buClr>
                <a:srgbClr val="FF8000"/>
              </a:buClr>
              <a:buFont typeface="Times" charset="0"/>
              <a:buChar char="•"/>
            </a:pPr>
            <a:r>
              <a:rPr lang="en-US" sz="2800" dirty="0">
                <a:solidFill>
                  <a:srgbClr val="13378E"/>
                </a:solidFill>
                <a:latin typeface="Arial" charset="0"/>
                <a:ea typeface="MS PGothic" charset="0"/>
                <a:cs typeface="MS PGothic" charset="0"/>
              </a:rPr>
              <a:t>International standards</a:t>
            </a:r>
          </a:p>
          <a:p>
            <a:pPr lvl="1" eaLnBrk="1" hangingPunct="1"/>
            <a:r>
              <a:rPr lang="en-US" sz="2400" dirty="0">
                <a:solidFill>
                  <a:srgbClr val="13378E"/>
                </a:solidFill>
                <a:latin typeface="Arial" charset="0"/>
                <a:ea typeface="MS PGothic" charset="0"/>
                <a:cs typeface="MS PGothic" charset="0"/>
              </a:rPr>
              <a:t>Particularly with adulteration</a:t>
            </a:r>
          </a:p>
          <a:p>
            <a:pPr algn="l" eaLnBrk="1" hangingPunct="1">
              <a:spcBef>
                <a:spcPct val="20000"/>
              </a:spcBef>
              <a:buClr>
                <a:srgbClr val="FF8000"/>
              </a:buClr>
              <a:buFont typeface="Times" charset="0"/>
              <a:buChar char="•"/>
            </a:pPr>
            <a:r>
              <a:rPr lang="en-US" sz="2800" dirty="0">
                <a:solidFill>
                  <a:srgbClr val="13378E"/>
                </a:solidFill>
                <a:latin typeface="Arial" charset="0"/>
                <a:ea typeface="MS PGothic" charset="0"/>
                <a:cs typeface="MS PGothic" charset="0"/>
              </a:rPr>
              <a:t>Transportation issues</a:t>
            </a:r>
          </a:p>
        </p:txBody>
      </p:sp>
      <p:sp>
        <p:nvSpPr>
          <p:cNvPr id="2" name="TextBox 1">
            <a:extLst>
              <a:ext uri="{FF2B5EF4-FFF2-40B4-BE49-F238E27FC236}">
                <a16:creationId xmlns:a16="http://schemas.microsoft.com/office/drawing/2014/main" id="{8000468E-A5C4-4982-B3D2-E95790E23D65}"/>
              </a:ext>
            </a:extLst>
          </p:cNvPr>
          <p:cNvSpPr txBox="1"/>
          <p:nvPr/>
        </p:nvSpPr>
        <p:spPr>
          <a:xfrm>
            <a:off x="1908049" y="6077634"/>
            <a:ext cx="5529071" cy="646331"/>
          </a:xfrm>
          <a:prstGeom prst="rect">
            <a:avLst/>
          </a:prstGeom>
          <a:noFill/>
        </p:spPr>
        <p:txBody>
          <a:bodyPr wrap="square" rtlCol="0">
            <a:spAutoFit/>
          </a:bodyPr>
          <a:lstStyle/>
          <a:p>
            <a:r>
              <a:rPr lang="en-US" b="1" dirty="0">
                <a:solidFill>
                  <a:schemeClr val="accent2"/>
                </a:solidFill>
                <a:latin typeface="Calibri" charset="0"/>
                <a:ea typeface="Times New Roman" charset="0"/>
                <a:cs typeface="Calibri" charset="0"/>
              </a:rPr>
              <a:t>Keith R. Schneider (</a:t>
            </a:r>
            <a:r>
              <a:rPr lang="en-US" b="1" dirty="0">
                <a:solidFill>
                  <a:schemeClr val="accent2"/>
                </a:solidFill>
                <a:latin typeface="Calibri" charset="0"/>
                <a:ea typeface="Times New Roman" charset="0"/>
                <a:cs typeface="Calibri" charset="0"/>
                <a:hlinkClick r:id="rId3"/>
              </a:rPr>
              <a:t>keiths29@ufl.edu)</a:t>
            </a:r>
            <a:r>
              <a:rPr lang="en-US" b="1" dirty="0">
                <a:solidFill>
                  <a:schemeClr val="accent2"/>
                </a:solidFill>
                <a:latin typeface="Calibri" charset="0"/>
                <a:ea typeface="Times New Roman" charset="0"/>
                <a:cs typeface="Calibri" charset="0"/>
              </a:rPr>
              <a:t> - Univ of Florida</a:t>
            </a:r>
          </a:p>
          <a:p>
            <a:endParaRPr lang="en-US" dirty="0"/>
          </a:p>
        </p:txBody>
      </p:sp>
    </p:spTree>
    <p:extLst>
      <p:ext uri="{BB962C8B-B14F-4D97-AF65-F5344CB8AC3E}">
        <p14:creationId xmlns:p14="http://schemas.microsoft.com/office/powerpoint/2010/main" val="467725268"/>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Food Safety Modernization Act</a:t>
            </a:r>
          </a:p>
        </p:txBody>
      </p:sp>
      <p:sp>
        <p:nvSpPr>
          <p:cNvPr id="3" name="Content Placeholder 2"/>
          <p:cNvSpPr>
            <a:spLocks noGrp="1"/>
          </p:cNvSpPr>
          <p:nvPr>
            <p:ph idx="1"/>
          </p:nvPr>
        </p:nvSpPr>
        <p:spPr>
          <a:xfrm>
            <a:off x="1097280" y="1845733"/>
            <a:ext cx="10058400" cy="4195837"/>
          </a:xfrm>
        </p:spPr>
        <p:txBody>
          <a:bodyPr>
            <a:normAutofit/>
          </a:bodyPr>
          <a:lstStyle/>
          <a:p>
            <a:r>
              <a:rPr lang="en-US" sz="3600" dirty="0"/>
              <a:t>New authorities, responsibilities for FDA</a:t>
            </a:r>
          </a:p>
          <a:p>
            <a:pPr lvl="1">
              <a:lnSpc>
                <a:spcPct val="100000"/>
              </a:lnSpc>
            </a:pPr>
            <a:r>
              <a:rPr lang="en-US" sz="2800" dirty="0"/>
              <a:t>Mandated inspection frequency - prescribed depending on risk</a:t>
            </a:r>
          </a:p>
          <a:p>
            <a:pPr lvl="1">
              <a:lnSpc>
                <a:spcPct val="100000"/>
              </a:lnSpc>
            </a:pPr>
            <a:r>
              <a:rPr lang="en-US" sz="2800" dirty="0"/>
              <a:t>Mandatory recall authority</a:t>
            </a:r>
          </a:p>
          <a:p>
            <a:pPr lvl="1">
              <a:lnSpc>
                <a:spcPct val="100000"/>
              </a:lnSpc>
            </a:pPr>
            <a:r>
              <a:rPr lang="en-US" sz="2800" dirty="0"/>
              <a:t>Expanded records access, more to come</a:t>
            </a:r>
          </a:p>
          <a:p>
            <a:pPr lvl="1">
              <a:lnSpc>
                <a:spcPct val="100000"/>
              </a:lnSpc>
            </a:pPr>
            <a:r>
              <a:rPr lang="en-US" sz="2800" dirty="0"/>
              <a:t>New facility registration requirements</a:t>
            </a:r>
          </a:p>
          <a:p>
            <a:pPr lvl="1">
              <a:lnSpc>
                <a:spcPct val="100000"/>
              </a:lnSpc>
            </a:pPr>
            <a:r>
              <a:rPr lang="en-US" sz="2800" dirty="0"/>
              <a:t>New detention authority</a:t>
            </a:r>
          </a:p>
          <a:p>
            <a:pPr lvl="1">
              <a:lnSpc>
                <a:spcPct val="100000"/>
              </a:lnSpc>
            </a:pPr>
            <a:r>
              <a:rPr lang="en-US" sz="2800" dirty="0"/>
              <a:t>New authority to withdraw registration</a:t>
            </a:r>
          </a:p>
          <a:p>
            <a:pPr lvl="1">
              <a:lnSpc>
                <a:spcPct val="100000"/>
              </a:lnSpc>
            </a:pPr>
            <a:r>
              <a:rPr lang="en-US" sz="2800" dirty="0"/>
              <a:t>New requirements for Reportable Food Registry</a:t>
            </a:r>
          </a:p>
          <a:p>
            <a:pPr lvl="1"/>
            <a:endParaRPr lang="en-US" dirty="0"/>
          </a:p>
        </p:txBody>
      </p:sp>
      <p:sp>
        <p:nvSpPr>
          <p:cNvPr id="5" name="Slide Number Placeholder 4">
            <a:extLst>
              <a:ext uri="{FF2B5EF4-FFF2-40B4-BE49-F238E27FC236}">
                <a16:creationId xmlns:a16="http://schemas.microsoft.com/office/drawing/2014/main" id="{8EC16CDA-CDA2-49C2-9DDF-F968D3EAC8BB}"/>
              </a:ext>
            </a:extLst>
          </p:cNvPr>
          <p:cNvSpPr>
            <a:spLocks noGrp="1"/>
          </p:cNvSpPr>
          <p:nvPr>
            <p:ph type="sldNum" sz="quarter" idx="12"/>
          </p:nvPr>
        </p:nvSpPr>
        <p:spPr/>
        <p:txBody>
          <a:bodyPr/>
          <a:lstStyle/>
          <a:p>
            <a:fld id="{6113E31D-E2AB-40D1-8B51-AFA5AFEF393A}" type="slidenum">
              <a:rPr lang="en-US" smtClean="0"/>
              <a:t>34</a:t>
            </a:fld>
            <a:endParaRPr lang="en-US" dirty="0"/>
          </a:p>
        </p:txBody>
      </p:sp>
    </p:spTree>
    <p:extLst>
      <p:ext uri="{BB962C8B-B14F-4D97-AF65-F5344CB8AC3E}">
        <p14:creationId xmlns:p14="http://schemas.microsoft.com/office/powerpoint/2010/main" val="3706166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b="1" dirty="0">
                <a:effectLst>
                  <a:outerShdw blurRad="38100" dist="38100" dir="2700000" algn="tl">
                    <a:srgbClr val="000000">
                      <a:alpha val="43137"/>
                    </a:srgbClr>
                  </a:outerShdw>
                </a:effectLst>
              </a:rPr>
              <a:t>Other Provisions in the Act</a:t>
            </a:r>
          </a:p>
        </p:txBody>
      </p:sp>
      <p:sp>
        <p:nvSpPr>
          <p:cNvPr id="24579" name="Content Placeholder 2"/>
          <p:cNvSpPr>
            <a:spLocks noGrp="1"/>
          </p:cNvSpPr>
          <p:nvPr>
            <p:ph idx="1"/>
          </p:nvPr>
        </p:nvSpPr>
        <p:spPr>
          <a:xfrm>
            <a:off x="1230086" y="1752598"/>
            <a:ext cx="9925594" cy="5029200"/>
          </a:xfrm>
        </p:spPr>
        <p:txBody>
          <a:bodyPr>
            <a:normAutofit/>
          </a:bodyPr>
          <a:lstStyle/>
          <a:p>
            <a:r>
              <a:rPr lang="en-US" sz="3200" u="sng" dirty="0"/>
              <a:t>Impact on food importers</a:t>
            </a:r>
          </a:p>
          <a:p>
            <a:pPr lvl="1"/>
            <a:r>
              <a:rPr lang="en-US" sz="2800" dirty="0"/>
              <a:t>Importer defined as owner at the border</a:t>
            </a:r>
          </a:p>
          <a:p>
            <a:pPr lvl="1"/>
            <a:r>
              <a:rPr lang="en-US" sz="2800" dirty="0"/>
              <a:t>Importers required to verify that food products are grown/manufactured in accordance with relevant FDA regulations</a:t>
            </a:r>
          </a:p>
          <a:p>
            <a:pPr lvl="1"/>
            <a:r>
              <a:rPr lang="en-US" sz="2800" u="sng" dirty="0"/>
              <a:t>FDA authority to require certification of imported foods</a:t>
            </a:r>
            <a:r>
              <a:rPr lang="en-US" sz="2800" dirty="0"/>
              <a:t>, if based on risk</a:t>
            </a:r>
          </a:p>
          <a:p>
            <a:pPr lvl="2"/>
            <a:r>
              <a:rPr lang="en-US" sz="2400" dirty="0"/>
              <a:t>FDA may allow 3</a:t>
            </a:r>
            <a:r>
              <a:rPr lang="en-US" sz="2400" baseline="30000" dirty="0"/>
              <a:t>rd</a:t>
            </a:r>
            <a:r>
              <a:rPr lang="en-US" sz="2400" dirty="0"/>
              <a:t> party certification of imports</a:t>
            </a:r>
          </a:p>
          <a:p>
            <a:pPr lvl="1"/>
            <a:r>
              <a:rPr lang="en-US" sz="2800" u="sng" dirty="0"/>
              <a:t>FDA may refuse entry if foreign facility or country denies access to inspection</a:t>
            </a:r>
          </a:p>
          <a:p>
            <a:pPr lvl="1"/>
            <a:r>
              <a:rPr lang="en-US" sz="2800" dirty="0"/>
              <a:t>Requires FDA to develop voluntary program for expedited review</a:t>
            </a:r>
          </a:p>
        </p:txBody>
      </p:sp>
      <p:pic>
        <p:nvPicPr>
          <p:cNvPr id="4" name="Picture 3">
            <a:extLst>
              <a:ext uri="{FF2B5EF4-FFF2-40B4-BE49-F238E27FC236}">
                <a16:creationId xmlns:a16="http://schemas.microsoft.com/office/drawing/2014/main" id="{B9B0B8CE-1F07-49B6-B2FA-578980814137}"/>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3" name="Slide Number Placeholder 2">
            <a:extLst>
              <a:ext uri="{FF2B5EF4-FFF2-40B4-BE49-F238E27FC236}">
                <a16:creationId xmlns:a16="http://schemas.microsoft.com/office/drawing/2014/main" id="{299F212E-31C3-4F0B-B5D7-CC5A948BC03A}"/>
              </a:ext>
            </a:extLst>
          </p:cNvPr>
          <p:cNvSpPr>
            <a:spLocks noGrp="1"/>
          </p:cNvSpPr>
          <p:nvPr>
            <p:ph type="sldNum" sz="quarter" idx="12"/>
          </p:nvPr>
        </p:nvSpPr>
        <p:spPr/>
        <p:txBody>
          <a:bodyPr/>
          <a:lstStyle/>
          <a:p>
            <a:fld id="{6113E31D-E2AB-40D1-8B51-AFA5AFEF393A}" type="slidenum">
              <a:rPr lang="en-US" smtClean="0"/>
              <a:t>35</a:t>
            </a:fld>
            <a:endParaRPr lang="en-US" dirty="0"/>
          </a:p>
        </p:txBody>
      </p:sp>
    </p:spTree>
    <p:extLst>
      <p:ext uri="{BB962C8B-B14F-4D97-AF65-F5344CB8AC3E}">
        <p14:creationId xmlns:p14="http://schemas.microsoft.com/office/powerpoint/2010/main" val="1177603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Big 7 Rules</a:t>
            </a:r>
          </a:p>
        </p:txBody>
      </p:sp>
      <p:sp>
        <p:nvSpPr>
          <p:cNvPr id="5" name="Content Placeholder 4"/>
          <p:cNvSpPr>
            <a:spLocks noGrp="1"/>
          </p:cNvSpPr>
          <p:nvPr>
            <p:ph idx="1"/>
          </p:nvPr>
        </p:nvSpPr>
        <p:spPr/>
        <p:txBody>
          <a:bodyPr/>
          <a:lstStyle/>
          <a:p>
            <a:r>
              <a:rPr lang="en-US" dirty="0">
                <a:solidFill>
                  <a:srgbClr val="FF0000"/>
                </a:solidFill>
              </a:rPr>
              <a:t>Produce Safety Rule</a:t>
            </a:r>
          </a:p>
          <a:p>
            <a:r>
              <a:rPr lang="en-US" dirty="0">
                <a:solidFill>
                  <a:schemeClr val="tx1">
                    <a:lumMod val="75000"/>
                    <a:lumOff val="25000"/>
                  </a:schemeClr>
                </a:solidFill>
              </a:rPr>
              <a:t>Preventive Controls- Human Food</a:t>
            </a:r>
          </a:p>
          <a:p>
            <a:r>
              <a:rPr lang="en-US" dirty="0"/>
              <a:t>Preventive Controls- Animal Food</a:t>
            </a:r>
          </a:p>
          <a:p>
            <a:r>
              <a:rPr lang="en-US" dirty="0"/>
              <a:t>Foreign Supplier Verification Programs</a:t>
            </a:r>
          </a:p>
          <a:p>
            <a:pPr lvl="1"/>
            <a:r>
              <a:rPr lang="en-US" i="1" dirty="0"/>
              <a:t>Importers </a:t>
            </a:r>
            <a:r>
              <a:rPr lang="en-US" dirty="0"/>
              <a:t>must comply, not foreign suppliers</a:t>
            </a:r>
            <a:endParaRPr lang="en-US" i="1" dirty="0"/>
          </a:p>
          <a:p>
            <a:r>
              <a:rPr lang="en-US" dirty="0"/>
              <a:t>Accredited 3</a:t>
            </a:r>
            <a:r>
              <a:rPr lang="en-US" baseline="30000" dirty="0"/>
              <a:t>rd</a:t>
            </a:r>
            <a:r>
              <a:rPr lang="en-US" dirty="0"/>
              <a:t> Party Certification</a:t>
            </a:r>
          </a:p>
          <a:p>
            <a:r>
              <a:rPr lang="en-US" dirty="0"/>
              <a:t>Sanitary Transportation</a:t>
            </a:r>
          </a:p>
          <a:p>
            <a:r>
              <a:rPr lang="en-US" dirty="0"/>
              <a:t>Intentional Adulteration</a:t>
            </a:r>
          </a:p>
        </p:txBody>
      </p:sp>
    </p:spTree>
    <p:extLst>
      <p:ext uri="{BB962C8B-B14F-4D97-AF65-F5344CB8AC3E}">
        <p14:creationId xmlns:p14="http://schemas.microsoft.com/office/powerpoint/2010/main" val="3206583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Produce Safety Rule</a:t>
            </a:r>
          </a:p>
        </p:txBody>
      </p:sp>
      <p:sp>
        <p:nvSpPr>
          <p:cNvPr id="3" name="Content Placeholder 2"/>
          <p:cNvSpPr>
            <a:spLocks noGrp="1"/>
          </p:cNvSpPr>
          <p:nvPr>
            <p:ph idx="1"/>
          </p:nvPr>
        </p:nvSpPr>
        <p:spPr/>
        <p:txBody>
          <a:bodyPr/>
          <a:lstStyle/>
          <a:p>
            <a:r>
              <a:rPr lang="en-US" u="sng" dirty="0"/>
              <a:t>“Standards for the Growing, Harvesting, </a:t>
            </a:r>
            <a:r>
              <a:rPr lang="en-US" b="1" u="sng" dirty="0"/>
              <a:t>Packing</a:t>
            </a:r>
            <a:r>
              <a:rPr lang="en-US" u="sng" dirty="0"/>
              <a:t> and </a:t>
            </a:r>
            <a:r>
              <a:rPr lang="en-US" b="1" u="sng" dirty="0"/>
              <a:t>Holding</a:t>
            </a:r>
            <a:r>
              <a:rPr lang="en-US" u="sng" dirty="0"/>
              <a:t> of Produce for Human Consumption”</a:t>
            </a:r>
          </a:p>
          <a:p>
            <a:r>
              <a:rPr lang="en-US" dirty="0"/>
              <a:t>Applies to “covered produce” that is generally consumed raw</a:t>
            </a:r>
          </a:p>
          <a:p>
            <a:pPr lvl="1"/>
            <a:r>
              <a:rPr lang="en-US" dirty="0"/>
              <a:t>“exhaustive list” of rarely consumed raw</a:t>
            </a:r>
          </a:p>
          <a:p>
            <a:r>
              <a:rPr lang="en-US" u="sng" dirty="0"/>
              <a:t>Addresses microbiological hazards only (not chemical or physical hazards)</a:t>
            </a:r>
          </a:p>
          <a:p>
            <a:r>
              <a:rPr lang="en-US" dirty="0"/>
              <a:t>Requires someone trained to Produce Safety Alliance curriculum (or equivalent)</a:t>
            </a:r>
          </a:p>
          <a:p>
            <a:endParaRPr lang="en-US" dirty="0"/>
          </a:p>
        </p:txBody>
      </p:sp>
    </p:spTree>
    <p:extLst>
      <p:ext uri="{BB962C8B-B14F-4D97-AF65-F5344CB8AC3E}">
        <p14:creationId xmlns:p14="http://schemas.microsoft.com/office/powerpoint/2010/main" val="4243702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Produce Safety Rule</a:t>
            </a:r>
          </a:p>
        </p:txBody>
      </p:sp>
      <p:sp>
        <p:nvSpPr>
          <p:cNvPr id="3" name="Content Placeholder 2"/>
          <p:cNvSpPr>
            <a:spLocks noGrp="1"/>
          </p:cNvSpPr>
          <p:nvPr>
            <p:ph idx="1"/>
          </p:nvPr>
        </p:nvSpPr>
        <p:spPr>
          <a:xfrm>
            <a:off x="711200" y="1189384"/>
            <a:ext cx="10615168" cy="4870040"/>
          </a:xfrm>
        </p:spPr>
        <p:txBody>
          <a:bodyPr/>
          <a:lstStyle/>
          <a:p>
            <a:pPr lvl="1"/>
            <a:r>
              <a:rPr lang="en-US" sz="2200" b="1" dirty="0">
                <a:solidFill>
                  <a:srgbClr val="FF0000"/>
                </a:solidFill>
              </a:rPr>
              <a:t>Agricultural water</a:t>
            </a:r>
            <a:r>
              <a:rPr lang="en-US" sz="2200" dirty="0">
                <a:solidFill>
                  <a:srgbClr val="FF0000"/>
                </a:solidFill>
              </a:rPr>
              <a:t> </a:t>
            </a:r>
            <a:r>
              <a:rPr lang="en-US" sz="2200" dirty="0"/>
              <a:t>that contacts produce (irrigation, crop chemicals, washing) or food contact surfaces (including hands)</a:t>
            </a:r>
          </a:p>
          <a:p>
            <a:pPr lvl="1"/>
            <a:r>
              <a:rPr lang="en-US" sz="2200" b="1" dirty="0"/>
              <a:t>Domesticated and wild animals </a:t>
            </a:r>
            <a:r>
              <a:rPr lang="en-US" sz="2200" dirty="0"/>
              <a:t>and their excreta that may come into contact with produce</a:t>
            </a:r>
          </a:p>
          <a:p>
            <a:pPr lvl="1"/>
            <a:r>
              <a:rPr lang="en-US" sz="2200" b="1" dirty="0">
                <a:solidFill>
                  <a:srgbClr val="FF0000"/>
                </a:solidFill>
              </a:rPr>
              <a:t>Biological soil amendment of animal origin</a:t>
            </a:r>
            <a:r>
              <a:rPr lang="en-US" sz="2200" b="1" dirty="0"/>
              <a:t> (manure) </a:t>
            </a:r>
            <a:r>
              <a:rPr lang="en-US" sz="2200" dirty="0"/>
              <a:t>that may reasonably come into contact with produce</a:t>
            </a:r>
          </a:p>
          <a:p>
            <a:pPr lvl="1"/>
            <a:r>
              <a:rPr lang="en-US" sz="2200" b="1" dirty="0"/>
              <a:t>Training and Health and hygiene of workers </a:t>
            </a:r>
            <a:r>
              <a:rPr lang="en-US" sz="2200" dirty="0"/>
              <a:t>that contact produce (harvesters, sorters, packers)</a:t>
            </a:r>
          </a:p>
          <a:p>
            <a:pPr lvl="1"/>
            <a:r>
              <a:rPr lang="en-US" sz="2200" b="1" dirty="0"/>
              <a:t>Equipment, tools, buildings and sanitation </a:t>
            </a:r>
            <a:r>
              <a:rPr lang="en-US" sz="2200" dirty="0"/>
              <a:t>(tools, utensils, containers, equipment)</a:t>
            </a:r>
          </a:p>
          <a:p>
            <a:pPr lvl="1"/>
            <a:r>
              <a:rPr lang="en-US" sz="2200" b="1" dirty="0"/>
              <a:t>Growing, harvesting, packing, and holding activities</a:t>
            </a:r>
            <a:r>
              <a:rPr lang="en-US" sz="2200" dirty="0"/>
              <a:t> that may reasonably be a source of contamination</a:t>
            </a:r>
          </a:p>
          <a:p>
            <a:endParaRPr lang="en-US" dirty="0"/>
          </a:p>
        </p:txBody>
      </p:sp>
    </p:spTree>
    <p:extLst>
      <p:ext uri="{BB962C8B-B14F-4D97-AF65-F5344CB8AC3E}">
        <p14:creationId xmlns:p14="http://schemas.microsoft.com/office/powerpoint/2010/main" val="2603038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7AE38-AEEE-466E-A48E-42F7B0FE3E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8B8AB6-2995-41CD-A2BA-2AB13931AEA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4C91640-DF19-4177-9E16-2E8C4400539E}"/>
              </a:ext>
            </a:extLst>
          </p:cNvPr>
          <p:cNvPicPr>
            <a:picLocks noChangeAspect="1"/>
          </p:cNvPicPr>
          <p:nvPr/>
        </p:nvPicPr>
        <p:blipFill>
          <a:blip r:embed="rId2"/>
          <a:stretch>
            <a:fillRect/>
          </a:stretch>
        </p:blipFill>
        <p:spPr>
          <a:xfrm>
            <a:off x="1478405" y="0"/>
            <a:ext cx="9235190" cy="6858000"/>
          </a:xfrm>
          <a:prstGeom prst="rect">
            <a:avLst/>
          </a:prstGeom>
        </p:spPr>
      </p:pic>
    </p:spTree>
    <p:extLst>
      <p:ext uri="{BB962C8B-B14F-4D97-AF65-F5344CB8AC3E}">
        <p14:creationId xmlns:p14="http://schemas.microsoft.com/office/powerpoint/2010/main" val="2774152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208315" y="3255470"/>
            <a:ext cx="9950135" cy="914400"/>
          </a:xfrm>
        </p:spPr>
        <p:txBody>
          <a:bodyPr>
            <a:normAutofit fontScale="90000"/>
          </a:bodyPr>
          <a:lstStyle/>
          <a:p>
            <a:pPr eaLnBrk="1" hangingPunct="1"/>
            <a:r>
              <a:rPr lang="en-US" b="1" dirty="0">
                <a:effectLst>
                  <a:outerShdw blurRad="38100" dist="38100" dir="2700000" algn="tl">
                    <a:srgbClr val="000000">
                      <a:alpha val="43137"/>
                    </a:srgbClr>
                  </a:outerShdw>
                </a:effectLst>
              </a:rPr>
              <a:t>In the produce industry, </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it all started in a land far, far away…</a:t>
            </a:r>
          </a:p>
        </p:txBody>
      </p:sp>
      <p:sp>
        <p:nvSpPr>
          <p:cNvPr id="7171" name="Rectangle 3"/>
          <p:cNvSpPr>
            <a:spLocks noGrp="1" noChangeArrowheads="1"/>
          </p:cNvSpPr>
          <p:nvPr>
            <p:ph type="subTitle" idx="1"/>
          </p:nvPr>
        </p:nvSpPr>
        <p:spPr/>
        <p:txBody>
          <a:bodyPr>
            <a:normAutofit/>
          </a:bodyPr>
          <a:lstStyle/>
          <a:p>
            <a:pPr eaLnBrk="1" hangingPunct="1"/>
            <a:endParaRPr lang="en-US" dirty="0">
              <a:solidFill>
                <a:srgbClr val="006666"/>
              </a:solidFill>
            </a:endParaRPr>
          </a:p>
        </p:txBody>
      </p:sp>
      <p:pic>
        <p:nvPicPr>
          <p:cNvPr id="4" name="Picture 3">
            <a:extLst>
              <a:ext uri="{FF2B5EF4-FFF2-40B4-BE49-F238E27FC236}">
                <a16:creationId xmlns:a16="http://schemas.microsoft.com/office/drawing/2014/main" id="{804C654D-0BC4-4CD7-8018-77ACB1D43D9B}"/>
              </a:ext>
            </a:extLst>
          </p:cNvPr>
          <p:cNvPicPr>
            <a:picLocks noChangeAspect="1"/>
          </p:cNvPicPr>
          <p:nvPr/>
        </p:nvPicPr>
        <p:blipFill>
          <a:blip r:embed="rId3"/>
          <a:stretch>
            <a:fillRect/>
          </a:stretch>
        </p:blipFill>
        <p:spPr>
          <a:xfrm>
            <a:off x="10183091" y="182328"/>
            <a:ext cx="1870362" cy="718086"/>
          </a:xfrm>
          <a:prstGeom prst="rect">
            <a:avLst/>
          </a:prstGeom>
        </p:spPr>
      </p:pic>
      <p:sp>
        <p:nvSpPr>
          <p:cNvPr id="3" name="Slide Number Placeholder 2">
            <a:extLst>
              <a:ext uri="{FF2B5EF4-FFF2-40B4-BE49-F238E27FC236}">
                <a16:creationId xmlns:a16="http://schemas.microsoft.com/office/drawing/2014/main" id="{05871462-F187-4E2A-A151-C1DA9244C08E}"/>
              </a:ext>
            </a:extLst>
          </p:cNvPr>
          <p:cNvSpPr>
            <a:spLocks noGrp="1"/>
          </p:cNvSpPr>
          <p:nvPr>
            <p:ph type="sldNum" sz="quarter" idx="12"/>
          </p:nvPr>
        </p:nvSpPr>
        <p:spPr/>
        <p:txBody>
          <a:bodyPr/>
          <a:lstStyle/>
          <a:p>
            <a:fld id="{4FAB73BC-B049-4115-A692-8D63A059BFB8}" type="slidenum">
              <a:rPr lang="en-US" smtClean="0"/>
              <a:t>4</a:t>
            </a:fld>
            <a:endParaRPr lang="en-US" dirty="0"/>
          </a:p>
        </p:txBody>
      </p:sp>
    </p:spTree>
    <p:extLst>
      <p:ext uri="{BB962C8B-B14F-4D97-AF65-F5344CB8AC3E}">
        <p14:creationId xmlns:p14="http://schemas.microsoft.com/office/powerpoint/2010/main" val="8743019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7AE38-AEEE-466E-A48E-42F7B0FE3E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8B8AB6-2995-41CD-A2BA-2AB13931AEA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E643652-C7F5-4C93-85C8-DBE912CECA46}"/>
              </a:ext>
            </a:extLst>
          </p:cNvPr>
          <p:cNvPicPr>
            <a:picLocks noChangeAspect="1"/>
          </p:cNvPicPr>
          <p:nvPr/>
        </p:nvPicPr>
        <p:blipFill>
          <a:blip r:embed="rId2"/>
          <a:stretch>
            <a:fillRect/>
          </a:stretch>
        </p:blipFill>
        <p:spPr>
          <a:xfrm>
            <a:off x="1539162" y="0"/>
            <a:ext cx="9113675" cy="6858000"/>
          </a:xfrm>
          <a:prstGeom prst="rect">
            <a:avLst/>
          </a:prstGeom>
        </p:spPr>
      </p:pic>
    </p:spTree>
    <p:extLst>
      <p:ext uri="{BB962C8B-B14F-4D97-AF65-F5344CB8AC3E}">
        <p14:creationId xmlns:p14="http://schemas.microsoft.com/office/powerpoint/2010/main" val="1827064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7AE38-AEEE-466E-A48E-42F7B0FE3E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8B8AB6-2995-41CD-A2BA-2AB13931AEA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E3AC9B4-1233-43E9-853C-2CDCB13BBFBA}"/>
              </a:ext>
            </a:extLst>
          </p:cNvPr>
          <p:cNvPicPr>
            <a:picLocks noChangeAspect="1"/>
          </p:cNvPicPr>
          <p:nvPr/>
        </p:nvPicPr>
        <p:blipFill>
          <a:blip r:embed="rId2"/>
          <a:stretch>
            <a:fillRect/>
          </a:stretch>
        </p:blipFill>
        <p:spPr>
          <a:xfrm>
            <a:off x="1524123" y="0"/>
            <a:ext cx="9143753" cy="6858000"/>
          </a:xfrm>
          <a:prstGeom prst="rect">
            <a:avLst/>
          </a:prstGeom>
        </p:spPr>
      </p:pic>
    </p:spTree>
    <p:extLst>
      <p:ext uri="{BB962C8B-B14F-4D97-AF65-F5344CB8AC3E}">
        <p14:creationId xmlns:p14="http://schemas.microsoft.com/office/powerpoint/2010/main" val="3730808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7AE38-AEEE-466E-A48E-42F7B0FE3E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8B8AB6-2995-41CD-A2BA-2AB13931AEA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FF1C33B-8444-495E-851A-780B4E0E3DD7}"/>
              </a:ext>
            </a:extLst>
          </p:cNvPr>
          <p:cNvPicPr>
            <a:picLocks noChangeAspect="1"/>
          </p:cNvPicPr>
          <p:nvPr/>
        </p:nvPicPr>
        <p:blipFill>
          <a:blip r:embed="rId2"/>
          <a:stretch>
            <a:fillRect/>
          </a:stretch>
        </p:blipFill>
        <p:spPr>
          <a:xfrm>
            <a:off x="1524123" y="0"/>
            <a:ext cx="9143753" cy="6858000"/>
          </a:xfrm>
          <a:prstGeom prst="rect">
            <a:avLst/>
          </a:prstGeom>
        </p:spPr>
      </p:pic>
    </p:spTree>
    <p:extLst>
      <p:ext uri="{BB962C8B-B14F-4D97-AF65-F5344CB8AC3E}">
        <p14:creationId xmlns:p14="http://schemas.microsoft.com/office/powerpoint/2010/main" val="4196474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975360" y="1219200"/>
            <a:ext cx="10119360" cy="4038600"/>
          </a:xfrm>
        </p:spPr>
        <p:txBody>
          <a:bodyPr/>
          <a:lstStyle/>
          <a:p>
            <a:r>
              <a:rPr lang="en-US" dirty="0"/>
              <a:t>Secondary Activities Farm</a:t>
            </a:r>
          </a:p>
        </p:txBody>
      </p:sp>
      <p:graphicFrame>
        <p:nvGraphicFramePr>
          <p:cNvPr id="4" name="Diagram 3"/>
          <p:cNvGraphicFramePr/>
          <p:nvPr>
            <p:extLst>
              <p:ext uri="{D42A27DB-BD31-4B8C-83A1-F6EECF244321}">
                <p14:modId xmlns:p14="http://schemas.microsoft.com/office/powerpoint/2010/main" val="509794852"/>
              </p:ext>
            </p:extLst>
          </p:nvPr>
        </p:nvGraphicFramePr>
        <p:xfrm>
          <a:off x="1445032" y="2019650"/>
          <a:ext cx="5396916" cy="32381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636968" y="4428531"/>
            <a:ext cx="4412609" cy="646331"/>
          </a:xfrm>
          <a:prstGeom prst="rect">
            <a:avLst/>
          </a:prstGeom>
          <a:noFill/>
        </p:spPr>
        <p:txBody>
          <a:bodyPr wrap="square" rtlCol="0">
            <a:spAutoFit/>
          </a:bodyPr>
          <a:lstStyle/>
          <a:p>
            <a:pPr defTabSz="914400"/>
            <a:r>
              <a:rPr lang="en-US" sz="3600" dirty="0">
                <a:solidFill>
                  <a:srgbClr val="000000"/>
                </a:solidFill>
                <a:latin typeface="Verdana"/>
              </a:rPr>
              <a:t>Packinghouse</a:t>
            </a:r>
          </a:p>
        </p:txBody>
      </p:sp>
      <p:sp>
        <p:nvSpPr>
          <p:cNvPr id="6" name="TextBox 5"/>
          <p:cNvSpPr txBox="1"/>
          <p:nvPr/>
        </p:nvSpPr>
        <p:spPr>
          <a:xfrm>
            <a:off x="975360" y="5535030"/>
            <a:ext cx="5561901" cy="523220"/>
          </a:xfrm>
          <a:prstGeom prst="rect">
            <a:avLst/>
          </a:prstGeom>
          <a:noFill/>
        </p:spPr>
        <p:txBody>
          <a:bodyPr wrap="square" rtlCol="0">
            <a:spAutoFit/>
          </a:bodyPr>
          <a:lstStyle/>
          <a:p>
            <a:pPr marL="285750" indent="-285750" defTabSz="914400">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Stay Tuned!</a:t>
            </a:r>
          </a:p>
        </p:txBody>
      </p:sp>
      <p:sp>
        <p:nvSpPr>
          <p:cNvPr id="7" name="Left Brace 6">
            <a:extLst>
              <a:ext uri="{FF2B5EF4-FFF2-40B4-BE49-F238E27FC236}">
                <a16:creationId xmlns:a16="http://schemas.microsoft.com/office/drawing/2014/main" id="{F0752EBD-3C8C-4578-AB64-A8D43091271B}"/>
              </a:ext>
            </a:extLst>
          </p:cNvPr>
          <p:cNvSpPr/>
          <p:nvPr/>
        </p:nvSpPr>
        <p:spPr>
          <a:xfrm>
            <a:off x="6723581" y="864458"/>
            <a:ext cx="172674" cy="13233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srgbClr val="000000"/>
              </a:solidFill>
              <a:latin typeface="Verdana"/>
            </a:endParaRPr>
          </a:p>
        </p:txBody>
      </p:sp>
      <p:sp>
        <p:nvSpPr>
          <p:cNvPr id="8" name="TextBox 7">
            <a:extLst>
              <a:ext uri="{FF2B5EF4-FFF2-40B4-BE49-F238E27FC236}">
                <a16:creationId xmlns:a16="http://schemas.microsoft.com/office/drawing/2014/main" id="{AE3B986E-ACBF-45FA-86DD-9CDB691D6A98}"/>
              </a:ext>
            </a:extLst>
          </p:cNvPr>
          <p:cNvSpPr txBox="1"/>
          <p:nvPr/>
        </p:nvSpPr>
        <p:spPr>
          <a:xfrm>
            <a:off x="6896255" y="864457"/>
            <a:ext cx="4462625" cy="1200329"/>
          </a:xfrm>
          <a:prstGeom prst="rect">
            <a:avLst/>
          </a:prstGeom>
          <a:noFill/>
        </p:spPr>
        <p:txBody>
          <a:bodyPr wrap="square" rtlCol="0">
            <a:spAutoFit/>
          </a:bodyPr>
          <a:lstStyle/>
          <a:p>
            <a:pPr defTabSz="914400"/>
            <a:r>
              <a:rPr lang="en-US" dirty="0">
                <a:solidFill>
                  <a:srgbClr val="000000"/>
                </a:solidFill>
                <a:latin typeface="Verdana"/>
              </a:rPr>
              <a:t>-Does the primary production farm “own” the packing operation?</a:t>
            </a:r>
          </a:p>
          <a:p>
            <a:pPr defTabSz="914400"/>
            <a:r>
              <a:rPr lang="en-US" dirty="0">
                <a:solidFill>
                  <a:srgbClr val="000000"/>
                </a:solidFill>
                <a:latin typeface="Verdana"/>
              </a:rPr>
              <a:t>-Is most packed produce from the primary production farm?</a:t>
            </a:r>
          </a:p>
        </p:txBody>
      </p:sp>
    </p:spTree>
    <p:extLst>
      <p:ext uri="{BB962C8B-B14F-4D97-AF65-F5344CB8AC3E}">
        <p14:creationId xmlns:p14="http://schemas.microsoft.com/office/powerpoint/2010/main" val="3618489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13F7-7E56-4AA8-9162-B8401E212FDD}"/>
              </a:ext>
            </a:extLst>
          </p:cNvPr>
          <p:cNvSpPr>
            <a:spLocks noGrp="1"/>
          </p:cNvSpPr>
          <p:nvPr>
            <p:ph type="title"/>
          </p:nvPr>
        </p:nvSpPr>
        <p:spPr/>
        <p:txBody>
          <a:bodyPr/>
          <a:lstStyle/>
          <a:p>
            <a:r>
              <a:rPr lang="en-US" dirty="0"/>
              <a:t>Farm vs Registered Facility</a:t>
            </a:r>
          </a:p>
        </p:txBody>
      </p:sp>
      <p:sp>
        <p:nvSpPr>
          <p:cNvPr id="4" name="Content Placeholder 3">
            <a:extLst>
              <a:ext uri="{FF2B5EF4-FFF2-40B4-BE49-F238E27FC236}">
                <a16:creationId xmlns:a16="http://schemas.microsoft.com/office/drawing/2014/main" id="{A2125DB4-6F3C-4507-B5C6-217895166E58}"/>
              </a:ext>
            </a:extLst>
          </p:cNvPr>
          <p:cNvSpPr>
            <a:spLocks noGrp="1"/>
          </p:cNvSpPr>
          <p:nvPr>
            <p:ph sz="half" idx="1"/>
          </p:nvPr>
        </p:nvSpPr>
        <p:spPr>
          <a:xfrm>
            <a:off x="1536192" y="1207316"/>
            <a:ext cx="4559808" cy="4038600"/>
          </a:xfrm>
        </p:spPr>
        <p:txBody>
          <a:bodyPr/>
          <a:lstStyle/>
          <a:p>
            <a:r>
              <a:rPr lang="en-US" dirty="0"/>
              <a:t>Produce Safety Rule</a:t>
            </a:r>
          </a:p>
          <a:p>
            <a:pPr lvl="1"/>
            <a:r>
              <a:rPr lang="en-US" dirty="0"/>
              <a:t>PSA</a:t>
            </a:r>
          </a:p>
          <a:p>
            <a:r>
              <a:rPr lang="en-US" dirty="0"/>
              <a:t>Sanitation GMPs</a:t>
            </a:r>
          </a:p>
          <a:p>
            <a:r>
              <a:rPr lang="en-US" dirty="0"/>
              <a:t>No traceability requirement</a:t>
            </a:r>
          </a:p>
          <a:p>
            <a:r>
              <a:rPr lang="en-US" dirty="0"/>
              <a:t>Mostly state inspectors	</a:t>
            </a:r>
          </a:p>
          <a:p>
            <a:r>
              <a:rPr lang="en-US" dirty="0"/>
              <a:t>No mandatory recall authority</a:t>
            </a:r>
          </a:p>
          <a:p>
            <a:r>
              <a:rPr lang="en-US" dirty="0"/>
              <a:t>Exempt from Sanitary Transport rule</a:t>
            </a:r>
          </a:p>
        </p:txBody>
      </p:sp>
      <p:sp>
        <p:nvSpPr>
          <p:cNvPr id="5" name="Content Placeholder 4">
            <a:extLst>
              <a:ext uri="{FF2B5EF4-FFF2-40B4-BE49-F238E27FC236}">
                <a16:creationId xmlns:a16="http://schemas.microsoft.com/office/drawing/2014/main" id="{27ECD374-B1D5-42BD-8B5C-99C690876ADF}"/>
              </a:ext>
            </a:extLst>
          </p:cNvPr>
          <p:cNvSpPr>
            <a:spLocks noGrp="1"/>
          </p:cNvSpPr>
          <p:nvPr>
            <p:ph sz="half" idx="2"/>
          </p:nvPr>
        </p:nvSpPr>
        <p:spPr>
          <a:xfrm>
            <a:off x="6248400" y="1207316"/>
            <a:ext cx="4559808" cy="4038600"/>
          </a:xfrm>
        </p:spPr>
        <p:txBody>
          <a:bodyPr/>
          <a:lstStyle/>
          <a:p>
            <a:r>
              <a:rPr lang="en-US" dirty="0"/>
              <a:t>Preventive Controls</a:t>
            </a:r>
          </a:p>
          <a:p>
            <a:pPr lvl="1"/>
            <a:r>
              <a:rPr lang="en-US" dirty="0"/>
              <a:t>PCQI</a:t>
            </a:r>
          </a:p>
          <a:p>
            <a:r>
              <a:rPr lang="en-US" dirty="0"/>
              <a:t>Must consider </a:t>
            </a:r>
            <a:r>
              <a:rPr lang="en-US" i="1" dirty="0"/>
              <a:t>Listeria</a:t>
            </a:r>
          </a:p>
          <a:p>
            <a:r>
              <a:rPr lang="en-US" dirty="0"/>
              <a:t>Bioterrorism Act recordkeeping </a:t>
            </a:r>
            <a:r>
              <a:rPr lang="en-US" dirty="0" err="1"/>
              <a:t>reqs</a:t>
            </a:r>
            <a:endParaRPr lang="en-US" dirty="0"/>
          </a:p>
          <a:p>
            <a:r>
              <a:rPr lang="en-US" dirty="0"/>
              <a:t>Mostly FDA inspectors</a:t>
            </a:r>
          </a:p>
          <a:p>
            <a:r>
              <a:rPr lang="en-US" dirty="0"/>
              <a:t>Mandatory recall authority</a:t>
            </a:r>
          </a:p>
          <a:p>
            <a:r>
              <a:rPr lang="en-US" dirty="0"/>
              <a:t>Sanitary Transport rule applies</a:t>
            </a:r>
          </a:p>
        </p:txBody>
      </p:sp>
      <p:sp>
        <p:nvSpPr>
          <p:cNvPr id="6" name="TextBox 5">
            <a:extLst>
              <a:ext uri="{FF2B5EF4-FFF2-40B4-BE49-F238E27FC236}">
                <a16:creationId xmlns:a16="http://schemas.microsoft.com/office/drawing/2014/main" id="{2E4101F1-8BDF-4582-8D98-A3ECEF87A48B}"/>
              </a:ext>
            </a:extLst>
          </p:cNvPr>
          <p:cNvSpPr txBox="1"/>
          <p:nvPr/>
        </p:nvSpPr>
        <p:spPr>
          <a:xfrm>
            <a:off x="2481743" y="5276676"/>
            <a:ext cx="7533314" cy="646331"/>
          </a:xfrm>
          <a:prstGeom prst="rect">
            <a:avLst/>
          </a:prstGeom>
          <a:noFill/>
        </p:spPr>
        <p:txBody>
          <a:bodyPr wrap="square" rtlCol="0">
            <a:spAutoFit/>
          </a:bodyPr>
          <a:lstStyle/>
          <a:p>
            <a:pPr defTabSz="914400"/>
            <a:r>
              <a:rPr lang="en-US" sz="3600" dirty="0">
                <a:solidFill>
                  <a:srgbClr val="000000"/>
                </a:solidFill>
                <a:latin typeface="Arial" panose="020B0604020202020204" pitchFamily="34" charset="0"/>
                <a:cs typeface="Arial" panose="020B0604020202020204" pitchFamily="34" charset="0"/>
              </a:rPr>
              <a:t>Everyone must produce safe food </a:t>
            </a:r>
          </a:p>
        </p:txBody>
      </p:sp>
    </p:spTree>
    <p:extLst>
      <p:ext uri="{BB962C8B-B14F-4D97-AF65-F5344CB8AC3E}">
        <p14:creationId xmlns:p14="http://schemas.microsoft.com/office/powerpoint/2010/main" val="4254355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It Could Have Been Worse…</a:t>
            </a:r>
          </a:p>
        </p:txBody>
      </p:sp>
      <p:sp>
        <p:nvSpPr>
          <p:cNvPr id="3" name="Content Placeholder 2"/>
          <p:cNvSpPr>
            <a:spLocks noGrp="1"/>
          </p:cNvSpPr>
          <p:nvPr>
            <p:ph idx="1"/>
          </p:nvPr>
        </p:nvSpPr>
        <p:spPr/>
        <p:txBody>
          <a:bodyPr>
            <a:normAutofit/>
          </a:bodyPr>
          <a:lstStyle/>
          <a:p>
            <a:r>
              <a:rPr lang="en-US" sz="3200" dirty="0"/>
              <a:t>Mandatory microbiological testing of raw materials, finished product</a:t>
            </a:r>
          </a:p>
          <a:p>
            <a:r>
              <a:rPr lang="en-US" sz="3200" dirty="0"/>
              <a:t>Mandatory environmental monitoring for pathogens</a:t>
            </a:r>
          </a:p>
          <a:p>
            <a:r>
              <a:rPr lang="en-US" sz="3200" dirty="0"/>
              <a:t>Mandatory supplier approval and verification program</a:t>
            </a:r>
          </a:p>
        </p:txBody>
      </p:sp>
      <p:pic>
        <p:nvPicPr>
          <p:cNvPr id="4" name="Picture 3">
            <a:extLst>
              <a:ext uri="{FF2B5EF4-FFF2-40B4-BE49-F238E27FC236}">
                <a16:creationId xmlns:a16="http://schemas.microsoft.com/office/drawing/2014/main" id="{FD62DE81-2442-44B1-98F7-9C61870EF9E9}"/>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00A2EE5B-92C7-488F-AB6E-1B6A339F5113}"/>
              </a:ext>
            </a:extLst>
          </p:cNvPr>
          <p:cNvSpPr>
            <a:spLocks noGrp="1"/>
          </p:cNvSpPr>
          <p:nvPr>
            <p:ph type="sldNum" sz="quarter" idx="12"/>
          </p:nvPr>
        </p:nvSpPr>
        <p:spPr/>
        <p:txBody>
          <a:bodyPr/>
          <a:lstStyle/>
          <a:p>
            <a:fld id="{6113E31D-E2AB-40D1-8B51-AFA5AFEF393A}" type="slidenum">
              <a:rPr lang="en-US" smtClean="0"/>
              <a:t>45</a:t>
            </a:fld>
            <a:endParaRPr lang="en-US" dirty="0"/>
          </a:p>
        </p:txBody>
      </p:sp>
    </p:spTree>
    <p:extLst>
      <p:ext uri="{BB962C8B-B14F-4D97-AF65-F5344CB8AC3E}">
        <p14:creationId xmlns:p14="http://schemas.microsoft.com/office/powerpoint/2010/main" val="1448629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9A28B3-2834-435C-8630-1785CF70E4EB}"/>
              </a:ext>
            </a:extLst>
          </p:cNvPr>
          <p:cNvSpPr>
            <a:spLocks noGrp="1"/>
          </p:cNvSpPr>
          <p:nvPr>
            <p:ph type="title"/>
          </p:nvPr>
        </p:nvSpPr>
        <p:spPr/>
        <p:txBody>
          <a:bodyPr/>
          <a:lstStyle/>
          <a:p>
            <a:r>
              <a:rPr lang="en-US" dirty="0"/>
              <a:t>Implementation Update</a:t>
            </a:r>
          </a:p>
        </p:txBody>
      </p:sp>
      <p:sp>
        <p:nvSpPr>
          <p:cNvPr id="6" name="Content Placeholder 5">
            <a:extLst>
              <a:ext uri="{FF2B5EF4-FFF2-40B4-BE49-F238E27FC236}">
                <a16:creationId xmlns:a16="http://schemas.microsoft.com/office/drawing/2014/main" id="{47E5F5BF-62C5-4EC5-8D58-86927D8C57E3}"/>
              </a:ext>
            </a:extLst>
          </p:cNvPr>
          <p:cNvSpPr>
            <a:spLocks noGrp="1"/>
          </p:cNvSpPr>
          <p:nvPr>
            <p:ph idx="1"/>
          </p:nvPr>
        </p:nvSpPr>
        <p:spPr/>
        <p:txBody>
          <a:bodyPr/>
          <a:lstStyle/>
          <a:p>
            <a:r>
              <a:rPr lang="en-US" dirty="0"/>
              <a:t>Larger farms (&gt;$500K produce sales) compliance: January 2018</a:t>
            </a:r>
          </a:p>
          <a:p>
            <a:r>
              <a:rPr lang="en-US" dirty="0"/>
              <a:t>Small farms (&lt;$250K-$500K produce sales) compliance: January 2019</a:t>
            </a:r>
          </a:p>
          <a:p>
            <a:pPr lvl="1"/>
            <a:r>
              <a:rPr lang="en-US" dirty="0"/>
              <a:t>State Dept Ag/ Health will do most inspections</a:t>
            </a:r>
          </a:p>
          <a:p>
            <a:pPr lvl="1"/>
            <a:r>
              <a:rPr lang="en-US" dirty="0"/>
              <a:t>FDA Produce Safety Network can also inspect</a:t>
            </a:r>
          </a:p>
          <a:p>
            <a:r>
              <a:rPr lang="en-US" dirty="0"/>
              <a:t>Ag water subpart is on hold</a:t>
            </a:r>
          </a:p>
        </p:txBody>
      </p:sp>
    </p:spTree>
    <p:extLst>
      <p:ext uri="{BB962C8B-B14F-4D97-AF65-F5344CB8AC3E}">
        <p14:creationId xmlns:p14="http://schemas.microsoft.com/office/powerpoint/2010/main" val="1980085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lstStyle/>
          <a:p>
            <a:r>
              <a:rPr lang="en-US" dirty="0">
                <a:hlinkClick r:id="rId2"/>
              </a:rPr>
              <a:t>www.fda.gov/fsma</a:t>
            </a:r>
            <a:endParaRPr lang="en-US" dirty="0"/>
          </a:p>
          <a:p>
            <a:pPr lvl="1"/>
            <a:r>
              <a:rPr lang="en-US" dirty="0"/>
              <a:t>Summaries and full versions of each rule (multiple languages)</a:t>
            </a:r>
          </a:p>
          <a:p>
            <a:pPr lvl="1"/>
            <a:r>
              <a:rPr lang="en-US" dirty="0"/>
              <a:t>Guidance and other notices</a:t>
            </a:r>
          </a:p>
          <a:p>
            <a:pPr lvl="1"/>
            <a:r>
              <a:rPr lang="en-US" dirty="0"/>
              <a:t>Technical Assistance Network</a:t>
            </a:r>
          </a:p>
          <a:p>
            <a:r>
              <a:rPr lang="en-US" dirty="0">
                <a:hlinkClick r:id="rId3"/>
              </a:rPr>
              <a:t>www.unitedfresh.org/food-safety/food-safety-modernization-act/</a:t>
            </a:r>
            <a:endParaRPr lang="en-US" dirty="0"/>
          </a:p>
          <a:p>
            <a:r>
              <a:rPr lang="en-US">
                <a:hlinkClick r:id="rId4"/>
              </a:rPr>
              <a:t>www.unitedfresh.org/fsma-faqs</a:t>
            </a:r>
            <a:r>
              <a:rPr lang="en-US"/>
              <a:t> </a:t>
            </a:r>
            <a:endParaRPr lang="en-US" dirty="0"/>
          </a:p>
          <a:p>
            <a:r>
              <a:rPr lang="en-US" dirty="0">
                <a:hlinkClick r:id="rId5"/>
              </a:rPr>
              <a:t>www.Fspca.net</a:t>
            </a:r>
            <a:r>
              <a:rPr lang="en-US" dirty="0"/>
              <a:t> </a:t>
            </a:r>
          </a:p>
          <a:p>
            <a:r>
              <a:rPr lang="en-US" dirty="0">
                <a:hlinkClick r:id="rId6"/>
              </a:rPr>
              <a:t>https://producesafetyalliance.cornell.edu/</a:t>
            </a:r>
            <a:r>
              <a:rPr lang="en-US" dirty="0"/>
              <a:t> </a:t>
            </a:r>
          </a:p>
          <a:p>
            <a:endParaRPr lang="en-US" dirty="0"/>
          </a:p>
        </p:txBody>
      </p:sp>
    </p:spTree>
    <p:extLst>
      <p:ext uri="{BB962C8B-B14F-4D97-AF65-F5344CB8AC3E}">
        <p14:creationId xmlns:p14="http://schemas.microsoft.com/office/powerpoint/2010/main" val="4204396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Regulatory: </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Assessment / Sampling</a:t>
            </a:r>
          </a:p>
        </p:txBody>
      </p:sp>
      <p:sp>
        <p:nvSpPr>
          <p:cNvPr id="3" name="Text Placeholder 2"/>
          <p:cNvSpPr>
            <a:spLocks noGrp="1"/>
          </p:cNvSpPr>
          <p:nvPr>
            <p:ph type="body" idx="1"/>
          </p:nvPr>
        </p:nvSpPr>
        <p:spPr/>
        <p:txBody>
          <a:bodyPr/>
          <a:lstStyle/>
          <a:p>
            <a:r>
              <a:rPr lang="en-US" dirty="0"/>
              <a:t>Perspective</a:t>
            </a:r>
          </a:p>
        </p:txBody>
      </p:sp>
      <p:pic>
        <p:nvPicPr>
          <p:cNvPr id="4" name="Picture 3">
            <a:extLst>
              <a:ext uri="{FF2B5EF4-FFF2-40B4-BE49-F238E27FC236}">
                <a16:creationId xmlns:a16="http://schemas.microsoft.com/office/drawing/2014/main" id="{72B2FF46-270E-4286-9266-D943110F3C09}"/>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1325AF8F-3016-4F07-955C-3D682CB9E4CC}"/>
              </a:ext>
            </a:extLst>
          </p:cNvPr>
          <p:cNvSpPr>
            <a:spLocks noGrp="1"/>
          </p:cNvSpPr>
          <p:nvPr>
            <p:ph type="sldNum" sz="quarter" idx="12"/>
          </p:nvPr>
        </p:nvSpPr>
        <p:spPr/>
        <p:txBody>
          <a:bodyPr/>
          <a:lstStyle/>
          <a:p>
            <a:fld id="{4FAB73BC-B049-4115-A692-8D63A059BFB8}" type="slidenum">
              <a:rPr lang="en-US" smtClean="0"/>
              <a:t>48</a:t>
            </a:fld>
            <a:endParaRPr lang="en-US" dirty="0"/>
          </a:p>
        </p:txBody>
      </p:sp>
    </p:spTree>
    <p:extLst>
      <p:ext uri="{BB962C8B-B14F-4D97-AF65-F5344CB8AC3E}">
        <p14:creationId xmlns:p14="http://schemas.microsoft.com/office/powerpoint/2010/main" val="3903268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800" i="1" dirty="0"/>
              <a:t>FDA Inspection, Environmental Sampling and Sample Collection Cantaloupe Packinghouse Assignment</a:t>
            </a:r>
            <a:endParaRPr lang="en-US" sz="48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normAutofit/>
          </a:bodyPr>
          <a:lstStyle/>
          <a:p>
            <a:r>
              <a:rPr lang="en-US" sz="3600" b="1" dirty="0">
                <a:solidFill>
                  <a:srgbClr val="FF0000"/>
                </a:solidFill>
              </a:rPr>
              <a:t>Summer 2013</a:t>
            </a:r>
          </a:p>
        </p:txBody>
      </p:sp>
      <p:pic>
        <p:nvPicPr>
          <p:cNvPr id="4" name="Picture 3">
            <a:extLst>
              <a:ext uri="{FF2B5EF4-FFF2-40B4-BE49-F238E27FC236}">
                <a16:creationId xmlns:a16="http://schemas.microsoft.com/office/drawing/2014/main" id="{D7E0F605-0F3B-4553-A2CE-E3C7DF6E1A6E}"/>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331C7224-0541-4A19-BAFE-130493FB47A4}"/>
              </a:ext>
            </a:extLst>
          </p:cNvPr>
          <p:cNvSpPr>
            <a:spLocks noGrp="1"/>
          </p:cNvSpPr>
          <p:nvPr>
            <p:ph type="sldNum" sz="quarter" idx="12"/>
          </p:nvPr>
        </p:nvSpPr>
        <p:spPr/>
        <p:txBody>
          <a:bodyPr/>
          <a:lstStyle/>
          <a:p>
            <a:fld id="{4FAB73BC-B049-4115-A692-8D63A059BFB8}" type="slidenum">
              <a:rPr lang="en-US" smtClean="0"/>
              <a:t>49</a:t>
            </a:fld>
            <a:endParaRPr lang="en-US" dirty="0"/>
          </a:p>
        </p:txBody>
      </p:sp>
    </p:spTree>
    <p:extLst>
      <p:ext uri="{BB962C8B-B14F-4D97-AF65-F5344CB8AC3E}">
        <p14:creationId xmlns:p14="http://schemas.microsoft.com/office/powerpoint/2010/main" val="3219048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dfa3">
            <a:extLst>
              <a:ext uri="{FF2B5EF4-FFF2-40B4-BE49-F238E27FC236}">
                <a16:creationId xmlns:a16="http://schemas.microsoft.com/office/drawing/2014/main" id="{32DC8CE4-D5F6-4C24-8EED-AB8AD1897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508" y="-310896"/>
            <a:ext cx="7778984" cy="747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CFBC3E6-37EA-416B-8A8E-569381BD7C19}"/>
              </a:ext>
            </a:extLst>
          </p:cNvPr>
          <p:cNvPicPr>
            <a:picLocks noChangeAspect="1"/>
          </p:cNvPicPr>
          <p:nvPr/>
        </p:nvPicPr>
        <p:blipFill>
          <a:blip r:embed="rId4"/>
          <a:stretch>
            <a:fillRect/>
          </a:stretch>
        </p:blipFill>
        <p:spPr>
          <a:xfrm>
            <a:off x="10183091" y="182328"/>
            <a:ext cx="1870362" cy="718086"/>
          </a:xfrm>
          <a:prstGeom prst="rect">
            <a:avLst/>
          </a:prstGeom>
        </p:spPr>
      </p:pic>
      <p:sp>
        <p:nvSpPr>
          <p:cNvPr id="5" name="Slide Number Placeholder 4">
            <a:extLst>
              <a:ext uri="{FF2B5EF4-FFF2-40B4-BE49-F238E27FC236}">
                <a16:creationId xmlns:a16="http://schemas.microsoft.com/office/drawing/2014/main" id="{0ABFA4F5-25B7-42D5-AAC6-E0269913C2FA}"/>
              </a:ext>
            </a:extLst>
          </p:cNvPr>
          <p:cNvSpPr>
            <a:spLocks noGrp="1"/>
          </p:cNvSpPr>
          <p:nvPr>
            <p:ph type="sldNum" sz="quarter" idx="12"/>
          </p:nvPr>
        </p:nvSpPr>
        <p:spPr/>
        <p:txBody>
          <a:bodyPr/>
          <a:lstStyle/>
          <a:p>
            <a:fld id="{4FAB73BC-B049-4115-A692-8D63A059BFB8}" type="slidenum">
              <a:rPr lang="en-US" smtClean="0"/>
              <a:pPr/>
              <a:t>5</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2013</a:t>
            </a:r>
          </a:p>
        </p:txBody>
      </p:sp>
      <p:sp>
        <p:nvSpPr>
          <p:cNvPr id="3" name="Content Placeholder 2"/>
          <p:cNvSpPr>
            <a:spLocks noGrp="1"/>
          </p:cNvSpPr>
          <p:nvPr>
            <p:ph idx="1"/>
          </p:nvPr>
        </p:nvSpPr>
        <p:spPr/>
        <p:txBody>
          <a:bodyPr>
            <a:normAutofit/>
          </a:bodyPr>
          <a:lstStyle/>
          <a:p>
            <a:r>
              <a:rPr lang="en-US" sz="3200" i="1" dirty="0"/>
              <a:t>“FDA Inspection, Environmental Sampling and Sample Collection Cantaloupe Packinghouse Assignment”</a:t>
            </a:r>
          </a:p>
          <a:p>
            <a:pPr lvl="1"/>
            <a:r>
              <a:rPr lang="en-US" sz="2800" dirty="0"/>
              <a:t>Issued to determine current cantaloupe packinghouse practices and </a:t>
            </a:r>
          </a:p>
          <a:p>
            <a:pPr lvl="1"/>
            <a:r>
              <a:rPr lang="en-US" sz="2800" dirty="0"/>
              <a:t>To gather baseline data on the prevalence of </a:t>
            </a:r>
            <a:r>
              <a:rPr lang="en-US" sz="2800" i="1" dirty="0" err="1"/>
              <a:t>Listeria</a:t>
            </a:r>
            <a:r>
              <a:rPr lang="en-US" sz="2800" i="1" dirty="0"/>
              <a:t> </a:t>
            </a:r>
            <a:r>
              <a:rPr lang="en-US" sz="2800" i="1" dirty="0" err="1"/>
              <a:t>monocytogenes</a:t>
            </a:r>
            <a:r>
              <a:rPr lang="en-US" sz="2800" i="1" dirty="0"/>
              <a:t> </a:t>
            </a:r>
            <a:r>
              <a:rPr lang="en-US" sz="2800" dirty="0"/>
              <a:t>in the environment of these packing houses and how that relates to incoming and outgoing cantaloupes</a:t>
            </a:r>
          </a:p>
        </p:txBody>
      </p:sp>
      <p:pic>
        <p:nvPicPr>
          <p:cNvPr id="4" name="Picture 3">
            <a:extLst>
              <a:ext uri="{FF2B5EF4-FFF2-40B4-BE49-F238E27FC236}">
                <a16:creationId xmlns:a16="http://schemas.microsoft.com/office/drawing/2014/main" id="{70DB48F7-233B-4241-848F-C01D434D3D12}"/>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91E63753-B9BE-484A-8D24-433ABD9CC614}"/>
              </a:ext>
            </a:extLst>
          </p:cNvPr>
          <p:cNvSpPr>
            <a:spLocks noGrp="1"/>
          </p:cNvSpPr>
          <p:nvPr>
            <p:ph type="sldNum" sz="quarter" idx="12"/>
          </p:nvPr>
        </p:nvSpPr>
        <p:spPr/>
        <p:txBody>
          <a:bodyPr/>
          <a:lstStyle/>
          <a:p>
            <a:fld id="{6113E31D-E2AB-40D1-8B51-AFA5AFEF393A}" type="slidenum">
              <a:rPr lang="en-US" smtClean="0"/>
              <a:t>50</a:t>
            </a:fld>
            <a:endParaRPr lang="en-US" dirty="0"/>
          </a:p>
        </p:txBody>
      </p:sp>
    </p:spTree>
    <p:extLst>
      <p:ext uri="{BB962C8B-B14F-4D97-AF65-F5344CB8AC3E}">
        <p14:creationId xmlns:p14="http://schemas.microsoft.com/office/powerpoint/2010/main" val="888143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2013 or 2019…Same</a:t>
            </a:r>
          </a:p>
        </p:txBody>
      </p:sp>
      <p:sp>
        <p:nvSpPr>
          <p:cNvPr id="3" name="Content Placeholder 2"/>
          <p:cNvSpPr>
            <a:spLocks noGrp="1"/>
          </p:cNvSpPr>
          <p:nvPr>
            <p:ph idx="1"/>
          </p:nvPr>
        </p:nvSpPr>
        <p:spPr/>
        <p:txBody>
          <a:bodyPr>
            <a:normAutofit fontScale="92500" lnSpcReduction="10000"/>
          </a:bodyPr>
          <a:lstStyle/>
          <a:p>
            <a:r>
              <a:rPr lang="en-US" sz="3200" i="1" dirty="0"/>
              <a:t>The 2013 Cantaloupe Assignment for </a:t>
            </a:r>
            <a:r>
              <a:rPr lang="en-US" sz="3200" i="1" dirty="0" err="1"/>
              <a:t>Lm</a:t>
            </a:r>
            <a:endParaRPr lang="en-US" sz="3200" i="1" dirty="0"/>
          </a:p>
          <a:p>
            <a:pPr lvl="1">
              <a:buClr>
                <a:srgbClr val="99CB38"/>
              </a:buClr>
            </a:pPr>
            <a:r>
              <a:rPr lang="en-US" sz="3000" dirty="0">
                <a:solidFill>
                  <a:prstClr val="black">
                    <a:lumMod val="75000"/>
                    <a:lumOff val="25000"/>
                  </a:prstClr>
                </a:solidFill>
              </a:rPr>
              <a:t>On Farms and Packing Facilities</a:t>
            </a:r>
            <a:endParaRPr lang="en-US" sz="3200" dirty="0"/>
          </a:p>
          <a:p>
            <a:endParaRPr lang="en-US" sz="1400" i="1" dirty="0"/>
          </a:p>
          <a:p>
            <a:r>
              <a:rPr lang="en-US" sz="3200" i="1" dirty="0"/>
              <a:t>2018/2019 Romaine Lettuce Assignment for E. coli </a:t>
            </a:r>
          </a:p>
          <a:p>
            <a:pPr lvl="1">
              <a:buClr>
                <a:srgbClr val="99CB38"/>
              </a:buClr>
            </a:pPr>
            <a:r>
              <a:rPr lang="en-US" sz="3000" dirty="0">
                <a:solidFill>
                  <a:prstClr val="black">
                    <a:lumMod val="75000"/>
                    <a:lumOff val="25000"/>
                  </a:prstClr>
                </a:solidFill>
              </a:rPr>
              <a:t>Started in POST HARVEST coolers…industry uprising…moved sampling to field</a:t>
            </a:r>
            <a:endParaRPr lang="en-US" sz="3200" dirty="0">
              <a:solidFill>
                <a:prstClr val="black">
                  <a:lumMod val="75000"/>
                  <a:lumOff val="25000"/>
                </a:prstClr>
              </a:solidFill>
            </a:endParaRPr>
          </a:p>
          <a:p>
            <a:endParaRPr lang="en-US" sz="1400" i="1" dirty="0"/>
          </a:p>
          <a:p>
            <a:r>
              <a:rPr lang="en-US" sz="3200" i="1" dirty="0"/>
              <a:t>2019/2020 General Surveillance for Norovirus and Cyclospora</a:t>
            </a:r>
          </a:p>
          <a:p>
            <a:pPr lvl="1">
              <a:buClr>
                <a:srgbClr val="99CB38"/>
              </a:buClr>
            </a:pPr>
            <a:r>
              <a:rPr lang="en-US" sz="3200" dirty="0">
                <a:solidFill>
                  <a:prstClr val="black">
                    <a:lumMod val="75000"/>
                    <a:lumOff val="25000"/>
                  </a:prstClr>
                </a:solidFill>
              </a:rPr>
              <a:t>Consumer retail stores</a:t>
            </a:r>
          </a:p>
        </p:txBody>
      </p:sp>
      <p:pic>
        <p:nvPicPr>
          <p:cNvPr id="4" name="Picture 3">
            <a:extLst>
              <a:ext uri="{FF2B5EF4-FFF2-40B4-BE49-F238E27FC236}">
                <a16:creationId xmlns:a16="http://schemas.microsoft.com/office/drawing/2014/main" id="{B7779513-0FC4-4E64-A4C5-D3DE5974399B}"/>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58E656EE-19D3-4519-B203-56A600D3DC74}"/>
              </a:ext>
            </a:extLst>
          </p:cNvPr>
          <p:cNvSpPr>
            <a:spLocks noGrp="1"/>
          </p:cNvSpPr>
          <p:nvPr>
            <p:ph type="sldNum" sz="quarter" idx="12"/>
          </p:nvPr>
        </p:nvSpPr>
        <p:spPr/>
        <p:txBody>
          <a:bodyPr/>
          <a:lstStyle/>
          <a:p>
            <a:fld id="{6113E31D-E2AB-40D1-8B51-AFA5AFEF393A}" type="slidenum">
              <a:rPr lang="en-US" smtClean="0"/>
              <a:t>51</a:t>
            </a:fld>
            <a:endParaRPr lang="en-US" dirty="0"/>
          </a:p>
        </p:txBody>
      </p:sp>
    </p:spTree>
    <p:extLst>
      <p:ext uri="{BB962C8B-B14F-4D97-AF65-F5344CB8AC3E}">
        <p14:creationId xmlns:p14="http://schemas.microsoft.com/office/powerpoint/2010/main" val="21714690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2013 FDA’s Purposes - 1</a:t>
            </a:r>
          </a:p>
        </p:txBody>
      </p:sp>
      <p:sp>
        <p:nvSpPr>
          <p:cNvPr id="3" name="Content Placeholder 2"/>
          <p:cNvSpPr>
            <a:spLocks noGrp="1"/>
          </p:cNvSpPr>
          <p:nvPr>
            <p:ph idx="1"/>
          </p:nvPr>
        </p:nvSpPr>
        <p:spPr>
          <a:xfrm>
            <a:off x="1251856" y="1817915"/>
            <a:ext cx="9903823" cy="4264230"/>
          </a:xfrm>
        </p:spPr>
        <p:txBody>
          <a:bodyPr>
            <a:normAutofit/>
          </a:bodyPr>
          <a:lstStyle/>
          <a:p>
            <a:r>
              <a:rPr lang="en-US" sz="2400" u="sng" dirty="0"/>
              <a:t>Assess and document current practices in packing facilities through out the industry</a:t>
            </a:r>
          </a:p>
          <a:p>
            <a:r>
              <a:rPr lang="en-US" sz="2400" dirty="0"/>
              <a:t>Discover the extent of knowledge and adoption of FDA guidance and other industry guidance</a:t>
            </a:r>
          </a:p>
          <a:p>
            <a:r>
              <a:rPr lang="en-US" sz="2400" u="sng" dirty="0">
                <a:solidFill>
                  <a:srgbClr val="FF0000"/>
                </a:solidFill>
              </a:rPr>
              <a:t>Are producers aware of previous outbreaks and have they looked at their practice and adjusted anything based on what was found</a:t>
            </a:r>
          </a:p>
          <a:p>
            <a:r>
              <a:rPr lang="en-US" sz="2400" u="sng" dirty="0"/>
              <a:t>Prevalence of </a:t>
            </a:r>
            <a:r>
              <a:rPr lang="en-US" sz="2400" u="sng" dirty="0" err="1"/>
              <a:t>Listeria</a:t>
            </a:r>
            <a:r>
              <a:rPr lang="en-US" sz="2400" u="sng" dirty="0"/>
              <a:t> </a:t>
            </a:r>
            <a:r>
              <a:rPr lang="en-US" sz="2400" u="sng" dirty="0" err="1"/>
              <a:t>monocytogenes</a:t>
            </a:r>
            <a:r>
              <a:rPr lang="en-US" sz="2400" u="sng" dirty="0"/>
              <a:t> within packing houses</a:t>
            </a:r>
          </a:p>
          <a:p>
            <a:pPr lvl="1"/>
            <a:r>
              <a:rPr lang="en-US" sz="2000" dirty="0"/>
              <a:t>Common handling practices?</a:t>
            </a:r>
          </a:p>
          <a:p>
            <a:pPr lvl="1"/>
            <a:r>
              <a:rPr lang="en-US" sz="2000" dirty="0"/>
              <a:t>Dry </a:t>
            </a:r>
            <a:r>
              <a:rPr lang="en-US" sz="2000" dirty="0" err="1"/>
              <a:t>vs</a:t>
            </a:r>
            <a:r>
              <a:rPr lang="en-US" sz="2000" dirty="0"/>
              <a:t> Wet packed?</a:t>
            </a:r>
          </a:p>
          <a:p>
            <a:pPr lvl="1"/>
            <a:r>
              <a:rPr lang="en-US" sz="2000" dirty="0"/>
              <a:t>Food contact surfaces, equipment, other vehicles on which </a:t>
            </a:r>
            <a:r>
              <a:rPr lang="en-US" sz="2000" dirty="0" err="1"/>
              <a:t>L.mono</a:t>
            </a:r>
            <a:r>
              <a:rPr lang="en-US" sz="2000" dirty="0"/>
              <a:t> is likely to be found?</a:t>
            </a:r>
          </a:p>
        </p:txBody>
      </p:sp>
      <p:pic>
        <p:nvPicPr>
          <p:cNvPr id="4" name="Picture 3">
            <a:extLst>
              <a:ext uri="{FF2B5EF4-FFF2-40B4-BE49-F238E27FC236}">
                <a16:creationId xmlns:a16="http://schemas.microsoft.com/office/drawing/2014/main" id="{A53382C7-D295-4C3B-B0D1-0B968D067AC3}"/>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E45981C7-F693-437B-8D06-A09AC1A67009}"/>
              </a:ext>
            </a:extLst>
          </p:cNvPr>
          <p:cNvSpPr>
            <a:spLocks noGrp="1"/>
          </p:cNvSpPr>
          <p:nvPr>
            <p:ph type="sldNum" sz="quarter" idx="12"/>
          </p:nvPr>
        </p:nvSpPr>
        <p:spPr/>
        <p:txBody>
          <a:bodyPr/>
          <a:lstStyle/>
          <a:p>
            <a:fld id="{6113E31D-E2AB-40D1-8B51-AFA5AFEF393A}" type="slidenum">
              <a:rPr lang="en-US" smtClean="0"/>
              <a:t>52</a:t>
            </a:fld>
            <a:endParaRPr lang="en-US" dirty="0"/>
          </a:p>
        </p:txBody>
      </p:sp>
    </p:spTree>
    <p:extLst>
      <p:ext uri="{BB962C8B-B14F-4D97-AF65-F5344CB8AC3E}">
        <p14:creationId xmlns:p14="http://schemas.microsoft.com/office/powerpoint/2010/main" val="29768398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2013 FDA’s Purposes - 2</a:t>
            </a:r>
          </a:p>
        </p:txBody>
      </p:sp>
      <p:sp>
        <p:nvSpPr>
          <p:cNvPr id="3" name="Content Placeholder 2"/>
          <p:cNvSpPr>
            <a:spLocks noGrp="1"/>
          </p:cNvSpPr>
          <p:nvPr>
            <p:ph idx="1"/>
          </p:nvPr>
        </p:nvSpPr>
        <p:spPr>
          <a:xfrm>
            <a:off x="1240970" y="1861457"/>
            <a:ext cx="9914709" cy="4262252"/>
          </a:xfrm>
        </p:spPr>
        <p:txBody>
          <a:bodyPr>
            <a:normAutofit/>
          </a:bodyPr>
          <a:lstStyle/>
          <a:p>
            <a:r>
              <a:rPr lang="en-US" sz="3200" dirty="0"/>
              <a:t>Info will be used </a:t>
            </a:r>
            <a:r>
              <a:rPr lang="en-US" sz="3200" u="sng" dirty="0"/>
              <a:t>to support a risk assessment of </a:t>
            </a:r>
            <a:r>
              <a:rPr lang="en-US" sz="3200" u="sng" dirty="0" err="1"/>
              <a:t>L.mono</a:t>
            </a:r>
            <a:r>
              <a:rPr lang="en-US" sz="3200" u="sng" dirty="0"/>
              <a:t> </a:t>
            </a:r>
            <a:r>
              <a:rPr lang="en-US" sz="3200" dirty="0"/>
              <a:t>relative to the handling of cantaloupe</a:t>
            </a:r>
          </a:p>
          <a:p>
            <a:r>
              <a:rPr lang="en-US" sz="3200" u="sng" dirty="0"/>
              <a:t>Develop updated industry guidance</a:t>
            </a:r>
          </a:p>
          <a:p>
            <a:r>
              <a:rPr lang="en-US" sz="3200" u="sng" dirty="0"/>
              <a:t>Guide research</a:t>
            </a:r>
            <a:r>
              <a:rPr lang="en-US" sz="3200" dirty="0"/>
              <a:t> with the intent of evaluating common handling practices</a:t>
            </a:r>
          </a:p>
          <a:p>
            <a:r>
              <a:rPr lang="en-US" sz="3200" dirty="0"/>
              <a:t>Frame regulatory inspection and compliance strategies used in the future</a:t>
            </a:r>
          </a:p>
          <a:p>
            <a:endParaRPr lang="en-US" sz="3200" dirty="0"/>
          </a:p>
        </p:txBody>
      </p:sp>
      <p:pic>
        <p:nvPicPr>
          <p:cNvPr id="4" name="Picture 3">
            <a:extLst>
              <a:ext uri="{FF2B5EF4-FFF2-40B4-BE49-F238E27FC236}">
                <a16:creationId xmlns:a16="http://schemas.microsoft.com/office/drawing/2014/main" id="{8176C05E-E7AD-4A10-B863-CC3721FCCD83}"/>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F141DF4E-D045-4B6E-A2A4-5C7254091120}"/>
              </a:ext>
            </a:extLst>
          </p:cNvPr>
          <p:cNvSpPr>
            <a:spLocks noGrp="1"/>
          </p:cNvSpPr>
          <p:nvPr>
            <p:ph type="sldNum" sz="quarter" idx="12"/>
          </p:nvPr>
        </p:nvSpPr>
        <p:spPr/>
        <p:txBody>
          <a:bodyPr/>
          <a:lstStyle/>
          <a:p>
            <a:fld id="{6113E31D-E2AB-40D1-8B51-AFA5AFEF393A}" type="slidenum">
              <a:rPr lang="en-US" smtClean="0"/>
              <a:t>53</a:t>
            </a:fld>
            <a:endParaRPr lang="en-US" dirty="0"/>
          </a:p>
        </p:txBody>
      </p:sp>
    </p:spTree>
    <p:extLst>
      <p:ext uri="{BB962C8B-B14F-4D97-AF65-F5344CB8AC3E}">
        <p14:creationId xmlns:p14="http://schemas.microsoft.com/office/powerpoint/2010/main" val="23084338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2013 Implementation</a:t>
            </a:r>
          </a:p>
        </p:txBody>
      </p:sp>
      <p:sp>
        <p:nvSpPr>
          <p:cNvPr id="3" name="Content Placeholder 2"/>
          <p:cNvSpPr>
            <a:spLocks noGrp="1"/>
          </p:cNvSpPr>
          <p:nvPr>
            <p:ph idx="1"/>
          </p:nvPr>
        </p:nvSpPr>
        <p:spPr/>
        <p:txBody>
          <a:bodyPr>
            <a:normAutofit/>
          </a:bodyPr>
          <a:lstStyle/>
          <a:p>
            <a:r>
              <a:rPr lang="en-US" sz="3200" u="sng" dirty="0"/>
              <a:t>FDA District office will reach out to State Department of Ag and invite to attend inspection</a:t>
            </a:r>
          </a:p>
          <a:p>
            <a:pPr lvl="1"/>
            <a:r>
              <a:rPr lang="en-US" sz="2800" dirty="0"/>
              <a:t>No more than 4 people will be allowed on a visit</a:t>
            </a:r>
          </a:p>
          <a:p>
            <a:r>
              <a:rPr lang="en-US" sz="3200" dirty="0"/>
              <a:t>48 hour prior notice by FDA</a:t>
            </a:r>
          </a:p>
          <a:p>
            <a:r>
              <a:rPr lang="en-US" sz="3200" dirty="0"/>
              <a:t>Notice call will inform packer of scope of the inspection</a:t>
            </a:r>
          </a:p>
          <a:p>
            <a:r>
              <a:rPr lang="en-US" sz="3200" dirty="0"/>
              <a:t>Only cover packing operations</a:t>
            </a:r>
          </a:p>
          <a:p>
            <a:pPr lvl="1"/>
            <a:r>
              <a:rPr lang="en-US" sz="2800" dirty="0"/>
              <a:t>They will NOT be going out to the field or field harvest operations</a:t>
            </a:r>
          </a:p>
          <a:p>
            <a:pPr>
              <a:buNone/>
            </a:pPr>
            <a:endParaRPr lang="en-US" sz="3200" dirty="0"/>
          </a:p>
        </p:txBody>
      </p:sp>
      <p:pic>
        <p:nvPicPr>
          <p:cNvPr id="4" name="Picture 3">
            <a:extLst>
              <a:ext uri="{FF2B5EF4-FFF2-40B4-BE49-F238E27FC236}">
                <a16:creationId xmlns:a16="http://schemas.microsoft.com/office/drawing/2014/main" id="{81F07025-28D2-4D56-98B3-7133CA93843C}"/>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D1A94807-BC54-4208-A21E-D1A14273648B}"/>
              </a:ext>
            </a:extLst>
          </p:cNvPr>
          <p:cNvSpPr>
            <a:spLocks noGrp="1"/>
          </p:cNvSpPr>
          <p:nvPr>
            <p:ph type="sldNum" sz="quarter" idx="12"/>
          </p:nvPr>
        </p:nvSpPr>
        <p:spPr/>
        <p:txBody>
          <a:bodyPr/>
          <a:lstStyle/>
          <a:p>
            <a:fld id="{6113E31D-E2AB-40D1-8B51-AFA5AFEF393A}" type="slidenum">
              <a:rPr lang="en-US" smtClean="0"/>
              <a:t>54</a:t>
            </a:fld>
            <a:endParaRPr lang="en-US" dirty="0"/>
          </a:p>
        </p:txBody>
      </p:sp>
    </p:spTree>
    <p:extLst>
      <p:ext uri="{BB962C8B-B14F-4D97-AF65-F5344CB8AC3E}">
        <p14:creationId xmlns:p14="http://schemas.microsoft.com/office/powerpoint/2010/main" val="3852370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2013 The Low Down</a:t>
            </a:r>
          </a:p>
        </p:txBody>
      </p:sp>
      <p:sp>
        <p:nvSpPr>
          <p:cNvPr id="3" name="Content Placeholder 2"/>
          <p:cNvSpPr>
            <a:spLocks noGrp="1"/>
          </p:cNvSpPr>
          <p:nvPr>
            <p:ph idx="1"/>
          </p:nvPr>
        </p:nvSpPr>
        <p:spPr>
          <a:xfrm>
            <a:off x="1219200" y="1883228"/>
            <a:ext cx="9936480" cy="4254336"/>
          </a:xfrm>
        </p:spPr>
        <p:txBody>
          <a:bodyPr>
            <a:normAutofit/>
          </a:bodyPr>
          <a:lstStyle/>
          <a:p>
            <a:r>
              <a:rPr lang="en-US" sz="2800" u="sng" dirty="0"/>
              <a:t>Samples will be pulled from:</a:t>
            </a:r>
          </a:p>
          <a:p>
            <a:pPr lvl="1"/>
            <a:r>
              <a:rPr lang="en-US" sz="2400" dirty="0"/>
              <a:t>Incoming product from the field</a:t>
            </a:r>
          </a:p>
          <a:p>
            <a:pPr lvl="1"/>
            <a:r>
              <a:rPr lang="en-US" sz="2400" dirty="0"/>
              <a:t>Packed product at the end of the packing line</a:t>
            </a:r>
          </a:p>
          <a:p>
            <a:pPr lvl="1"/>
            <a:r>
              <a:rPr lang="en-US" sz="2400" dirty="0"/>
              <a:t>Ready to ship from the cooler</a:t>
            </a:r>
          </a:p>
          <a:p>
            <a:pPr lvl="1"/>
            <a:r>
              <a:rPr lang="en-US" sz="2400" dirty="0"/>
              <a:t>Environmental samples</a:t>
            </a:r>
          </a:p>
          <a:p>
            <a:r>
              <a:rPr lang="en-US" sz="2800" u="sng" dirty="0"/>
              <a:t>Approximately 50-100 samples will be pulled</a:t>
            </a:r>
          </a:p>
          <a:p>
            <a:r>
              <a:rPr lang="en-US" sz="2800" u="sng" dirty="0"/>
              <a:t>Retail customers have sent letters emphasizing TEST AND HOLD</a:t>
            </a:r>
          </a:p>
          <a:p>
            <a:pPr lvl="1"/>
            <a:r>
              <a:rPr lang="en-US" sz="2400" dirty="0"/>
              <a:t>Do not send produce lots from which FDA has taken any samples until a clear report is provided by FDA</a:t>
            </a:r>
          </a:p>
        </p:txBody>
      </p:sp>
      <p:pic>
        <p:nvPicPr>
          <p:cNvPr id="4" name="Picture 3">
            <a:extLst>
              <a:ext uri="{FF2B5EF4-FFF2-40B4-BE49-F238E27FC236}">
                <a16:creationId xmlns:a16="http://schemas.microsoft.com/office/drawing/2014/main" id="{1EB36E2E-C9CD-4EFF-9773-60E4129B4DEA}"/>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3ACBFAE7-E02E-469F-A9BB-7F5DABC15A02}"/>
              </a:ext>
            </a:extLst>
          </p:cNvPr>
          <p:cNvSpPr>
            <a:spLocks noGrp="1"/>
          </p:cNvSpPr>
          <p:nvPr>
            <p:ph type="sldNum" sz="quarter" idx="12"/>
          </p:nvPr>
        </p:nvSpPr>
        <p:spPr/>
        <p:txBody>
          <a:bodyPr/>
          <a:lstStyle/>
          <a:p>
            <a:fld id="{6113E31D-E2AB-40D1-8B51-AFA5AFEF393A}" type="slidenum">
              <a:rPr lang="en-US" smtClean="0"/>
              <a:t>55</a:t>
            </a:fld>
            <a:endParaRPr lang="en-US" dirty="0"/>
          </a:p>
        </p:txBody>
      </p:sp>
    </p:spTree>
    <p:extLst>
      <p:ext uri="{BB962C8B-B14F-4D97-AF65-F5344CB8AC3E}">
        <p14:creationId xmlns:p14="http://schemas.microsoft.com/office/powerpoint/2010/main" val="18898860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Be Ready</a:t>
            </a:r>
          </a:p>
        </p:txBody>
      </p:sp>
      <p:sp>
        <p:nvSpPr>
          <p:cNvPr id="3" name="Content Placeholder 2"/>
          <p:cNvSpPr>
            <a:spLocks noGrp="1"/>
          </p:cNvSpPr>
          <p:nvPr>
            <p:ph idx="1"/>
          </p:nvPr>
        </p:nvSpPr>
        <p:spPr>
          <a:xfrm>
            <a:off x="1097280" y="1845734"/>
            <a:ext cx="10058400" cy="4506298"/>
          </a:xfrm>
        </p:spPr>
        <p:txBody>
          <a:bodyPr>
            <a:noAutofit/>
          </a:bodyPr>
          <a:lstStyle/>
          <a:p>
            <a:r>
              <a:rPr lang="en-US" sz="2400" u="sng" dirty="0"/>
              <a:t>Produce Lots are separated by a “clean break”</a:t>
            </a:r>
          </a:p>
          <a:p>
            <a:pPr lvl="1"/>
            <a:r>
              <a:rPr lang="en-US" sz="2000" dirty="0"/>
              <a:t>Clean Break is when cleaning/sanitation occurs</a:t>
            </a:r>
          </a:p>
          <a:p>
            <a:pPr lvl="1"/>
            <a:r>
              <a:rPr lang="en-US" sz="2000" dirty="0"/>
              <a:t>Verify with environmental samples</a:t>
            </a:r>
          </a:p>
          <a:p>
            <a:r>
              <a:rPr lang="en-US" sz="2400" b="1" dirty="0"/>
              <a:t>DOCUMENT ALL CLEAN BREAKS</a:t>
            </a:r>
          </a:p>
          <a:p>
            <a:r>
              <a:rPr lang="en-US" sz="2400" dirty="0"/>
              <a:t>Have written SOPs (Standard Operating Procedures) for all cleaning and sanitizing procedures and a Cleaning Schedule</a:t>
            </a:r>
          </a:p>
          <a:p>
            <a:pPr marL="822960" lvl="1" indent="-457200">
              <a:buFont typeface="+mj-lt"/>
              <a:buAutoNum type="arabicPeriod"/>
            </a:pPr>
            <a:r>
              <a:rPr lang="en-US" sz="2000" dirty="0"/>
              <a:t>Follow your SOPs or </a:t>
            </a:r>
          </a:p>
          <a:p>
            <a:pPr marL="822960" lvl="1" indent="-457200">
              <a:buFont typeface="+mj-lt"/>
              <a:buAutoNum type="arabicPeriod"/>
            </a:pPr>
            <a:r>
              <a:rPr lang="en-US" sz="2000" dirty="0"/>
              <a:t>Edit your SOPs to reflect your reality</a:t>
            </a:r>
          </a:p>
          <a:p>
            <a:r>
              <a:rPr lang="en-US" sz="2400" dirty="0"/>
              <a:t>Have MSDS (Material Safety Data Sheets) for all chemicals used in your packing facility</a:t>
            </a:r>
          </a:p>
          <a:p>
            <a:r>
              <a:rPr lang="en-US" sz="2400" u="sng" dirty="0"/>
              <a:t>Have Guidance documents in hand</a:t>
            </a:r>
          </a:p>
        </p:txBody>
      </p:sp>
      <p:pic>
        <p:nvPicPr>
          <p:cNvPr id="4" name="Picture 3">
            <a:extLst>
              <a:ext uri="{FF2B5EF4-FFF2-40B4-BE49-F238E27FC236}">
                <a16:creationId xmlns:a16="http://schemas.microsoft.com/office/drawing/2014/main" id="{F74C828C-6A1E-47C8-BB6A-EFFBE6A1BCF7}"/>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5B53E184-A8A1-4693-BBF5-F948E6B5178F}"/>
              </a:ext>
            </a:extLst>
          </p:cNvPr>
          <p:cNvSpPr>
            <a:spLocks noGrp="1"/>
          </p:cNvSpPr>
          <p:nvPr>
            <p:ph type="sldNum" sz="quarter" idx="12"/>
          </p:nvPr>
        </p:nvSpPr>
        <p:spPr/>
        <p:txBody>
          <a:bodyPr/>
          <a:lstStyle/>
          <a:p>
            <a:fld id="{6113E31D-E2AB-40D1-8B51-AFA5AFEF393A}" type="slidenum">
              <a:rPr lang="en-US" smtClean="0"/>
              <a:t>56</a:t>
            </a:fld>
            <a:endParaRPr lang="en-US" dirty="0"/>
          </a:p>
        </p:txBody>
      </p:sp>
    </p:spTree>
    <p:extLst>
      <p:ext uri="{BB962C8B-B14F-4D97-AF65-F5344CB8AC3E}">
        <p14:creationId xmlns:p14="http://schemas.microsoft.com/office/powerpoint/2010/main" val="3814306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Current Day Guidance…</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4"/>
            <a:ext cx="10058400" cy="4579450"/>
          </a:xfrm>
        </p:spPr>
        <p:txBody>
          <a:bodyPr>
            <a:normAutofit fontScale="77500" lnSpcReduction="20000"/>
          </a:bodyPr>
          <a:lstStyle/>
          <a:p>
            <a:pPr lvl="1">
              <a:lnSpc>
                <a:spcPct val="114000"/>
              </a:lnSpc>
            </a:pPr>
            <a:r>
              <a:rPr lang="en-US" sz="2800" dirty="0"/>
              <a:t>Draft Guidance for Industry: Guide to Minimize Food Safety Hazards of </a:t>
            </a:r>
            <a:r>
              <a:rPr lang="en-US" sz="2800" b="1" dirty="0"/>
              <a:t>Fresh-cut Produce </a:t>
            </a:r>
            <a:r>
              <a:rPr lang="en-US" sz="2800" dirty="0"/>
              <a:t>(Comment period open until April 2019)</a:t>
            </a:r>
          </a:p>
          <a:p>
            <a:pPr lvl="1">
              <a:lnSpc>
                <a:spcPct val="114000"/>
              </a:lnSpc>
            </a:pPr>
            <a:r>
              <a:rPr lang="en-US" sz="2800" dirty="0"/>
              <a:t>Guidance for Industry: Standards for the Growing, Harvesting, Packing, and Holding of Produce for Human Consumption: What You Need to Know About the FDA Regulation - </a:t>
            </a:r>
            <a:r>
              <a:rPr lang="en-US" sz="2800" b="1" dirty="0"/>
              <a:t>Small Entity Compliance Guide</a:t>
            </a:r>
          </a:p>
          <a:p>
            <a:pPr lvl="1">
              <a:lnSpc>
                <a:spcPct val="114000"/>
              </a:lnSpc>
            </a:pPr>
            <a:r>
              <a:rPr lang="en-US" sz="2800" dirty="0"/>
              <a:t>Guide to Minimize Microbial Food Safety Hazards of </a:t>
            </a:r>
            <a:r>
              <a:rPr lang="en-US" sz="2800" b="1" dirty="0"/>
              <a:t>Tomatoes</a:t>
            </a:r>
          </a:p>
          <a:p>
            <a:pPr lvl="1">
              <a:lnSpc>
                <a:spcPct val="114000"/>
              </a:lnSpc>
            </a:pPr>
            <a:r>
              <a:rPr lang="en-US" sz="2800" dirty="0"/>
              <a:t>Guide to Minimize Microbial Food Safety Hazards of </a:t>
            </a:r>
            <a:r>
              <a:rPr lang="en-US" sz="2800" b="1" dirty="0"/>
              <a:t>Melons</a:t>
            </a:r>
          </a:p>
          <a:p>
            <a:pPr lvl="1">
              <a:lnSpc>
                <a:spcPct val="114000"/>
              </a:lnSpc>
            </a:pPr>
            <a:r>
              <a:rPr lang="en-US" sz="2800" dirty="0"/>
              <a:t>Guide to Minimize Microbial Food Safety Hazards of </a:t>
            </a:r>
            <a:r>
              <a:rPr lang="en-US" sz="2800" b="1" dirty="0"/>
              <a:t>Leafy Greens</a:t>
            </a:r>
          </a:p>
          <a:p>
            <a:pPr lvl="1">
              <a:lnSpc>
                <a:spcPct val="114000"/>
              </a:lnSpc>
            </a:pPr>
            <a:r>
              <a:rPr lang="en-US" sz="2800" dirty="0"/>
              <a:t>Guide to Minimize Microbial Food Safety Hazards of </a:t>
            </a:r>
            <a:r>
              <a:rPr lang="en-US" sz="2800" b="1" dirty="0"/>
              <a:t>Onions</a:t>
            </a:r>
          </a:p>
          <a:p>
            <a:pPr lvl="1">
              <a:lnSpc>
                <a:spcPct val="114000"/>
              </a:lnSpc>
            </a:pPr>
            <a:r>
              <a:rPr lang="en-US" sz="2800" dirty="0"/>
              <a:t>Guide to Minimize Microbial Food Safety Hazards of </a:t>
            </a:r>
            <a:r>
              <a:rPr lang="en-US" sz="2800" b="1" dirty="0"/>
              <a:t>Mushrooms</a:t>
            </a:r>
          </a:p>
          <a:p>
            <a:pPr lvl="1">
              <a:lnSpc>
                <a:spcPct val="114000"/>
              </a:lnSpc>
            </a:pPr>
            <a:r>
              <a:rPr lang="en-US" sz="2800" dirty="0"/>
              <a:t>Guide to Minimize Microbial Food Safety Hazards of </a:t>
            </a:r>
            <a:r>
              <a:rPr lang="en-US" sz="2800" b="1" dirty="0"/>
              <a:t>Cantaloupe</a:t>
            </a:r>
            <a:r>
              <a:rPr lang="en-US" sz="2800" dirty="0"/>
              <a:t> (multiple)</a:t>
            </a:r>
          </a:p>
          <a:p>
            <a:pPr lvl="1">
              <a:lnSpc>
                <a:spcPct val="114000"/>
              </a:lnSpc>
            </a:pPr>
            <a:r>
              <a:rPr lang="en-US" sz="2800" dirty="0"/>
              <a:t>Guide to Minimize Microbial Food Safety Hazards of </a:t>
            </a:r>
            <a:r>
              <a:rPr lang="en-US" sz="2800" b="1" dirty="0"/>
              <a:t>Watermelon</a:t>
            </a:r>
          </a:p>
        </p:txBody>
      </p:sp>
      <p:pic>
        <p:nvPicPr>
          <p:cNvPr id="4" name="Picture 3">
            <a:extLst>
              <a:ext uri="{FF2B5EF4-FFF2-40B4-BE49-F238E27FC236}">
                <a16:creationId xmlns:a16="http://schemas.microsoft.com/office/drawing/2014/main" id="{ABFA1905-CC55-48AA-A913-6FC7FDD2F280}"/>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8EB4C49F-3B7B-4F92-B570-B70BB549769B}"/>
              </a:ext>
            </a:extLst>
          </p:cNvPr>
          <p:cNvSpPr>
            <a:spLocks noGrp="1"/>
          </p:cNvSpPr>
          <p:nvPr>
            <p:ph type="sldNum" sz="quarter" idx="12"/>
          </p:nvPr>
        </p:nvSpPr>
        <p:spPr/>
        <p:txBody>
          <a:bodyPr/>
          <a:lstStyle/>
          <a:p>
            <a:fld id="{6113E31D-E2AB-40D1-8B51-AFA5AFEF393A}" type="slidenum">
              <a:rPr lang="en-US" smtClean="0"/>
              <a:t>57</a:t>
            </a:fld>
            <a:endParaRPr lang="en-US" dirty="0"/>
          </a:p>
        </p:txBody>
      </p:sp>
    </p:spTree>
    <p:extLst>
      <p:ext uri="{BB962C8B-B14F-4D97-AF65-F5344CB8AC3E}">
        <p14:creationId xmlns:p14="http://schemas.microsoft.com/office/powerpoint/2010/main" val="30733933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Get Ready NOW</a:t>
            </a:r>
          </a:p>
        </p:txBody>
      </p:sp>
      <p:sp>
        <p:nvSpPr>
          <p:cNvPr id="3" name="Content Placeholder 2"/>
          <p:cNvSpPr>
            <a:spLocks noGrp="1"/>
          </p:cNvSpPr>
          <p:nvPr>
            <p:ph idx="1"/>
          </p:nvPr>
        </p:nvSpPr>
        <p:spPr/>
        <p:txBody>
          <a:bodyPr>
            <a:normAutofit/>
          </a:bodyPr>
          <a:lstStyle/>
          <a:p>
            <a:r>
              <a:rPr lang="en-US" sz="3200" dirty="0"/>
              <a:t>After PRE-SEASON cleaning and sanitation</a:t>
            </a:r>
          </a:p>
          <a:p>
            <a:pPr lvl="1"/>
            <a:r>
              <a:rPr lang="en-US" sz="2800" dirty="0"/>
              <a:t>Conduct microbial sampling through out your facility</a:t>
            </a:r>
          </a:p>
          <a:p>
            <a:pPr lvl="1"/>
            <a:r>
              <a:rPr lang="en-US" sz="2800" dirty="0"/>
              <a:t>Take on the TV show, CSI – go on a swab-a-thon</a:t>
            </a:r>
          </a:p>
          <a:p>
            <a:pPr algn="ctr"/>
            <a:r>
              <a:rPr lang="en-US" sz="3200" u="sng" dirty="0"/>
              <a:t>It’s much better to know you have a problem and FIX IT BEFORE produce is introduced</a:t>
            </a:r>
          </a:p>
        </p:txBody>
      </p:sp>
      <p:pic>
        <p:nvPicPr>
          <p:cNvPr id="4" name="Picture 3">
            <a:extLst>
              <a:ext uri="{FF2B5EF4-FFF2-40B4-BE49-F238E27FC236}">
                <a16:creationId xmlns:a16="http://schemas.microsoft.com/office/drawing/2014/main" id="{C0AA26C6-E263-449B-99BB-569CA64BD835}"/>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34D500C3-CA51-41F7-843F-9F01A1F23E66}"/>
              </a:ext>
            </a:extLst>
          </p:cNvPr>
          <p:cNvSpPr>
            <a:spLocks noGrp="1"/>
          </p:cNvSpPr>
          <p:nvPr>
            <p:ph type="sldNum" sz="quarter" idx="12"/>
          </p:nvPr>
        </p:nvSpPr>
        <p:spPr/>
        <p:txBody>
          <a:bodyPr/>
          <a:lstStyle/>
          <a:p>
            <a:fld id="{6113E31D-E2AB-40D1-8B51-AFA5AFEF393A}" type="slidenum">
              <a:rPr lang="en-US" smtClean="0"/>
              <a:t>58</a:t>
            </a:fld>
            <a:endParaRPr lang="en-US" dirty="0"/>
          </a:p>
        </p:txBody>
      </p:sp>
    </p:spTree>
    <p:extLst>
      <p:ext uri="{BB962C8B-B14F-4D97-AF65-F5344CB8AC3E}">
        <p14:creationId xmlns:p14="http://schemas.microsoft.com/office/powerpoint/2010/main" val="36624899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effectLst>
                  <a:outerShdw blurRad="38100" dist="38100" dir="2700000" algn="tl">
                    <a:srgbClr val="000000">
                      <a:alpha val="43137"/>
                    </a:srgbClr>
                  </a:outerShdw>
                </a:effectLst>
              </a:rPr>
              <a:t>Audit / Auditor</a:t>
            </a:r>
          </a:p>
        </p:txBody>
      </p:sp>
      <p:sp>
        <p:nvSpPr>
          <p:cNvPr id="3" name="Subtitle 2"/>
          <p:cNvSpPr>
            <a:spLocks noGrp="1"/>
          </p:cNvSpPr>
          <p:nvPr>
            <p:ph type="subTitle" idx="1"/>
          </p:nvPr>
        </p:nvSpPr>
        <p:spPr/>
        <p:txBody>
          <a:bodyPr/>
          <a:lstStyle/>
          <a:p>
            <a:r>
              <a:rPr lang="en-US" dirty="0"/>
              <a:t>Perspective</a:t>
            </a:r>
          </a:p>
        </p:txBody>
      </p:sp>
      <p:pic>
        <p:nvPicPr>
          <p:cNvPr id="4" name="Picture 3">
            <a:extLst>
              <a:ext uri="{FF2B5EF4-FFF2-40B4-BE49-F238E27FC236}">
                <a16:creationId xmlns:a16="http://schemas.microsoft.com/office/drawing/2014/main" id="{4129B7E6-D842-4328-AC3A-D26E6523E3DB}"/>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186028C9-B0AA-46AD-9A3D-39B6EA84756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8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GAPs</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3"/>
            <a:ext cx="10058400" cy="4614051"/>
          </a:xfrm>
        </p:spPr>
        <p:txBody>
          <a:bodyPr>
            <a:normAutofit lnSpcReduction="10000"/>
          </a:bodyPr>
          <a:lstStyle/>
          <a:p>
            <a:pPr>
              <a:lnSpc>
                <a:spcPct val="114000"/>
              </a:lnSpc>
            </a:pPr>
            <a:r>
              <a:rPr lang="en-US" sz="3200" dirty="0"/>
              <a:t>Good Agricultural Practices</a:t>
            </a:r>
          </a:p>
          <a:p>
            <a:pPr lvl="1">
              <a:lnSpc>
                <a:spcPct val="114000"/>
              </a:lnSpc>
            </a:pPr>
            <a:r>
              <a:rPr lang="en-US" sz="3000" u="sng" dirty="0"/>
              <a:t>Recommendations, Not Regulation</a:t>
            </a:r>
          </a:p>
          <a:p>
            <a:pPr lvl="1">
              <a:lnSpc>
                <a:spcPct val="114000"/>
              </a:lnSpc>
            </a:pPr>
            <a:r>
              <a:rPr lang="en-US" sz="2800" dirty="0"/>
              <a:t>FDA, October 1998</a:t>
            </a:r>
          </a:p>
          <a:p>
            <a:pPr lvl="1">
              <a:lnSpc>
                <a:spcPct val="114000"/>
              </a:lnSpc>
            </a:pPr>
            <a:r>
              <a:rPr lang="en-US" sz="2800" dirty="0"/>
              <a:t>Recommends we be aware of potential contaminations and manage operations as to minimize potential risks</a:t>
            </a:r>
          </a:p>
          <a:p>
            <a:pPr lvl="1">
              <a:lnSpc>
                <a:spcPct val="114000"/>
              </a:lnSpc>
            </a:pPr>
            <a:r>
              <a:rPr lang="en-US" sz="2800" dirty="0"/>
              <a:t>Microbial, chemical and physical hazards.</a:t>
            </a:r>
          </a:p>
          <a:p>
            <a:pPr marL="201168" lvl="1" indent="0">
              <a:lnSpc>
                <a:spcPct val="114000"/>
              </a:lnSpc>
              <a:buNone/>
            </a:pPr>
            <a:endParaRPr lang="en-US" sz="900" dirty="0"/>
          </a:p>
          <a:p>
            <a:pPr marL="201168" lvl="1" indent="0">
              <a:lnSpc>
                <a:spcPct val="114000"/>
              </a:lnSpc>
              <a:buNone/>
            </a:pPr>
            <a:r>
              <a:rPr lang="en-US" sz="3200" dirty="0"/>
              <a:t>Came about due to large, nationwide foodborne illness outbreaks related to produce</a:t>
            </a:r>
          </a:p>
          <a:p>
            <a:endParaRPr lang="en-US" dirty="0"/>
          </a:p>
        </p:txBody>
      </p:sp>
      <p:pic>
        <p:nvPicPr>
          <p:cNvPr id="4" name="Picture 3">
            <a:extLst>
              <a:ext uri="{FF2B5EF4-FFF2-40B4-BE49-F238E27FC236}">
                <a16:creationId xmlns:a16="http://schemas.microsoft.com/office/drawing/2014/main" id="{39AD2566-5B1A-4FF6-AEA3-101A609198D7}"/>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67BCB24F-B4D8-4B54-BA39-6ACB9A58F43B}"/>
              </a:ext>
            </a:extLst>
          </p:cNvPr>
          <p:cNvSpPr>
            <a:spLocks noGrp="1"/>
          </p:cNvSpPr>
          <p:nvPr>
            <p:ph type="sldNum" sz="quarter" idx="12"/>
          </p:nvPr>
        </p:nvSpPr>
        <p:spPr/>
        <p:txBody>
          <a:bodyPr/>
          <a:lstStyle/>
          <a:p>
            <a:fld id="{6113E31D-E2AB-40D1-8B51-AFA5AFEF393A}" type="slidenum">
              <a:rPr lang="en-US" smtClean="0"/>
              <a:t>6</a:t>
            </a:fld>
            <a:endParaRPr lang="en-US" dirty="0"/>
          </a:p>
        </p:txBody>
      </p:sp>
    </p:spTree>
    <p:extLst>
      <p:ext uri="{BB962C8B-B14F-4D97-AF65-F5344CB8AC3E}">
        <p14:creationId xmlns:p14="http://schemas.microsoft.com/office/powerpoint/2010/main" val="24977355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Auditor</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4"/>
            <a:ext cx="10058400" cy="4494106"/>
          </a:xfrm>
        </p:spPr>
        <p:txBody>
          <a:bodyPr>
            <a:normAutofit/>
          </a:bodyPr>
          <a:lstStyle/>
          <a:p>
            <a:pPr>
              <a:lnSpc>
                <a:spcPct val="114000"/>
              </a:lnSpc>
            </a:pPr>
            <a:r>
              <a:rPr lang="en-US" sz="3200" dirty="0"/>
              <a:t>Normal person with highs and lows</a:t>
            </a:r>
          </a:p>
          <a:p>
            <a:pPr>
              <a:lnSpc>
                <a:spcPct val="114000"/>
              </a:lnSpc>
            </a:pPr>
            <a:r>
              <a:rPr lang="en-US" sz="2800" dirty="0"/>
              <a:t>But, they have authority to judge/score based on some degree of interpretation and perspective the audit scheme</a:t>
            </a:r>
          </a:p>
          <a:p>
            <a:pPr lvl="1">
              <a:lnSpc>
                <a:spcPct val="114000"/>
              </a:lnSpc>
            </a:pPr>
            <a:r>
              <a:rPr lang="en-US" sz="2400" dirty="0"/>
              <a:t>Warning: Can lead to pontification aka consulting…slippery slope</a:t>
            </a:r>
          </a:p>
          <a:p>
            <a:pPr>
              <a:lnSpc>
                <a:spcPct val="114000"/>
              </a:lnSpc>
            </a:pPr>
            <a:r>
              <a:rPr lang="en-US" sz="2800" dirty="0"/>
              <a:t>Their Purpose is to determine compliance with the audit schemes based on what they observe</a:t>
            </a:r>
          </a:p>
          <a:p>
            <a:pPr lvl="1">
              <a:lnSpc>
                <a:spcPct val="114000"/>
              </a:lnSpc>
            </a:pPr>
            <a:r>
              <a:rPr lang="en-US" sz="2600" dirty="0"/>
              <a:t>This has gotten tighter due to Jensen Farms</a:t>
            </a:r>
            <a:endParaRPr lang="en-US" sz="1400" dirty="0"/>
          </a:p>
        </p:txBody>
      </p:sp>
      <p:pic>
        <p:nvPicPr>
          <p:cNvPr id="4" name="Picture 3">
            <a:extLst>
              <a:ext uri="{FF2B5EF4-FFF2-40B4-BE49-F238E27FC236}">
                <a16:creationId xmlns:a16="http://schemas.microsoft.com/office/drawing/2014/main" id="{66D9BCD8-7927-4ACA-8412-C3230EEB456E}"/>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08722D25-53E3-4DBF-B6F1-81055A3E876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720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Personal Liability for Auditors</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4"/>
            <a:ext cx="10058400" cy="5012266"/>
          </a:xfrm>
        </p:spPr>
        <p:txBody>
          <a:bodyPr>
            <a:normAutofit fontScale="77500" lnSpcReduction="20000"/>
          </a:bodyPr>
          <a:lstStyle/>
          <a:p>
            <a:pPr>
              <a:lnSpc>
                <a:spcPct val="114000"/>
              </a:lnSpc>
            </a:pPr>
            <a:r>
              <a:rPr lang="en-US" sz="3400" b="1" dirty="0"/>
              <a:t>NEW with the Jensen Bro Farms- Cantaloupe – Listeria Suit:</a:t>
            </a:r>
          </a:p>
          <a:p>
            <a:pPr>
              <a:lnSpc>
                <a:spcPct val="114000"/>
              </a:lnSpc>
            </a:pPr>
            <a:r>
              <a:rPr lang="en-US" sz="3400" dirty="0"/>
              <a:t>“</a:t>
            </a:r>
            <a:r>
              <a:rPr lang="en-US" sz="3400" dirty="0" err="1"/>
              <a:t>PrimusLabs</a:t>
            </a:r>
            <a:r>
              <a:rPr lang="en-US" sz="3400" dirty="0"/>
              <a:t> was negligent in auditing their cantaloupe fields and packing facility in July 2011, shortly before their cantaloupe was linked to a 28-state outbreak of Listeria that was ultimately found responsible for 33 deaths and a miscarriage. It also sickened about 150 people. Jensen was given a score of 96 percent and a ‘superior’ rating at the conclusion of the audit.”</a:t>
            </a:r>
          </a:p>
          <a:p>
            <a:pPr>
              <a:lnSpc>
                <a:spcPct val="114000"/>
              </a:lnSpc>
            </a:pPr>
            <a:r>
              <a:rPr lang="en-US" sz="3400" u="sng" dirty="0"/>
              <a:t>The 2011 auditor, Mr. </a:t>
            </a:r>
            <a:r>
              <a:rPr lang="en-US" sz="3400" u="sng" dirty="0" err="1"/>
              <a:t>Dilorio</a:t>
            </a:r>
            <a:r>
              <a:rPr lang="en-US" sz="3400" u="sng" dirty="0"/>
              <a:t>, failed to observe, or properly </a:t>
            </a:r>
            <a:r>
              <a:rPr lang="en-US" sz="3400" u="sng" dirty="0" err="1"/>
              <a:t>downscore</a:t>
            </a:r>
            <a:r>
              <a:rPr lang="en-US" sz="3400" u="sng" dirty="0"/>
              <a:t> or consider, multiple conditions or practices that were in violation of Primus’s own audit standards applicable to cantaloupe packing houses, industry standards, and relevant FDA industry guidance”</a:t>
            </a:r>
          </a:p>
          <a:p>
            <a:pPr algn="r">
              <a:lnSpc>
                <a:spcPct val="114000"/>
              </a:lnSpc>
            </a:pPr>
            <a:r>
              <a:rPr lang="en-US" sz="1800" dirty="0"/>
              <a:t>https://www.foodsafetynews.com/2013/10/jensen-brothers-sue-primus-over-third-party-audit-they-say-was-faulty/</a:t>
            </a:r>
          </a:p>
        </p:txBody>
      </p:sp>
      <p:pic>
        <p:nvPicPr>
          <p:cNvPr id="4" name="Picture 3">
            <a:extLst>
              <a:ext uri="{FF2B5EF4-FFF2-40B4-BE49-F238E27FC236}">
                <a16:creationId xmlns:a16="http://schemas.microsoft.com/office/drawing/2014/main" id="{C479F980-2159-4593-9351-ECF49C148E19}"/>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BF089C9C-02EF-46F2-A6FF-5B246A31166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8236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Auditor</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4"/>
            <a:ext cx="10058400" cy="4494106"/>
          </a:xfrm>
        </p:spPr>
        <p:txBody>
          <a:bodyPr>
            <a:normAutofit/>
          </a:bodyPr>
          <a:lstStyle/>
          <a:p>
            <a:pPr>
              <a:lnSpc>
                <a:spcPct val="114000"/>
              </a:lnSpc>
            </a:pPr>
            <a:r>
              <a:rPr lang="en-US" sz="3200" dirty="0"/>
              <a:t>The audit begins as soon as they drive up</a:t>
            </a:r>
          </a:p>
          <a:p>
            <a:pPr lvl="1">
              <a:lnSpc>
                <a:spcPct val="114000"/>
              </a:lnSpc>
            </a:pPr>
            <a:r>
              <a:rPr lang="en-US" sz="2800" dirty="0"/>
              <a:t>Looking for signage, direction, organization, physical appearance of the operation</a:t>
            </a:r>
          </a:p>
          <a:p>
            <a:pPr lvl="1">
              <a:lnSpc>
                <a:spcPct val="114000"/>
              </a:lnSpc>
            </a:pPr>
            <a:r>
              <a:rPr lang="en-US" sz="2800" dirty="0"/>
              <a:t>Continues with their interaction with office personnel</a:t>
            </a:r>
          </a:p>
          <a:p>
            <a:pPr lvl="2">
              <a:lnSpc>
                <a:spcPct val="114000"/>
              </a:lnSpc>
            </a:pPr>
            <a:r>
              <a:rPr lang="en-US" sz="2400" dirty="0"/>
              <a:t>How are they greeted? Are they asked to sign in? Are they directed to review the visitors policy? ETC.</a:t>
            </a:r>
          </a:p>
        </p:txBody>
      </p:sp>
      <p:pic>
        <p:nvPicPr>
          <p:cNvPr id="4" name="Picture 3">
            <a:extLst>
              <a:ext uri="{FF2B5EF4-FFF2-40B4-BE49-F238E27FC236}">
                <a16:creationId xmlns:a16="http://schemas.microsoft.com/office/drawing/2014/main" id="{CAB5DDCD-074E-433A-8843-CA10D346EDF5}"/>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3D3C60A8-C4D2-4695-AE0E-DA1CB1EEAAE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2081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Auditor</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4"/>
            <a:ext cx="10058400" cy="4494106"/>
          </a:xfrm>
        </p:spPr>
        <p:txBody>
          <a:bodyPr>
            <a:normAutofit fontScale="92500" lnSpcReduction="20000"/>
          </a:bodyPr>
          <a:lstStyle/>
          <a:p>
            <a:pPr>
              <a:lnSpc>
                <a:spcPct val="114000"/>
              </a:lnSpc>
            </a:pPr>
            <a:r>
              <a:rPr lang="en-US" sz="3200" dirty="0"/>
              <a:t>Some auditors will purposefully leave on watches, jewelry, etc. as a “test”</a:t>
            </a:r>
          </a:p>
          <a:p>
            <a:pPr>
              <a:lnSpc>
                <a:spcPct val="114000"/>
              </a:lnSpc>
            </a:pPr>
            <a:endParaRPr lang="en-US" sz="700" dirty="0"/>
          </a:p>
          <a:p>
            <a:pPr>
              <a:lnSpc>
                <a:spcPct val="114000"/>
              </a:lnSpc>
            </a:pPr>
            <a:r>
              <a:rPr lang="en-US" sz="3200" dirty="0"/>
              <a:t>They are expected to follow YOUR visitor and hygiene rules.</a:t>
            </a:r>
          </a:p>
          <a:p>
            <a:pPr>
              <a:lnSpc>
                <a:spcPct val="114000"/>
              </a:lnSpc>
            </a:pPr>
            <a:r>
              <a:rPr lang="en-US" sz="1600" dirty="0"/>
              <a:t> </a:t>
            </a:r>
            <a:endParaRPr lang="en-US" sz="800" dirty="0"/>
          </a:p>
          <a:p>
            <a:pPr>
              <a:lnSpc>
                <a:spcPct val="114000"/>
              </a:lnSpc>
            </a:pPr>
            <a:r>
              <a:rPr lang="en-US" sz="3200" dirty="0"/>
              <a:t>Do not leave auditors alone. Always escort them.</a:t>
            </a:r>
          </a:p>
          <a:p>
            <a:pPr>
              <a:lnSpc>
                <a:spcPct val="114000"/>
              </a:lnSpc>
            </a:pPr>
            <a:endParaRPr lang="en-US" sz="1700" dirty="0"/>
          </a:p>
          <a:p>
            <a:pPr lvl="0">
              <a:lnSpc>
                <a:spcPct val="114000"/>
              </a:lnSpc>
              <a:buClr>
                <a:srgbClr val="99CB38"/>
              </a:buClr>
            </a:pPr>
            <a:r>
              <a:rPr lang="en-US" sz="3200" dirty="0">
                <a:solidFill>
                  <a:prstClr val="black">
                    <a:lumMod val="75000"/>
                    <a:lumOff val="25000"/>
                  </a:prstClr>
                </a:solidFill>
              </a:rPr>
              <a:t>Like any evaluation/audit, a good operator will manage the auditor</a:t>
            </a:r>
          </a:p>
        </p:txBody>
      </p:sp>
      <p:pic>
        <p:nvPicPr>
          <p:cNvPr id="4" name="Picture 3">
            <a:extLst>
              <a:ext uri="{FF2B5EF4-FFF2-40B4-BE49-F238E27FC236}">
                <a16:creationId xmlns:a16="http://schemas.microsoft.com/office/drawing/2014/main" id="{C4867780-FDE1-4034-AFE1-83FAAF1F7A9F}"/>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ED6D5C7A-820C-4DD0-B080-D5D199B2E1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2854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a:extLst>
              <a:ext uri="{FF2B5EF4-FFF2-40B4-BE49-F238E27FC236}">
                <a16:creationId xmlns:a16="http://schemas.microsoft.com/office/drawing/2014/main" id="{B4391552-1206-4CCD-99D6-417BABA9E4EE}"/>
              </a:ext>
            </a:extLst>
          </p:cNvPr>
          <p:cNvSpPr>
            <a:spLocks noGrp="1" noChangeArrowheads="1"/>
          </p:cNvSpPr>
          <p:nvPr>
            <p:ph type="title"/>
          </p:nvPr>
        </p:nvSpPr>
        <p:spPr/>
        <p:txBody>
          <a:bodyPr/>
          <a:lstStyle/>
          <a:p>
            <a:pPr eaLnBrk="1" hangingPunct="1">
              <a:defRPr/>
            </a:pPr>
            <a:r>
              <a:rPr lang="en-US" b="1">
                <a:effectLst>
                  <a:outerShdw blurRad="38100" dist="38100" dir="2700000" algn="tl">
                    <a:srgbClr val="C0C0C0"/>
                  </a:outerShdw>
                </a:effectLst>
              </a:rPr>
              <a:t>Insider Trading</a:t>
            </a:r>
          </a:p>
        </p:txBody>
      </p:sp>
      <p:sp>
        <p:nvSpPr>
          <p:cNvPr id="325644" name="Rectangle 12">
            <a:extLst>
              <a:ext uri="{FF2B5EF4-FFF2-40B4-BE49-F238E27FC236}">
                <a16:creationId xmlns:a16="http://schemas.microsoft.com/office/drawing/2014/main" id="{72FFFA84-207A-4DFE-B6B3-6C5291155088}"/>
              </a:ext>
            </a:extLst>
          </p:cNvPr>
          <p:cNvSpPr>
            <a:spLocks noGrp="1" noChangeArrowheads="1"/>
          </p:cNvSpPr>
          <p:nvPr>
            <p:ph type="body" idx="1"/>
          </p:nvPr>
        </p:nvSpPr>
        <p:spPr>
          <a:xfrm>
            <a:off x="1097279" y="1965326"/>
            <a:ext cx="10058399" cy="4435475"/>
          </a:xfrm>
          <a:noFill/>
        </p:spPr>
        <p:txBody>
          <a:bodyPr>
            <a:normAutofit/>
          </a:bodyPr>
          <a:lstStyle/>
          <a:p>
            <a:pPr marL="341313" indent="-341313"/>
            <a:r>
              <a:rPr lang="en-US" altLang="en-US" sz="4000" b="1" dirty="0">
                <a:solidFill>
                  <a:schemeClr val="tx1">
                    <a:lumMod val="65000"/>
                    <a:lumOff val="35000"/>
                  </a:schemeClr>
                </a:solidFill>
              </a:rPr>
              <a:t>Auditors love organization!</a:t>
            </a:r>
          </a:p>
          <a:p>
            <a:pPr marL="798513" lvl="1" indent="-342900"/>
            <a:r>
              <a:rPr lang="en-US" altLang="en-US" sz="3600" dirty="0">
                <a:solidFill>
                  <a:schemeClr val="tx1">
                    <a:lumMod val="65000"/>
                    <a:lumOff val="35000"/>
                  </a:schemeClr>
                </a:solidFill>
              </a:rPr>
              <a:t>Signs, Signs and more Signs</a:t>
            </a:r>
          </a:p>
          <a:p>
            <a:pPr lvl="2" eaLnBrk="1" hangingPunct="1"/>
            <a:r>
              <a:rPr lang="en-US" altLang="en-US" sz="3200" dirty="0">
                <a:solidFill>
                  <a:schemeClr val="tx1">
                    <a:lumMod val="65000"/>
                    <a:lumOff val="35000"/>
                  </a:schemeClr>
                </a:solidFill>
              </a:rPr>
              <a:t>Directional signs for visitors, shipping, office, etc.</a:t>
            </a:r>
          </a:p>
          <a:p>
            <a:pPr lvl="2" eaLnBrk="1" hangingPunct="1"/>
            <a:r>
              <a:rPr lang="en-US" altLang="en-US" sz="3200" dirty="0">
                <a:solidFill>
                  <a:schemeClr val="tx1">
                    <a:lumMod val="65000"/>
                    <a:lumOff val="35000"/>
                  </a:schemeClr>
                </a:solidFill>
              </a:rPr>
              <a:t>Bathroom signs to wash hands, to put toilet paper in the toilet, not to use the field or woods</a:t>
            </a:r>
          </a:p>
          <a:p>
            <a:pPr lvl="2" eaLnBrk="1" hangingPunct="1"/>
            <a:r>
              <a:rPr lang="en-US" altLang="en-US" sz="3200" dirty="0">
                <a:solidFill>
                  <a:schemeClr val="tx1">
                    <a:lumMod val="65000"/>
                    <a:lumOff val="35000"/>
                  </a:schemeClr>
                </a:solidFill>
              </a:rPr>
              <a:t>Authorization/Warning Signs</a:t>
            </a:r>
          </a:p>
          <a:p>
            <a:pPr lvl="2" eaLnBrk="1" hangingPunct="1"/>
            <a:r>
              <a:rPr lang="en-US" altLang="en-US" sz="3200" dirty="0">
                <a:solidFill>
                  <a:schemeClr val="tx1">
                    <a:lumMod val="65000"/>
                    <a:lumOff val="35000"/>
                  </a:schemeClr>
                </a:solidFill>
              </a:rPr>
              <a:t>Color coded signs for cleaning equipment</a:t>
            </a:r>
          </a:p>
          <a:p>
            <a:pPr lvl="2" eaLnBrk="1" hangingPunct="1"/>
            <a:r>
              <a:rPr lang="en-US" altLang="en-US" sz="3200" dirty="0">
                <a:solidFill>
                  <a:schemeClr val="tx1">
                    <a:lumMod val="65000"/>
                    <a:lumOff val="35000"/>
                  </a:schemeClr>
                </a:solidFill>
              </a:rPr>
              <a:t>No eating/drinking/tobacco signs around facility</a:t>
            </a:r>
          </a:p>
        </p:txBody>
      </p:sp>
      <p:pic>
        <p:nvPicPr>
          <p:cNvPr id="4" name="Picture 3">
            <a:extLst>
              <a:ext uri="{FF2B5EF4-FFF2-40B4-BE49-F238E27FC236}">
                <a16:creationId xmlns:a16="http://schemas.microsoft.com/office/drawing/2014/main" id="{D6F40F33-DE26-4D0B-B4F0-55B6473C4018}"/>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3" name="Slide Number Placeholder 2">
            <a:extLst>
              <a:ext uri="{FF2B5EF4-FFF2-40B4-BE49-F238E27FC236}">
                <a16:creationId xmlns:a16="http://schemas.microsoft.com/office/drawing/2014/main" id="{B89139E9-3FB5-43CC-A76B-DB93D06F25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865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25644">
                                            <p:txEl>
                                              <p:pRg st="1" end="1"/>
                                            </p:txEl>
                                          </p:spTgt>
                                        </p:tgtEl>
                                        <p:attrNameLst>
                                          <p:attrName>style.visibility</p:attrName>
                                        </p:attrNameLst>
                                      </p:cBhvr>
                                      <p:to>
                                        <p:strVal val="visible"/>
                                      </p:to>
                                    </p:set>
                                    <p:anim calcmode="lin" valueType="num">
                                      <p:cBhvr>
                                        <p:cTn id="7" dur="1000" fill="hold"/>
                                        <p:tgtEl>
                                          <p:spTgt spid="325644">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25644">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25644">
                                            <p:txEl>
                                              <p:pRg st="1" end="1"/>
                                            </p:txEl>
                                          </p:spTgt>
                                        </p:tgtEl>
                                        <p:attrNameLst>
                                          <p:attrName>ppt_y</p:attrName>
                                        </p:attrNameLst>
                                      </p:cBhvr>
                                      <p:tavLst>
                                        <p:tav tm="0">
                                          <p:val>
                                            <p:strVal val="#ppt_y"/>
                                          </p:val>
                                        </p:tav>
                                        <p:tav tm="100000">
                                          <p:val>
                                            <p:strVal val="#ppt_y"/>
                                          </p:val>
                                        </p:tav>
                                      </p:tavLst>
                                    </p:anim>
                                    <p:animEffect transition="in" filter="fade">
                                      <p:cBhvr>
                                        <p:cTn id="10" dur="1000"/>
                                        <p:tgtEl>
                                          <p:spTgt spid="325644">
                                            <p:txEl>
                                              <p:pRg st="1" end="1"/>
                                            </p:txEl>
                                          </p:spTgt>
                                        </p:tgtEl>
                                      </p:cBhvr>
                                    </p:animEffect>
                                  </p:childTnLst>
                                </p:cTn>
                              </p:par>
                              <p:par>
                                <p:cTn id="11" presetID="17" presetClass="entr" presetSubtype="10" fill="hold" grpId="0" nodeType="withEffect">
                                  <p:stCondLst>
                                    <p:cond delay="0"/>
                                  </p:stCondLst>
                                  <p:childTnLst>
                                    <p:set>
                                      <p:cBhvr>
                                        <p:cTn id="12" dur="1" fill="hold">
                                          <p:stCondLst>
                                            <p:cond delay="0"/>
                                          </p:stCondLst>
                                        </p:cTn>
                                        <p:tgtEl>
                                          <p:spTgt spid="325644">
                                            <p:txEl>
                                              <p:pRg st="2" end="2"/>
                                            </p:txEl>
                                          </p:spTgt>
                                        </p:tgtEl>
                                        <p:attrNameLst>
                                          <p:attrName>style.visibility</p:attrName>
                                        </p:attrNameLst>
                                      </p:cBhvr>
                                      <p:to>
                                        <p:strVal val="visible"/>
                                      </p:to>
                                    </p:set>
                                    <p:anim calcmode="lin" valueType="num">
                                      <p:cBhvr>
                                        <p:cTn id="13" dur="500" fill="hold"/>
                                        <p:tgtEl>
                                          <p:spTgt spid="325644">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25644">
                                            <p:txEl>
                                              <p:pRg st="2" end="2"/>
                                            </p:txEl>
                                          </p:spTgt>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325644">
                                            <p:txEl>
                                              <p:pRg st="3" end="3"/>
                                            </p:txEl>
                                          </p:spTgt>
                                        </p:tgtEl>
                                        <p:attrNameLst>
                                          <p:attrName>style.visibility</p:attrName>
                                        </p:attrNameLst>
                                      </p:cBhvr>
                                      <p:to>
                                        <p:strVal val="visible"/>
                                      </p:to>
                                    </p:set>
                                    <p:anim calcmode="lin" valueType="num">
                                      <p:cBhvr>
                                        <p:cTn id="17" dur="500" fill="hold"/>
                                        <p:tgtEl>
                                          <p:spTgt spid="325644">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325644">
                                            <p:txEl>
                                              <p:pRg st="3" end="3"/>
                                            </p:txEl>
                                          </p:spTgt>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0"/>
                                  </p:stCondLst>
                                  <p:childTnLst>
                                    <p:set>
                                      <p:cBhvr>
                                        <p:cTn id="20" dur="1" fill="hold">
                                          <p:stCondLst>
                                            <p:cond delay="0"/>
                                          </p:stCondLst>
                                        </p:cTn>
                                        <p:tgtEl>
                                          <p:spTgt spid="325644">
                                            <p:txEl>
                                              <p:pRg st="4" end="4"/>
                                            </p:txEl>
                                          </p:spTgt>
                                        </p:tgtEl>
                                        <p:attrNameLst>
                                          <p:attrName>style.visibility</p:attrName>
                                        </p:attrNameLst>
                                      </p:cBhvr>
                                      <p:to>
                                        <p:strVal val="visible"/>
                                      </p:to>
                                    </p:set>
                                    <p:anim calcmode="lin" valueType="num">
                                      <p:cBhvr>
                                        <p:cTn id="21" dur="500" fill="hold"/>
                                        <p:tgtEl>
                                          <p:spTgt spid="32564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25644">
                                            <p:txEl>
                                              <p:pRg st="4" end="4"/>
                                            </p:txEl>
                                          </p:spTgt>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325644">
                                            <p:txEl>
                                              <p:pRg st="5" end="5"/>
                                            </p:txEl>
                                          </p:spTgt>
                                        </p:tgtEl>
                                        <p:attrNameLst>
                                          <p:attrName>style.visibility</p:attrName>
                                        </p:attrNameLst>
                                      </p:cBhvr>
                                      <p:to>
                                        <p:strVal val="visible"/>
                                      </p:to>
                                    </p:set>
                                    <p:anim calcmode="lin" valueType="num">
                                      <p:cBhvr>
                                        <p:cTn id="25" dur="500" fill="hold"/>
                                        <p:tgtEl>
                                          <p:spTgt spid="325644">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25644">
                                            <p:txEl>
                                              <p:pRg st="5" end="5"/>
                                            </p:txEl>
                                          </p:spTgt>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325644">
                                            <p:txEl>
                                              <p:pRg st="6" end="6"/>
                                            </p:txEl>
                                          </p:spTgt>
                                        </p:tgtEl>
                                        <p:attrNameLst>
                                          <p:attrName>style.visibility</p:attrName>
                                        </p:attrNameLst>
                                      </p:cBhvr>
                                      <p:to>
                                        <p:strVal val="visible"/>
                                      </p:to>
                                    </p:set>
                                    <p:anim calcmode="lin" valueType="num">
                                      <p:cBhvr>
                                        <p:cTn id="29" dur="500" fill="hold"/>
                                        <p:tgtEl>
                                          <p:spTgt spid="325644">
                                            <p:txEl>
                                              <p:pRg st="6" end="6"/>
                                            </p:txEl>
                                          </p:spTgt>
                                        </p:tgtEl>
                                        <p:attrNameLst>
                                          <p:attrName>ppt_w</p:attrName>
                                        </p:attrNameLst>
                                      </p:cBhvr>
                                      <p:tavLst>
                                        <p:tav tm="0">
                                          <p:val>
                                            <p:fltVal val="0"/>
                                          </p:val>
                                        </p:tav>
                                        <p:tav tm="100000">
                                          <p:val>
                                            <p:strVal val="#ppt_w"/>
                                          </p:val>
                                        </p:tav>
                                      </p:tavLst>
                                    </p:anim>
                                    <p:anim calcmode="lin" valueType="num">
                                      <p:cBhvr>
                                        <p:cTn id="30" dur="500" fill="hold"/>
                                        <p:tgtEl>
                                          <p:spTgt spid="32564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4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a:extLst>
              <a:ext uri="{FF2B5EF4-FFF2-40B4-BE49-F238E27FC236}">
                <a16:creationId xmlns:a16="http://schemas.microsoft.com/office/drawing/2014/main" id="{EEEC885B-5E92-48B8-A3B5-EE1A745ABF0C}"/>
              </a:ext>
            </a:extLst>
          </p:cNvPr>
          <p:cNvSpPr>
            <a:spLocks noGrp="1" noChangeArrowheads="1"/>
          </p:cNvSpPr>
          <p:nvPr>
            <p:ph type="title"/>
          </p:nvPr>
        </p:nvSpPr>
        <p:spPr/>
        <p:txBody>
          <a:bodyPr/>
          <a:lstStyle/>
          <a:p>
            <a:pPr eaLnBrk="1" hangingPunct="1">
              <a:defRPr/>
            </a:pPr>
            <a:r>
              <a:rPr lang="en-US" b="1">
                <a:effectLst>
                  <a:outerShdw blurRad="38100" dist="38100" dir="2700000" algn="tl">
                    <a:srgbClr val="C0C0C0"/>
                  </a:outerShdw>
                </a:effectLst>
              </a:rPr>
              <a:t>Insider Trading</a:t>
            </a:r>
          </a:p>
        </p:txBody>
      </p:sp>
      <p:sp>
        <p:nvSpPr>
          <p:cNvPr id="35843" name="Rectangle 3">
            <a:extLst>
              <a:ext uri="{FF2B5EF4-FFF2-40B4-BE49-F238E27FC236}">
                <a16:creationId xmlns:a16="http://schemas.microsoft.com/office/drawing/2014/main" id="{13E81D3A-E7A4-4C96-B0CA-3CAC8BE092D6}"/>
              </a:ext>
            </a:extLst>
          </p:cNvPr>
          <p:cNvSpPr>
            <a:spLocks noGrp="1" noChangeArrowheads="1"/>
          </p:cNvSpPr>
          <p:nvPr>
            <p:ph type="body" idx="1"/>
          </p:nvPr>
        </p:nvSpPr>
        <p:spPr>
          <a:xfrm>
            <a:off x="1097279" y="1965326"/>
            <a:ext cx="10058399" cy="4435475"/>
          </a:xfrm>
          <a:noFill/>
        </p:spPr>
        <p:txBody>
          <a:bodyPr>
            <a:normAutofit lnSpcReduction="10000"/>
          </a:bodyPr>
          <a:lstStyle/>
          <a:p>
            <a:pPr marL="341313" indent="-341313"/>
            <a:r>
              <a:rPr lang="en-US" altLang="en-US" sz="3600" b="1" dirty="0"/>
              <a:t>Auditors love organization!</a:t>
            </a:r>
          </a:p>
          <a:p>
            <a:pPr marL="798513" lvl="1" indent="-342900"/>
            <a:r>
              <a:rPr lang="en-US" altLang="en-US" sz="3200" dirty="0"/>
              <a:t>Label all trash container “Trash” in English and any other primary language spoken in the operation</a:t>
            </a:r>
          </a:p>
          <a:p>
            <a:pPr marL="798513" lvl="1" indent="-342900"/>
            <a:r>
              <a:rPr lang="en-US" altLang="en-US" sz="2800" dirty="0"/>
              <a:t>Includes trash cans, boxes, bins, etc.</a:t>
            </a:r>
          </a:p>
          <a:p>
            <a:pPr marL="798513" lvl="1" indent="-342900"/>
            <a:r>
              <a:rPr lang="en-US" altLang="en-US" sz="3200" dirty="0"/>
              <a:t>Keep EVERYTHING off the ground.</a:t>
            </a:r>
          </a:p>
          <a:p>
            <a:pPr lvl="4"/>
            <a:r>
              <a:rPr lang="en-US" altLang="en-US" sz="2800" dirty="0"/>
              <a:t>Boxes</a:t>
            </a:r>
          </a:p>
          <a:p>
            <a:pPr lvl="4"/>
            <a:r>
              <a:rPr lang="en-US" altLang="en-US" sz="2800" dirty="0"/>
              <a:t>Packaging</a:t>
            </a:r>
          </a:p>
          <a:p>
            <a:pPr lvl="4"/>
            <a:r>
              <a:rPr lang="en-US" altLang="en-US" sz="2800" dirty="0"/>
              <a:t>Stickers</a:t>
            </a:r>
          </a:p>
          <a:p>
            <a:pPr lvl="4"/>
            <a:r>
              <a:rPr lang="en-US" altLang="en-US" sz="2800" dirty="0"/>
              <a:t>Brooms, Mops, Shovels – hang or in drums</a:t>
            </a:r>
          </a:p>
          <a:p>
            <a:pPr lvl="4"/>
            <a:r>
              <a:rPr lang="en-US" altLang="en-US" sz="2800" dirty="0"/>
              <a:t>PRODUCE</a:t>
            </a:r>
          </a:p>
        </p:txBody>
      </p:sp>
      <p:pic>
        <p:nvPicPr>
          <p:cNvPr id="4" name="Picture 3">
            <a:extLst>
              <a:ext uri="{FF2B5EF4-FFF2-40B4-BE49-F238E27FC236}">
                <a16:creationId xmlns:a16="http://schemas.microsoft.com/office/drawing/2014/main" id="{A26DD121-10B8-47AF-889A-790DA66ED7CD}"/>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3" name="Slide Number Placeholder 2">
            <a:extLst>
              <a:ext uri="{FF2B5EF4-FFF2-40B4-BE49-F238E27FC236}">
                <a16:creationId xmlns:a16="http://schemas.microsoft.com/office/drawing/2014/main" id="{FA1EC9F6-CED0-4B1E-A3B2-CF5E3A77680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2025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a:extLst>
              <a:ext uri="{FF2B5EF4-FFF2-40B4-BE49-F238E27FC236}">
                <a16:creationId xmlns:a16="http://schemas.microsoft.com/office/drawing/2014/main" id="{059613DB-5847-4BC6-9D13-4F1C9B332E37}"/>
              </a:ext>
            </a:extLst>
          </p:cNvPr>
          <p:cNvSpPr>
            <a:spLocks noGrp="1" noChangeArrowheads="1"/>
          </p:cNvSpPr>
          <p:nvPr>
            <p:ph type="title"/>
          </p:nvPr>
        </p:nvSpPr>
        <p:spPr/>
        <p:txBody>
          <a:bodyPr/>
          <a:lstStyle/>
          <a:p>
            <a:pPr eaLnBrk="1" hangingPunct="1">
              <a:defRPr/>
            </a:pPr>
            <a:r>
              <a:rPr lang="en-US" b="1">
                <a:effectLst>
                  <a:outerShdw blurRad="38100" dist="38100" dir="2700000" algn="tl">
                    <a:srgbClr val="C0C0C0"/>
                  </a:outerShdw>
                </a:effectLst>
              </a:rPr>
              <a:t>Insider Trading</a:t>
            </a:r>
          </a:p>
        </p:txBody>
      </p:sp>
      <p:sp>
        <p:nvSpPr>
          <p:cNvPr id="36867" name="Rectangle 3">
            <a:extLst>
              <a:ext uri="{FF2B5EF4-FFF2-40B4-BE49-F238E27FC236}">
                <a16:creationId xmlns:a16="http://schemas.microsoft.com/office/drawing/2014/main" id="{ECB3A968-433C-4BD0-BA65-B58D036A06A2}"/>
              </a:ext>
            </a:extLst>
          </p:cNvPr>
          <p:cNvSpPr>
            <a:spLocks noGrp="1" noChangeArrowheads="1"/>
          </p:cNvSpPr>
          <p:nvPr>
            <p:ph type="body" idx="1"/>
          </p:nvPr>
        </p:nvSpPr>
        <p:spPr>
          <a:xfrm>
            <a:off x="1097279" y="1965326"/>
            <a:ext cx="10058399" cy="4435475"/>
          </a:xfrm>
          <a:noFill/>
        </p:spPr>
        <p:txBody>
          <a:bodyPr>
            <a:normAutofit/>
          </a:bodyPr>
          <a:lstStyle/>
          <a:p>
            <a:pPr marL="341313" indent="-341313"/>
            <a:r>
              <a:rPr lang="en-US" altLang="en-US" sz="3600" b="1" dirty="0"/>
              <a:t>Auditors love organization!</a:t>
            </a:r>
          </a:p>
          <a:p>
            <a:pPr marL="798513" lvl="1" indent="-342900"/>
            <a:r>
              <a:rPr lang="en-US" altLang="en-US" sz="3200" dirty="0"/>
              <a:t>Draw lines on the floors with yellow paint to delineate barriers</a:t>
            </a:r>
          </a:p>
          <a:p>
            <a:pPr marL="798513" lvl="1" indent="-342900"/>
            <a:r>
              <a:rPr lang="en-US" altLang="en-US" sz="3200" dirty="0"/>
              <a:t>Sign-In Logs</a:t>
            </a:r>
          </a:p>
          <a:p>
            <a:pPr marL="798513" lvl="1" indent="-342900"/>
            <a:r>
              <a:rPr lang="en-US" altLang="en-US" sz="3200" dirty="0"/>
              <a:t>Visitor Name Tags</a:t>
            </a:r>
          </a:p>
          <a:p>
            <a:pPr marL="798513" lvl="1" indent="-342900"/>
            <a:r>
              <a:rPr lang="en-US" altLang="en-US" sz="3200" dirty="0"/>
              <a:t>Get to know any special field and/or packing practices for your commodity(s) and region</a:t>
            </a:r>
          </a:p>
          <a:p>
            <a:pPr lvl="2" eaLnBrk="1" hangingPunct="1"/>
            <a:r>
              <a:rPr lang="en-US" altLang="en-US" sz="2800" dirty="0"/>
              <a:t>Florida Tomato Food Safety Initiative</a:t>
            </a:r>
          </a:p>
          <a:p>
            <a:pPr lvl="2" eaLnBrk="1" hangingPunct="1"/>
            <a:r>
              <a:rPr lang="en-US" altLang="en-US" sz="2800" dirty="0"/>
              <a:t>Leafy Green Food Safety Initiative</a:t>
            </a:r>
          </a:p>
        </p:txBody>
      </p:sp>
      <p:pic>
        <p:nvPicPr>
          <p:cNvPr id="4" name="Picture 3">
            <a:extLst>
              <a:ext uri="{FF2B5EF4-FFF2-40B4-BE49-F238E27FC236}">
                <a16:creationId xmlns:a16="http://schemas.microsoft.com/office/drawing/2014/main" id="{A32C4BA5-B85E-4EE7-B6B1-78CAEC37088A}"/>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3" name="Slide Number Placeholder 2">
            <a:extLst>
              <a:ext uri="{FF2B5EF4-FFF2-40B4-BE49-F238E27FC236}">
                <a16:creationId xmlns:a16="http://schemas.microsoft.com/office/drawing/2014/main" id="{088D94CE-A5CB-4D42-93F6-5ABC303F9EA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7724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93A065C3-BAC7-4254-8F6E-25B827F508A2}"/>
              </a:ext>
            </a:extLst>
          </p:cNvPr>
          <p:cNvSpPr>
            <a:spLocks noGrp="1" noChangeArrowheads="1"/>
          </p:cNvSpPr>
          <p:nvPr>
            <p:ph type="title"/>
          </p:nvPr>
        </p:nvSpPr>
        <p:spPr/>
        <p:txBody>
          <a:bodyPr/>
          <a:lstStyle/>
          <a:p>
            <a:pPr eaLnBrk="1" hangingPunct="1">
              <a:defRPr/>
            </a:pPr>
            <a:r>
              <a:rPr lang="en-US" b="1" dirty="0">
                <a:effectLst>
                  <a:outerShdw blurRad="38100" dist="38100" dir="2700000" algn="tl">
                    <a:srgbClr val="C0C0C0"/>
                  </a:outerShdw>
                </a:effectLst>
              </a:rPr>
              <a:t>School’s In</a:t>
            </a:r>
          </a:p>
        </p:txBody>
      </p:sp>
      <p:sp>
        <p:nvSpPr>
          <p:cNvPr id="37891" name="Rectangle 3">
            <a:extLst>
              <a:ext uri="{FF2B5EF4-FFF2-40B4-BE49-F238E27FC236}">
                <a16:creationId xmlns:a16="http://schemas.microsoft.com/office/drawing/2014/main" id="{A7093A07-7935-4CAD-A355-4B65104F05E0}"/>
              </a:ext>
            </a:extLst>
          </p:cNvPr>
          <p:cNvSpPr>
            <a:spLocks noGrp="1" noChangeArrowheads="1"/>
          </p:cNvSpPr>
          <p:nvPr>
            <p:ph type="body" idx="1"/>
          </p:nvPr>
        </p:nvSpPr>
        <p:spPr>
          <a:xfrm>
            <a:off x="1097280" y="1827214"/>
            <a:ext cx="10058400" cy="4573587"/>
          </a:xfrm>
        </p:spPr>
        <p:txBody>
          <a:bodyPr>
            <a:normAutofit/>
          </a:bodyPr>
          <a:lstStyle/>
          <a:p>
            <a:pPr eaLnBrk="1" hangingPunct="1">
              <a:lnSpc>
                <a:spcPct val="90000"/>
              </a:lnSpc>
            </a:pPr>
            <a:r>
              <a:rPr lang="en-US" altLang="en-US" sz="3600" b="1" dirty="0"/>
              <a:t>Training is KEY.</a:t>
            </a:r>
          </a:p>
          <a:p>
            <a:pPr lvl="1" eaLnBrk="1" hangingPunct="1">
              <a:lnSpc>
                <a:spcPct val="90000"/>
              </a:lnSpc>
            </a:pPr>
            <a:r>
              <a:rPr lang="en-US" altLang="en-US" sz="3200" dirty="0"/>
              <a:t>All workers, supervisors, etc. must undergo training</a:t>
            </a:r>
          </a:p>
          <a:p>
            <a:pPr lvl="2" eaLnBrk="1" hangingPunct="1">
              <a:lnSpc>
                <a:spcPct val="90000"/>
              </a:lnSpc>
            </a:pPr>
            <a:r>
              <a:rPr lang="en-US" altLang="en-US" sz="2800" dirty="0"/>
              <a:t>Health &amp; Hygiene</a:t>
            </a:r>
          </a:p>
          <a:p>
            <a:pPr lvl="2" eaLnBrk="1" hangingPunct="1">
              <a:lnSpc>
                <a:spcPct val="90000"/>
              </a:lnSpc>
            </a:pPr>
            <a:r>
              <a:rPr lang="en-US" altLang="en-US" sz="2800" dirty="0"/>
              <a:t>Sanitation of the packing line</a:t>
            </a:r>
          </a:p>
          <a:p>
            <a:pPr lvl="2" eaLnBrk="1" hangingPunct="1">
              <a:lnSpc>
                <a:spcPct val="90000"/>
              </a:lnSpc>
            </a:pPr>
            <a:r>
              <a:rPr lang="en-US" altLang="en-US" sz="2800" dirty="0"/>
              <a:t>Pesticide Application</a:t>
            </a:r>
          </a:p>
          <a:p>
            <a:pPr lvl="2" eaLnBrk="1" hangingPunct="1">
              <a:lnSpc>
                <a:spcPct val="90000"/>
              </a:lnSpc>
            </a:pPr>
            <a:r>
              <a:rPr lang="en-US" altLang="en-US" sz="2800" dirty="0"/>
              <a:t>Fork lift safety</a:t>
            </a:r>
          </a:p>
          <a:p>
            <a:pPr lvl="1" eaLnBrk="1" hangingPunct="1">
              <a:lnSpc>
                <a:spcPct val="90000"/>
              </a:lnSpc>
            </a:pPr>
            <a:r>
              <a:rPr lang="en-US" altLang="en-US" sz="3200" dirty="0"/>
              <a:t>Most auditing firms want ON GOING training</a:t>
            </a:r>
          </a:p>
          <a:p>
            <a:pPr lvl="2" eaLnBrk="1" hangingPunct="1">
              <a:lnSpc>
                <a:spcPct val="90000"/>
              </a:lnSpc>
            </a:pPr>
            <a:r>
              <a:rPr lang="en-US" altLang="en-US" sz="1800" u="sng" dirty="0"/>
              <a:t>http://ohioline.osu.edu/atts/modules.html</a:t>
            </a:r>
          </a:p>
          <a:p>
            <a:pPr lvl="2" eaLnBrk="1" hangingPunct="1">
              <a:lnSpc>
                <a:spcPct val="90000"/>
              </a:lnSpc>
            </a:pPr>
            <a:r>
              <a:rPr lang="en-US" altLang="en-US" sz="1800" dirty="0" err="1"/>
              <a:t>Gemplers</a:t>
            </a:r>
            <a:r>
              <a:rPr lang="en-US" altLang="en-US" sz="1800" dirty="0"/>
              <a:t> Tailgate Training – </a:t>
            </a:r>
            <a:r>
              <a:rPr lang="en-US" altLang="en-US" sz="1800" u="sng" dirty="0"/>
              <a:t>www.gemplers.com</a:t>
            </a:r>
          </a:p>
        </p:txBody>
      </p:sp>
      <p:pic>
        <p:nvPicPr>
          <p:cNvPr id="4" name="Picture 3">
            <a:extLst>
              <a:ext uri="{FF2B5EF4-FFF2-40B4-BE49-F238E27FC236}">
                <a16:creationId xmlns:a16="http://schemas.microsoft.com/office/drawing/2014/main" id="{EE7C0C47-456A-4B82-90F6-A78E3C1F224A}"/>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3" name="Slide Number Placeholder 2">
            <a:extLst>
              <a:ext uri="{FF2B5EF4-FFF2-40B4-BE49-F238E27FC236}">
                <a16:creationId xmlns:a16="http://schemas.microsoft.com/office/drawing/2014/main" id="{39B1DC34-3E0D-4089-AA8D-6FE9652E24E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4364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Tips</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4"/>
            <a:ext cx="10058400" cy="4494106"/>
          </a:xfrm>
        </p:spPr>
        <p:txBody>
          <a:bodyPr>
            <a:normAutofit/>
          </a:bodyPr>
          <a:lstStyle/>
          <a:p>
            <a:pPr>
              <a:lnSpc>
                <a:spcPct val="114000"/>
              </a:lnSpc>
            </a:pPr>
            <a:r>
              <a:rPr lang="en-US" sz="3200" dirty="0"/>
              <a:t>Farms and ON FARM PACKING FACILTIES </a:t>
            </a:r>
            <a:r>
              <a:rPr lang="en-US" sz="3200" b="1" u="sng" dirty="0"/>
              <a:t>do not need to </a:t>
            </a:r>
            <a:r>
              <a:rPr lang="en-US" sz="3200" dirty="0"/>
              <a:t>register as a FDA Food Facility (</a:t>
            </a:r>
            <a:r>
              <a:rPr lang="en-US" sz="3200" dirty="0" err="1"/>
              <a:t>BioTerrorism</a:t>
            </a:r>
            <a:r>
              <a:rPr lang="en-US" sz="3200" dirty="0"/>
              <a:t> Act)</a:t>
            </a:r>
          </a:p>
          <a:p>
            <a:pPr lvl="1">
              <a:lnSpc>
                <a:spcPct val="114000"/>
              </a:lnSpc>
            </a:pPr>
            <a:r>
              <a:rPr lang="en-US" sz="2800" dirty="0"/>
              <a:t>Registered Food Facilities will be audited under Preventive Controls Rule</a:t>
            </a:r>
          </a:p>
          <a:p>
            <a:pPr lvl="1">
              <a:lnSpc>
                <a:spcPct val="114000"/>
              </a:lnSpc>
            </a:pPr>
            <a:r>
              <a:rPr lang="en-US" sz="2800" dirty="0"/>
              <a:t>Even if a food safety audit asks the question</a:t>
            </a:r>
          </a:p>
          <a:p>
            <a:pPr lvl="1">
              <a:lnSpc>
                <a:spcPct val="114000"/>
              </a:lnSpc>
            </a:pPr>
            <a:r>
              <a:rPr lang="en-US" sz="2800" dirty="0"/>
              <a:t>The Registration number is confidential and should not be given to an auditor or written on an audit report</a:t>
            </a:r>
          </a:p>
        </p:txBody>
      </p:sp>
      <p:pic>
        <p:nvPicPr>
          <p:cNvPr id="4" name="Picture 3">
            <a:extLst>
              <a:ext uri="{FF2B5EF4-FFF2-40B4-BE49-F238E27FC236}">
                <a16:creationId xmlns:a16="http://schemas.microsoft.com/office/drawing/2014/main" id="{44E56D8B-7093-43F9-82A6-29AF667022A2}"/>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AF47917D-424D-4784-B85B-BDEDB0DFAB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1860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Manage the Audit</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4"/>
            <a:ext cx="10058400" cy="4494106"/>
          </a:xfrm>
        </p:spPr>
        <p:txBody>
          <a:bodyPr>
            <a:normAutofit/>
          </a:bodyPr>
          <a:lstStyle/>
          <a:p>
            <a:pPr>
              <a:lnSpc>
                <a:spcPct val="114000"/>
              </a:lnSpc>
            </a:pPr>
            <a:r>
              <a:rPr lang="en-US" sz="3200" dirty="0"/>
              <a:t>An Audit is a snap shot in time</a:t>
            </a:r>
          </a:p>
          <a:p>
            <a:pPr>
              <a:lnSpc>
                <a:spcPct val="114000"/>
              </a:lnSpc>
            </a:pPr>
            <a:r>
              <a:rPr lang="en-US" sz="3000" dirty="0"/>
              <a:t>Good auditor can differentiate between a systemic/entrenched issue </a:t>
            </a:r>
            <a:r>
              <a:rPr lang="en-US" sz="3200" dirty="0"/>
              <a:t>verses rare occurrence</a:t>
            </a:r>
          </a:p>
          <a:p>
            <a:pPr>
              <a:lnSpc>
                <a:spcPct val="114000"/>
              </a:lnSpc>
            </a:pPr>
            <a:r>
              <a:rPr lang="en-US" sz="3200" dirty="0"/>
              <a:t>If a problem occurs, SOPs and the way it’s handled will be factored into scoring</a:t>
            </a:r>
          </a:p>
        </p:txBody>
      </p:sp>
      <p:pic>
        <p:nvPicPr>
          <p:cNvPr id="4" name="Picture 3">
            <a:extLst>
              <a:ext uri="{FF2B5EF4-FFF2-40B4-BE49-F238E27FC236}">
                <a16:creationId xmlns:a16="http://schemas.microsoft.com/office/drawing/2014/main" id="{81F58AAB-2DD9-40B4-B565-481601538EC6}"/>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ECE4E6F2-A61A-4867-B81A-F466F4B16FC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309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C0C0C0"/>
                  </a:outerShdw>
                </a:effectLst>
              </a:rPr>
              <a:t>Learn the Lingo</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3"/>
            <a:ext cx="10058400" cy="4614051"/>
          </a:xfrm>
        </p:spPr>
        <p:txBody>
          <a:bodyPr>
            <a:normAutofit/>
          </a:bodyPr>
          <a:lstStyle/>
          <a:p>
            <a:pPr>
              <a:defRPr/>
            </a:pPr>
            <a:r>
              <a:rPr lang="en-US" sz="2400" b="1" dirty="0"/>
              <a:t>GAP – Good Agricultural Practices</a:t>
            </a:r>
          </a:p>
          <a:p>
            <a:pPr lvl="1">
              <a:defRPr/>
            </a:pPr>
            <a:r>
              <a:rPr lang="en-US" sz="2000" dirty="0"/>
              <a:t>Requirements &amp; guidelines for production of safe crops</a:t>
            </a:r>
          </a:p>
          <a:p>
            <a:pPr lvl="1">
              <a:defRPr/>
            </a:pPr>
            <a:r>
              <a:rPr lang="en-US" sz="2000" dirty="0"/>
              <a:t>Primarily used in the field</a:t>
            </a:r>
          </a:p>
          <a:p>
            <a:pPr>
              <a:defRPr/>
            </a:pPr>
            <a:r>
              <a:rPr lang="en-US" sz="2400" b="1" dirty="0"/>
              <a:t>GMP – Good Manufacturing Practices</a:t>
            </a:r>
          </a:p>
          <a:p>
            <a:pPr lvl="1">
              <a:defRPr/>
            </a:pPr>
            <a:r>
              <a:rPr lang="en-US" sz="2000" dirty="0"/>
              <a:t>Primarily used in the packing facility</a:t>
            </a:r>
          </a:p>
          <a:p>
            <a:pPr>
              <a:defRPr/>
            </a:pPr>
            <a:r>
              <a:rPr lang="en-US" sz="2400" b="1" dirty="0"/>
              <a:t>BMP – Best Management Practices</a:t>
            </a:r>
          </a:p>
          <a:p>
            <a:pPr lvl="1">
              <a:defRPr/>
            </a:pPr>
            <a:r>
              <a:rPr lang="en-US" sz="2000" dirty="0"/>
              <a:t>Synonymous with  GAPs but can also refer to postharvest operations</a:t>
            </a:r>
          </a:p>
          <a:p>
            <a:pPr>
              <a:defRPr/>
            </a:pPr>
            <a:r>
              <a:rPr lang="en-US" sz="2400" b="1" dirty="0"/>
              <a:t>HACCP – Hazard Analysis Critical Control Points</a:t>
            </a:r>
          </a:p>
          <a:p>
            <a:pPr lvl="1">
              <a:defRPr/>
            </a:pPr>
            <a:r>
              <a:rPr lang="en-US" sz="2000" dirty="0"/>
              <a:t>Primarily used in processing</a:t>
            </a:r>
          </a:p>
          <a:p>
            <a:pPr>
              <a:defRPr/>
            </a:pPr>
            <a:r>
              <a:rPr lang="en-US" sz="2400" b="1" dirty="0"/>
              <a:t>SOP – Sanitation Standard Operating Procedure</a:t>
            </a:r>
          </a:p>
          <a:p>
            <a:pPr lvl="1">
              <a:defRPr/>
            </a:pPr>
            <a:r>
              <a:rPr lang="en-US" sz="2000" dirty="0"/>
              <a:t>Written directions…What you are </a:t>
            </a:r>
            <a:r>
              <a:rPr lang="en-US" sz="2000" dirty="0" err="1"/>
              <a:t>gonna</a:t>
            </a:r>
            <a:r>
              <a:rPr lang="en-US" sz="2000" dirty="0"/>
              <a:t> do, how you are </a:t>
            </a:r>
            <a:r>
              <a:rPr lang="en-US" sz="2000" dirty="0" err="1"/>
              <a:t>gonna</a:t>
            </a:r>
            <a:r>
              <a:rPr lang="en-US" sz="2000" dirty="0"/>
              <a:t> do it, and who’s </a:t>
            </a:r>
            <a:r>
              <a:rPr lang="en-US" sz="2000" dirty="0" err="1"/>
              <a:t>gonna</a:t>
            </a:r>
            <a:r>
              <a:rPr lang="en-US" sz="2000" dirty="0"/>
              <a:t> do it</a:t>
            </a:r>
          </a:p>
          <a:p>
            <a:endParaRPr lang="en-US" dirty="0"/>
          </a:p>
        </p:txBody>
      </p:sp>
      <p:pic>
        <p:nvPicPr>
          <p:cNvPr id="4" name="Picture 3">
            <a:extLst>
              <a:ext uri="{FF2B5EF4-FFF2-40B4-BE49-F238E27FC236}">
                <a16:creationId xmlns:a16="http://schemas.microsoft.com/office/drawing/2014/main" id="{39AD2566-5B1A-4FF6-AEA3-101A609198D7}"/>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67BCB24F-B4D8-4B54-BA39-6ACB9A58F43B}"/>
              </a:ext>
            </a:extLst>
          </p:cNvPr>
          <p:cNvSpPr>
            <a:spLocks noGrp="1"/>
          </p:cNvSpPr>
          <p:nvPr>
            <p:ph type="sldNum" sz="quarter" idx="12"/>
          </p:nvPr>
        </p:nvSpPr>
        <p:spPr/>
        <p:txBody>
          <a:bodyPr/>
          <a:lstStyle/>
          <a:p>
            <a:fld id="{6113E31D-E2AB-40D1-8B51-AFA5AFEF393A}" type="slidenum">
              <a:rPr lang="en-US" smtClean="0"/>
              <a:t>7</a:t>
            </a:fld>
            <a:endParaRPr lang="en-US" dirty="0"/>
          </a:p>
        </p:txBody>
      </p:sp>
    </p:spTree>
    <p:extLst>
      <p:ext uri="{BB962C8B-B14F-4D97-AF65-F5344CB8AC3E}">
        <p14:creationId xmlns:p14="http://schemas.microsoft.com/office/powerpoint/2010/main" val="22145967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Manage the Audit</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4"/>
            <a:ext cx="10058400" cy="4494106"/>
          </a:xfrm>
        </p:spPr>
        <p:txBody>
          <a:bodyPr>
            <a:normAutofit/>
          </a:bodyPr>
          <a:lstStyle/>
          <a:p>
            <a:pPr>
              <a:lnSpc>
                <a:spcPct val="114000"/>
              </a:lnSpc>
            </a:pPr>
            <a:r>
              <a:rPr lang="en-US" sz="3200" dirty="0"/>
              <a:t>Know your audit questions</a:t>
            </a:r>
          </a:p>
          <a:p>
            <a:pPr lvl="1">
              <a:lnSpc>
                <a:spcPct val="114000"/>
              </a:lnSpc>
            </a:pPr>
            <a:r>
              <a:rPr lang="en-US" sz="3000" dirty="0"/>
              <a:t>Some auditors will ask leading questions</a:t>
            </a:r>
          </a:p>
          <a:p>
            <a:pPr lvl="1">
              <a:lnSpc>
                <a:spcPct val="114000"/>
              </a:lnSpc>
            </a:pPr>
            <a:r>
              <a:rPr lang="en-US" sz="3000" dirty="0"/>
              <a:t>If you open the “information” door, they can step in</a:t>
            </a:r>
          </a:p>
          <a:p>
            <a:pPr lvl="1">
              <a:lnSpc>
                <a:spcPct val="114000"/>
              </a:lnSpc>
            </a:pPr>
            <a:endParaRPr lang="en-US" sz="800" dirty="0"/>
          </a:p>
          <a:p>
            <a:pPr marL="201168" lvl="1" indent="0">
              <a:lnSpc>
                <a:spcPct val="114000"/>
              </a:lnSpc>
              <a:buNone/>
            </a:pPr>
            <a:r>
              <a:rPr lang="en-US" sz="3000" dirty="0"/>
              <a:t>Answer the question and stop talking</a:t>
            </a:r>
          </a:p>
        </p:txBody>
      </p:sp>
      <p:pic>
        <p:nvPicPr>
          <p:cNvPr id="4" name="Picture 3">
            <a:extLst>
              <a:ext uri="{FF2B5EF4-FFF2-40B4-BE49-F238E27FC236}">
                <a16:creationId xmlns:a16="http://schemas.microsoft.com/office/drawing/2014/main" id="{7AB576D4-C0B7-47CE-BA51-9053BDB951E4}"/>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8E80AA5F-3693-423E-8437-1D27E2F8158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8865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effectLst>
                  <a:outerShdw blurRad="38100" dist="38100" dir="2700000" algn="tl">
                    <a:srgbClr val="000000">
                      <a:alpha val="43137"/>
                    </a:srgbClr>
                  </a:outerShdw>
                </a:effectLst>
              </a:rPr>
              <a:t>Grower/Packer &amp; </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Food Liability</a:t>
            </a:r>
          </a:p>
        </p:txBody>
      </p:sp>
      <p:sp>
        <p:nvSpPr>
          <p:cNvPr id="3" name="Subtitle 2"/>
          <p:cNvSpPr>
            <a:spLocks noGrp="1"/>
          </p:cNvSpPr>
          <p:nvPr>
            <p:ph type="subTitle" idx="1"/>
          </p:nvPr>
        </p:nvSpPr>
        <p:spPr/>
        <p:txBody>
          <a:bodyPr/>
          <a:lstStyle/>
          <a:p>
            <a:r>
              <a:rPr lang="en-US" dirty="0"/>
              <a:t>Perspective</a:t>
            </a:r>
          </a:p>
        </p:txBody>
      </p:sp>
      <p:pic>
        <p:nvPicPr>
          <p:cNvPr id="4" name="Picture 3">
            <a:extLst>
              <a:ext uri="{FF2B5EF4-FFF2-40B4-BE49-F238E27FC236}">
                <a16:creationId xmlns:a16="http://schemas.microsoft.com/office/drawing/2014/main" id="{4129B7E6-D842-4328-AC3A-D26E6523E3DB}"/>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186028C9-B0AA-46AD-9A3D-39B6EA84756B}"/>
              </a:ext>
            </a:extLst>
          </p:cNvPr>
          <p:cNvSpPr>
            <a:spLocks noGrp="1"/>
          </p:cNvSpPr>
          <p:nvPr>
            <p:ph type="sldNum" sz="quarter" idx="12"/>
          </p:nvPr>
        </p:nvSpPr>
        <p:spPr/>
        <p:txBody>
          <a:bodyPr/>
          <a:lstStyle/>
          <a:p>
            <a:fld id="{4FAB73BC-B049-4115-A692-8D63A059BFB8}" type="slidenum">
              <a:rPr lang="en-US" smtClean="0"/>
              <a:t>71</a:t>
            </a:fld>
            <a:endParaRPr lang="en-US" dirty="0"/>
          </a:p>
        </p:txBody>
      </p:sp>
    </p:spTree>
    <p:extLst>
      <p:ext uri="{BB962C8B-B14F-4D97-AF65-F5344CB8AC3E}">
        <p14:creationId xmlns:p14="http://schemas.microsoft.com/office/powerpoint/2010/main" val="42112612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82D6-38A5-4F2B-AFF7-F1C47EA29D57}"/>
              </a:ext>
            </a:extLst>
          </p:cNvPr>
          <p:cNvSpPr>
            <a:spLocks noGrp="1"/>
          </p:cNvSpPr>
          <p:nvPr>
            <p:ph type="title"/>
          </p:nvPr>
        </p:nvSpPr>
        <p:spPr>
          <a:xfrm>
            <a:off x="2095500" y="559678"/>
            <a:ext cx="8110487" cy="5475362"/>
          </a:xfrm>
        </p:spPr>
        <p:txBody>
          <a:bodyPr>
            <a:normAutofit fontScale="90000"/>
          </a:bodyPr>
          <a:lstStyle/>
          <a:p>
            <a:pPr algn="ctr"/>
            <a:r>
              <a:rPr lang="en-US" b="1" i="0" u="sng" dirty="0"/>
              <a:t>Question</a:t>
            </a:r>
            <a:r>
              <a:rPr lang="en-US" i="0" dirty="0"/>
              <a:t>:</a:t>
            </a:r>
            <a:br>
              <a:rPr lang="en-US" i="0" dirty="0"/>
            </a:br>
            <a:r>
              <a:rPr lang="en-US" i="0" dirty="0"/>
              <a:t/>
            </a:r>
            <a:br>
              <a:rPr lang="en-US" i="0" dirty="0"/>
            </a:br>
            <a:r>
              <a:rPr lang="en-US" i="0" dirty="0"/>
              <a:t>Regarding liability and prosecution…</a:t>
            </a:r>
            <a:br>
              <a:rPr lang="en-US" i="0" dirty="0"/>
            </a:br>
            <a:r>
              <a:rPr lang="en-US" i="0" dirty="0"/>
              <a:t/>
            </a:r>
            <a:br>
              <a:rPr lang="en-US" i="0" dirty="0"/>
            </a:br>
            <a:r>
              <a:rPr lang="en-US" i="0" dirty="0"/>
              <a:t>Does there have to be intentional contamination or gross neglect that causes contamination?</a:t>
            </a:r>
            <a:br>
              <a:rPr lang="en-US" i="0" dirty="0"/>
            </a:br>
            <a:r>
              <a:rPr lang="en-US" i="0" dirty="0"/>
              <a:t/>
            </a:r>
            <a:br>
              <a:rPr lang="en-US" i="0" dirty="0"/>
            </a:br>
            <a:r>
              <a:rPr lang="en-US" i="0" dirty="0"/>
              <a:t>Does there have to be knowledge of any type of contamination factors?</a:t>
            </a:r>
            <a:br>
              <a:rPr lang="en-US" i="0" dirty="0"/>
            </a:br>
            <a:endParaRPr lang="en-US" i="0" dirty="0"/>
          </a:p>
        </p:txBody>
      </p:sp>
    </p:spTree>
    <p:extLst>
      <p:ext uri="{BB962C8B-B14F-4D97-AF65-F5344CB8AC3E}">
        <p14:creationId xmlns:p14="http://schemas.microsoft.com/office/powerpoint/2010/main" val="40784193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6E47F-6330-4771-A061-17A719873FF4}"/>
              </a:ext>
            </a:extLst>
          </p:cNvPr>
          <p:cNvSpPr>
            <a:spLocks noGrp="1"/>
          </p:cNvSpPr>
          <p:nvPr>
            <p:ph type="title"/>
          </p:nvPr>
        </p:nvSpPr>
        <p:spPr/>
        <p:txBody>
          <a:bodyPr/>
          <a:lstStyle/>
          <a:p>
            <a:r>
              <a:rPr lang="en-US" i="0" dirty="0"/>
              <a:t>Highlights from News Reel</a:t>
            </a:r>
          </a:p>
        </p:txBody>
      </p:sp>
      <p:sp>
        <p:nvSpPr>
          <p:cNvPr id="3" name="Content Placeholder 2">
            <a:extLst>
              <a:ext uri="{FF2B5EF4-FFF2-40B4-BE49-F238E27FC236}">
                <a16:creationId xmlns:a16="http://schemas.microsoft.com/office/drawing/2014/main" id="{D5121D59-A0CB-4243-8824-C9FF2BB785CF}"/>
              </a:ext>
            </a:extLst>
          </p:cNvPr>
          <p:cNvSpPr>
            <a:spLocks noGrp="1"/>
          </p:cNvSpPr>
          <p:nvPr>
            <p:ph idx="1"/>
          </p:nvPr>
        </p:nvSpPr>
        <p:spPr>
          <a:xfrm>
            <a:off x="5410201" y="235528"/>
            <a:ext cx="4686299" cy="6386945"/>
          </a:xfrm>
        </p:spPr>
        <p:txBody>
          <a:bodyPr>
            <a:normAutofit lnSpcReduction="10000"/>
          </a:bodyPr>
          <a:lstStyle/>
          <a:p>
            <a:r>
              <a:rPr lang="en-US" dirty="0">
                <a:solidFill>
                  <a:srgbClr val="FF0000"/>
                </a:solidFill>
              </a:rPr>
              <a:t>Peanut Corporation of America (PCA): </a:t>
            </a:r>
            <a:r>
              <a:rPr lang="en-US" i="1" dirty="0">
                <a:solidFill>
                  <a:srgbClr val="FF0000"/>
                </a:solidFill>
              </a:rPr>
              <a:t>Salmonella</a:t>
            </a:r>
            <a:r>
              <a:rPr lang="en-US" dirty="0">
                <a:solidFill>
                  <a:srgbClr val="FF0000"/>
                </a:solidFill>
              </a:rPr>
              <a:t> outbreak (2008)</a:t>
            </a:r>
          </a:p>
          <a:p>
            <a:pPr lvl="1"/>
            <a:r>
              <a:rPr lang="en-US" i="1" dirty="0"/>
              <a:t>Peanut butter paste</a:t>
            </a:r>
          </a:p>
          <a:p>
            <a:r>
              <a:rPr lang="en-US" dirty="0">
                <a:solidFill>
                  <a:srgbClr val="FF0000"/>
                </a:solidFill>
              </a:rPr>
              <a:t>Jensen Brothers Farm: </a:t>
            </a:r>
            <a:r>
              <a:rPr lang="en-US" i="1" dirty="0">
                <a:solidFill>
                  <a:srgbClr val="FF0000"/>
                </a:solidFill>
              </a:rPr>
              <a:t>Listeria monocytogenes</a:t>
            </a:r>
            <a:r>
              <a:rPr lang="en-US" dirty="0">
                <a:solidFill>
                  <a:srgbClr val="FF0000"/>
                </a:solidFill>
              </a:rPr>
              <a:t> outbreak (2011)</a:t>
            </a:r>
          </a:p>
          <a:p>
            <a:pPr lvl="1"/>
            <a:r>
              <a:rPr lang="en-US" dirty="0"/>
              <a:t>Cantaloupe</a:t>
            </a:r>
          </a:p>
          <a:p>
            <a:r>
              <a:rPr lang="en-US" dirty="0"/>
              <a:t>Quality Egg: </a:t>
            </a:r>
            <a:r>
              <a:rPr lang="en-US" i="1" dirty="0"/>
              <a:t>Salmonella</a:t>
            </a:r>
            <a:r>
              <a:rPr lang="en-US" dirty="0"/>
              <a:t> outbreak (2010)</a:t>
            </a:r>
          </a:p>
          <a:p>
            <a:pPr lvl="1"/>
            <a:r>
              <a:rPr lang="en-US" dirty="0"/>
              <a:t>Eggs</a:t>
            </a:r>
          </a:p>
          <a:p>
            <a:r>
              <a:rPr lang="en-US" i="1" dirty="0"/>
              <a:t>ConAgra: Salmonella (2006­–2007)</a:t>
            </a:r>
          </a:p>
          <a:p>
            <a:pPr lvl="1"/>
            <a:r>
              <a:rPr lang="en-US" i="1" dirty="0"/>
              <a:t>Peanut butter / Sylvester, GA</a:t>
            </a:r>
          </a:p>
          <a:p>
            <a:r>
              <a:rPr lang="en-US" dirty="0"/>
              <a:t>Blue Bell: </a:t>
            </a:r>
            <a:r>
              <a:rPr lang="en-US" i="1" dirty="0"/>
              <a:t>Listeria monocytogenes</a:t>
            </a:r>
            <a:r>
              <a:rPr lang="en-US" dirty="0"/>
              <a:t> (2010–2015)</a:t>
            </a:r>
          </a:p>
          <a:p>
            <a:pPr lvl="1"/>
            <a:r>
              <a:rPr lang="en-US" i="1" dirty="0"/>
              <a:t>Ice cream</a:t>
            </a:r>
          </a:p>
          <a:p>
            <a:r>
              <a:rPr lang="es-ES" dirty="0"/>
              <a:t>Chipotle </a:t>
            </a:r>
            <a:r>
              <a:rPr lang="es-ES" dirty="0" err="1"/>
              <a:t>Mexican</a:t>
            </a:r>
            <a:r>
              <a:rPr lang="es-ES" dirty="0"/>
              <a:t> Grill: </a:t>
            </a:r>
            <a:r>
              <a:rPr lang="es-ES" i="1" dirty="0"/>
              <a:t>Norovirus</a:t>
            </a:r>
            <a:r>
              <a:rPr lang="es-ES" dirty="0"/>
              <a:t> (2015, 2017, 2019)</a:t>
            </a:r>
          </a:p>
          <a:p>
            <a:pPr lvl="1"/>
            <a:r>
              <a:rPr lang="es-ES" i="1" dirty="0" err="1"/>
              <a:t>Sick</a:t>
            </a:r>
            <a:r>
              <a:rPr lang="es-ES" i="1" dirty="0"/>
              <a:t> restaurant </a:t>
            </a:r>
            <a:r>
              <a:rPr lang="es-ES" i="1" dirty="0" err="1"/>
              <a:t>employees</a:t>
            </a:r>
            <a:endParaRPr lang="en-US" i="1" dirty="0"/>
          </a:p>
        </p:txBody>
      </p:sp>
    </p:spTree>
    <p:extLst>
      <p:ext uri="{BB962C8B-B14F-4D97-AF65-F5344CB8AC3E}">
        <p14:creationId xmlns:p14="http://schemas.microsoft.com/office/powerpoint/2010/main" val="3540484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6E47F-6330-4771-A061-17A719873FF4}"/>
              </a:ext>
            </a:extLst>
          </p:cNvPr>
          <p:cNvSpPr>
            <a:spLocks noGrp="1"/>
          </p:cNvSpPr>
          <p:nvPr>
            <p:ph type="title"/>
          </p:nvPr>
        </p:nvSpPr>
        <p:spPr/>
        <p:txBody>
          <a:bodyPr/>
          <a:lstStyle/>
          <a:p>
            <a:r>
              <a:rPr lang="en-US" i="0" dirty="0"/>
              <a:t>Jensen Brothers</a:t>
            </a:r>
          </a:p>
        </p:txBody>
      </p:sp>
      <p:sp>
        <p:nvSpPr>
          <p:cNvPr id="3" name="Content Placeholder 2">
            <a:extLst>
              <a:ext uri="{FF2B5EF4-FFF2-40B4-BE49-F238E27FC236}">
                <a16:creationId xmlns:a16="http://schemas.microsoft.com/office/drawing/2014/main" id="{D5121D59-A0CB-4243-8824-C9FF2BB785CF}"/>
              </a:ext>
            </a:extLst>
          </p:cNvPr>
          <p:cNvSpPr>
            <a:spLocks noGrp="1"/>
          </p:cNvSpPr>
          <p:nvPr>
            <p:ph idx="1"/>
          </p:nvPr>
        </p:nvSpPr>
        <p:spPr/>
        <p:txBody>
          <a:bodyPr>
            <a:normAutofit fontScale="92500" lnSpcReduction="20000"/>
          </a:bodyPr>
          <a:lstStyle/>
          <a:p>
            <a:r>
              <a:rPr lang="en-US" dirty="0"/>
              <a:t>Family farm </a:t>
            </a:r>
          </a:p>
          <a:p>
            <a:r>
              <a:rPr lang="en-US" dirty="0"/>
              <a:t>Cantaloupe growers, packers, shippers</a:t>
            </a:r>
          </a:p>
          <a:p>
            <a:r>
              <a:rPr lang="en-US" dirty="0"/>
              <a:t>2011 Listeria monocytogenes outbreak</a:t>
            </a:r>
          </a:p>
          <a:p>
            <a:pPr lvl="1"/>
            <a:r>
              <a:rPr lang="en-US" dirty="0"/>
              <a:t>33 people killed</a:t>
            </a:r>
          </a:p>
          <a:p>
            <a:pPr lvl="1"/>
            <a:r>
              <a:rPr lang="en-US" dirty="0"/>
              <a:t>147 hospitalized</a:t>
            </a:r>
          </a:p>
          <a:p>
            <a:pPr lvl="1"/>
            <a:r>
              <a:rPr lang="en-US" dirty="0"/>
              <a:t>Covered 28 states</a:t>
            </a:r>
          </a:p>
          <a:p>
            <a:r>
              <a:rPr lang="en-US" i="1" dirty="0"/>
              <a:t>Brothers were shocked and saddened by the deaths…pleading guilty in court did not imply any intentional wrongdoing or knowledge that the cantaloupes were contaminated.</a:t>
            </a:r>
          </a:p>
          <a:p>
            <a:r>
              <a:rPr lang="en-US" dirty="0" err="1"/>
              <a:t>PrimusAudits</a:t>
            </a:r>
            <a:r>
              <a:rPr lang="en-US" dirty="0"/>
              <a:t> food safety auditor gave their farm a "superior" rating just before the outbreak</a:t>
            </a:r>
          </a:p>
          <a:p>
            <a:r>
              <a:rPr lang="en-US" dirty="0"/>
              <a:t>Auditor’s “consultation” was they did not have to use chlorine in the rinse step.</a:t>
            </a:r>
          </a:p>
          <a:p>
            <a:r>
              <a:rPr lang="en-US" i="1" dirty="0"/>
              <a:t>The </a:t>
            </a:r>
            <a:r>
              <a:rPr lang="en-US" i="1" dirty="0" err="1"/>
              <a:t>Jensens</a:t>
            </a:r>
            <a:r>
              <a:rPr lang="en-US" i="1" dirty="0"/>
              <a:t> were charged with introducing adulterated food into interstate commerce. At the time, the FDA said the rare move was intended to send a message to food producers.</a:t>
            </a:r>
          </a:p>
        </p:txBody>
      </p:sp>
      <p:sp>
        <p:nvSpPr>
          <p:cNvPr id="4" name="TextBox 3">
            <a:extLst>
              <a:ext uri="{FF2B5EF4-FFF2-40B4-BE49-F238E27FC236}">
                <a16:creationId xmlns:a16="http://schemas.microsoft.com/office/drawing/2014/main" id="{0C1FE6A7-8B60-4D18-A4DE-DB4CF1C6B1C8}"/>
              </a:ext>
            </a:extLst>
          </p:cNvPr>
          <p:cNvSpPr txBox="1"/>
          <p:nvPr/>
        </p:nvSpPr>
        <p:spPr>
          <a:xfrm>
            <a:off x="3314298" y="6217918"/>
            <a:ext cx="6458552" cy="253916"/>
          </a:xfrm>
          <a:prstGeom prst="rect">
            <a:avLst/>
          </a:prstGeom>
          <a:noFill/>
        </p:spPr>
        <p:txBody>
          <a:bodyPr wrap="square" rtlCol="0">
            <a:spAutoFit/>
          </a:bodyPr>
          <a:lstStyle/>
          <a:p>
            <a:pPr>
              <a:defRPr/>
            </a:pPr>
            <a:r>
              <a:rPr lang="en-US" sz="1050" dirty="0">
                <a:solidFill>
                  <a:prstClr val="black"/>
                </a:solidFill>
                <a:latin typeface="Corbel" panose="020B0503020204020204"/>
                <a:hlinkClick r:id="rId2"/>
              </a:rPr>
              <a:t>https://www.nydailynews.com/life-style/health/cantaloupe-farmers-plead-guilty-listeria-case-article-1.1492591</a:t>
            </a:r>
            <a:endParaRPr lang="en-US" sz="1050" dirty="0">
              <a:solidFill>
                <a:prstClr val="black"/>
              </a:solidFill>
              <a:latin typeface="Corbel" panose="020B0503020204020204"/>
            </a:endParaRPr>
          </a:p>
        </p:txBody>
      </p:sp>
    </p:spTree>
    <p:extLst>
      <p:ext uri="{BB962C8B-B14F-4D97-AF65-F5344CB8AC3E}">
        <p14:creationId xmlns:p14="http://schemas.microsoft.com/office/powerpoint/2010/main" val="1010980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dirty="0">
                <a:latin typeface="Georgia" panose="02040502050405020303" pitchFamily="18" charset="0"/>
              </a:rPr>
              <a:t>Peanut Corporation of America</a:t>
            </a:r>
          </a:p>
        </p:txBody>
      </p:sp>
      <p:pic>
        <p:nvPicPr>
          <p:cNvPr id="1028" name="Picture 4" descr="Image result for peanut corporation of america"/>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78139" y="4218837"/>
            <a:ext cx="32385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52651" y="1410625"/>
            <a:ext cx="7700703" cy="2062103"/>
          </a:xfrm>
          <a:prstGeom prst="rect">
            <a:avLst/>
          </a:prstGeom>
          <a:noFill/>
        </p:spPr>
        <p:txBody>
          <a:bodyPr wrap="square" rtlCol="0">
            <a:spAutoFit/>
          </a:bodyPr>
          <a:lstStyle/>
          <a:p>
            <a:pPr marL="285750" indent="-285750" defTabSz="914400">
              <a:buFont typeface="Arial" panose="020B0604020202020204" pitchFamily="34" charset="0"/>
              <a:buChar char="•"/>
              <a:defRPr/>
            </a:pPr>
            <a:r>
              <a:rPr lang="en-US" sz="3200" dirty="0">
                <a:solidFill>
                  <a:prstClr val="black"/>
                </a:solidFill>
                <a:latin typeface="Georgia" panose="02040502050405020303" pitchFamily="18" charset="0"/>
              </a:rPr>
              <a:t>Recall of bulk peanut butter and peanut paste products</a:t>
            </a:r>
          </a:p>
          <a:p>
            <a:pPr marL="285750" indent="-285750" defTabSz="914400">
              <a:buFont typeface="Arial" panose="020B0604020202020204" pitchFamily="34" charset="0"/>
              <a:buChar char="•"/>
              <a:defRPr/>
            </a:pPr>
            <a:r>
              <a:rPr lang="en-US" sz="3200" dirty="0">
                <a:solidFill>
                  <a:prstClr val="black"/>
                </a:solidFill>
                <a:latin typeface="Georgia" panose="02040502050405020303" pitchFamily="18" charset="0"/>
              </a:rPr>
              <a:t>3,913 products recalled from over 350 companies</a:t>
            </a:r>
          </a:p>
        </p:txBody>
      </p:sp>
      <p:pic>
        <p:nvPicPr>
          <p:cNvPr id="1030" name="Picture 6" descr="Image result for peanut corporation of ame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447" y="4089861"/>
            <a:ext cx="5392709" cy="2696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923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47652" y="355601"/>
            <a:ext cx="8877992" cy="1325563"/>
          </a:xfrm>
        </p:spPr>
        <p:txBody>
          <a:bodyPr>
            <a:normAutofit/>
          </a:bodyPr>
          <a:lstStyle/>
          <a:p>
            <a:pPr algn="ctr"/>
            <a:r>
              <a:rPr lang="en-US" sz="4000" dirty="0">
                <a:latin typeface="Georgia" panose="02040502050405020303" pitchFamily="18" charset="0"/>
              </a:rPr>
              <a:t>Why were these outbreaks different?</a:t>
            </a:r>
          </a:p>
        </p:txBody>
      </p:sp>
      <p:sp>
        <p:nvSpPr>
          <p:cNvPr id="4" name="Text Placeholder 3"/>
          <p:cNvSpPr>
            <a:spLocks noGrp="1"/>
          </p:cNvSpPr>
          <p:nvPr>
            <p:ph type="body" idx="1"/>
          </p:nvPr>
        </p:nvSpPr>
        <p:spPr>
          <a:xfrm>
            <a:off x="1806634" y="1427857"/>
            <a:ext cx="4215549" cy="823912"/>
          </a:xfrm>
        </p:spPr>
        <p:txBody>
          <a:bodyPr>
            <a:noAutofit/>
          </a:bodyPr>
          <a:lstStyle/>
          <a:p>
            <a:pPr algn="ctr"/>
            <a:r>
              <a:rPr lang="en-US" sz="3200" b="0" u="sng" dirty="0">
                <a:latin typeface="Georgia" panose="02040502050405020303" pitchFamily="18" charset="0"/>
              </a:rPr>
              <a:t>Jenson Farms</a:t>
            </a:r>
          </a:p>
        </p:txBody>
      </p:sp>
      <p:sp>
        <p:nvSpPr>
          <p:cNvPr id="5" name="Content Placeholder 4"/>
          <p:cNvSpPr>
            <a:spLocks noGrp="1"/>
          </p:cNvSpPr>
          <p:nvPr>
            <p:ph sz="half" idx="2"/>
          </p:nvPr>
        </p:nvSpPr>
        <p:spPr>
          <a:xfrm>
            <a:off x="2039389" y="2381367"/>
            <a:ext cx="3868340" cy="1426845"/>
          </a:xfrm>
        </p:spPr>
        <p:txBody>
          <a:bodyPr>
            <a:normAutofit lnSpcReduction="10000"/>
          </a:bodyPr>
          <a:lstStyle/>
          <a:p>
            <a:pPr marL="0" indent="0" algn="ctr">
              <a:buNone/>
            </a:pPr>
            <a:r>
              <a:rPr lang="en-US" dirty="0">
                <a:latin typeface="Georgia" panose="02040502050405020303" pitchFamily="18" charset="0"/>
              </a:rPr>
              <a:t>147 illnesses</a:t>
            </a:r>
          </a:p>
          <a:p>
            <a:pPr marL="0" indent="0" algn="ctr">
              <a:buNone/>
            </a:pPr>
            <a:r>
              <a:rPr lang="en-US" dirty="0">
                <a:latin typeface="Georgia" panose="02040502050405020303" pitchFamily="18" charset="0"/>
              </a:rPr>
              <a:t>33 deaths (22%)</a:t>
            </a:r>
          </a:p>
          <a:p>
            <a:pPr marL="0" indent="0" algn="ctr">
              <a:buNone/>
            </a:pPr>
            <a:r>
              <a:rPr lang="en-US" dirty="0">
                <a:latin typeface="Georgia" panose="02040502050405020303" pitchFamily="18" charset="0"/>
              </a:rPr>
              <a:t>1 miscarriage</a:t>
            </a:r>
          </a:p>
        </p:txBody>
      </p:sp>
      <p:sp>
        <p:nvSpPr>
          <p:cNvPr id="6" name="Text Placeholder 5"/>
          <p:cNvSpPr>
            <a:spLocks noGrp="1"/>
          </p:cNvSpPr>
          <p:nvPr>
            <p:ph type="body" sz="quarter" idx="3"/>
          </p:nvPr>
        </p:nvSpPr>
        <p:spPr/>
        <p:txBody>
          <a:bodyPr>
            <a:noAutofit/>
          </a:bodyPr>
          <a:lstStyle/>
          <a:p>
            <a:pPr algn="ctr"/>
            <a:r>
              <a:rPr lang="en-US" sz="3200" b="0" u="sng" dirty="0">
                <a:latin typeface="Georgia" panose="02040502050405020303" pitchFamily="18" charset="0"/>
              </a:rPr>
              <a:t>Peanut Corporation of America</a:t>
            </a:r>
          </a:p>
        </p:txBody>
      </p:sp>
      <p:sp>
        <p:nvSpPr>
          <p:cNvPr id="7" name="Content Placeholder 6"/>
          <p:cNvSpPr>
            <a:spLocks noGrp="1"/>
          </p:cNvSpPr>
          <p:nvPr>
            <p:ph sz="quarter" idx="4"/>
          </p:nvPr>
        </p:nvSpPr>
        <p:spPr>
          <a:xfrm>
            <a:off x="6153151" y="2505076"/>
            <a:ext cx="3887391" cy="1102649"/>
          </a:xfrm>
        </p:spPr>
        <p:txBody>
          <a:bodyPr/>
          <a:lstStyle/>
          <a:p>
            <a:pPr marL="0" indent="0" algn="ctr">
              <a:buNone/>
            </a:pPr>
            <a:r>
              <a:rPr lang="en-US" dirty="0">
                <a:latin typeface="Georgia" panose="02040502050405020303" pitchFamily="18" charset="0"/>
              </a:rPr>
              <a:t>~714 illnesses</a:t>
            </a:r>
          </a:p>
          <a:p>
            <a:pPr marL="0" indent="0" algn="ctr">
              <a:buNone/>
            </a:pPr>
            <a:r>
              <a:rPr lang="en-US" dirty="0">
                <a:latin typeface="Georgia" panose="02040502050405020303" pitchFamily="18" charset="0"/>
              </a:rPr>
              <a:t>9 deaths (~.01%)</a:t>
            </a:r>
          </a:p>
        </p:txBody>
      </p:sp>
      <p:sp>
        <p:nvSpPr>
          <p:cNvPr id="10" name="Content Placeholder 4"/>
          <p:cNvSpPr txBox="1">
            <a:spLocks/>
          </p:cNvSpPr>
          <p:nvPr/>
        </p:nvSpPr>
        <p:spPr>
          <a:xfrm>
            <a:off x="2039389" y="3897688"/>
            <a:ext cx="3868340" cy="16542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000" dirty="0">
                <a:solidFill>
                  <a:srgbClr val="C00000"/>
                </a:solidFill>
                <a:latin typeface="Georgia" panose="02040502050405020303" pitchFamily="18" charset="0"/>
              </a:rPr>
              <a:t>5 years probation</a:t>
            </a:r>
          </a:p>
          <a:p>
            <a:pPr marL="0" indent="0" algn="ctr">
              <a:buNone/>
              <a:defRPr/>
            </a:pPr>
            <a:r>
              <a:rPr lang="en-US" sz="2000" dirty="0">
                <a:solidFill>
                  <a:srgbClr val="C00000"/>
                </a:solidFill>
                <a:latin typeface="Georgia" panose="02040502050405020303" pitchFamily="18" charset="0"/>
              </a:rPr>
              <a:t>100 hours community service</a:t>
            </a:r>
          </a:p>
          <a:p>
            <a:pPr marL="0" indent="0" algn="ctr">
              <a:buNone/>
              <a:defRPr/>
            </a:pPr>
            <a:r>
              <a:rPr lang="en-US" sz="2000" dirty="0">
                <a:solidFill>
                  <a:srgbClr val="C00000"/>
                </a:solidFill>
                <a:latin typeface="Georgia" panose="02040502050405020303" pitchFamily="18" charset="0"/>
              </a:rPr>
              <a:t>6 months home detention</a:t>
            </a:r>
          </a:p>
          <a:p>
            <a:pPr marL="0" indent="0" algn="ctr">
              <a:buNone/>
              <a:defRPr/>
            </a:pPr>
            <a:r>
              <a:rPr lang="en-US" sz="2000" dirty="0">
                <a:solidFill>
                  <a:srgbClr val="C00000"/>
                </a:solidFill>
                <a:latin typeface="Georgia" panose="02040502050405020303" pitchFamily="18" charset="0"/>
              </a:rPr>
              <a:t>$150,000 each in restitution</a:t>
            </a:r>
          </a:p>
        </p:txBody>
      </p:sp>
      <p:sp>
        <p:nvSpPr>
          <p:cNvPr id="11" name="Content Placeholder 4"/>
          <p:cNvSpPr txBox="1">
            <a:spLocks/>
          </p:cNvSpPr>
          <p:nvPr/>
        </p:nvSpPr>
        <p:spPr>
          <a:xfrm>
            <a:off x="6172201" y="3931920"/>
            <a:ext cx="3868340" cy="16542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000" dirty="0">
                <a:solidFill>
                  <a:srgbClr val="C00000"/>
                </a:solidFill>
                <a:latin typeface="Georgia" panose="02040502050405020303" pitchFamily="18" charset="0"/>
              </a:rPr>
              <a:t>28 years prison (CEO)</a:t>
            </a:r>
          </a:p>
          <a:p>
            <a:pPr marL="0" indent="0" algn="ctr">
              <a:buNone/>
              <a:defRPr/>
            </a:pPr>
            <a:r>
              <a:rPr lang="en-US" sz="2000" dirty="0">
                <a:solidFill>
                  <a:srgbClr val="C00000"/>
                </a:solidFill>
                <a:latin typeface="Georgia" panose="02040502050405020303" pitchFamily="18" charset="0"/>
              </a:rPr>
              <a:t>20 years prison (Broker)</a:t>
            </a:r>
          </a:p>
          <a:p>
            <a:pPr marL="0" indent="0" algn="ctr">
              <a:buNone/>
              <a:defRPr/>
            </a:pPr>
            <a:r>
              <a:rPr lang="en-US" sz="2000" dirty="0">
                <a:solidFill>
                  <a:srgbClr val="C00000"/>
                </a:solidFill>
                <a:latin typeface="Georgia" panose="02040502050405020303" pitchFamily="18" charset="0"/>
              </a:rPr>
              <a:t>5 years in prison (QC manager)</a:t>
            </a:r>
          </a:p>
        </p:txBody>
      </p:sp>
      <p:sp>
        <p:nvSpPr>
          <p:cNvPr id="12" name="TextBox 11"/>
          <p:cNvSpPr txBox="1"/>
          <p:nvPr/>
        </p:nvSpPr>
        <p:spPr>
          <a:xfrm>
            <a:off x="4969931" y="5586152"/>
            <a:ext cx="2175634" cy="1077218"/>
          </a:xfrm>
          <a:prstGeom prst="rect">
            <a:avLst/>
          </a:prstGeom>
          <a:noFill/>
          <a:ln>
            <a:solidFill>
              <a:schemeClr val="tx1"/>
            </a:solidFill>
          </a:ln>
        </p:spPr>
        <p:txBody>
          <a:bodyPr wrap="square" rtlCol="0">
            <a:spAutoFit/>
          </a:bodyPr>
          <a:lstStyle/>
          <a:p>
            <a:pPr algn="ctr" defTabSz="914400">
              <a:defRPr/>
            </a:pPr>
            <a:r>
              <a:rPr lang="en-US" sz="3200" dirty="0">
                <a:solidFill>
                  <a:prstClr val="black"/>
                </a:solidFill>
                <a:latin typeface="Georgia" panose="02040502050405020303" pitchFamily="18" charset="0"/>
              </a:rPr>
              <a:t>Pathogen </a:t>
            </a:r>
          </a:p>
          <a:p>
            <a:pPr algn="ctr" defTabSz="914400">
              <a:defRPr/>
            </a:pPr>
            <a:r>
              <a:rPr lang="en-US" sz="3200" dirty="0">
                <a:solidFill>
                  <a:prstClr val="black"/>
                </a:solidFill>
                <a:latin typeface="Georgia" panose="02040502050405020303" pitchFamily="18" charset="0"/>
              </a:rPr>
              <a:t>Intention</a:t>
            </a:r>
          </a:p>
        </p:txBody>
      </p:sp>
    </p:spTree>
    <p:extLst>
      <p:ext uri="{BB962C8B-B14F-4D97-AF65-F5344CB8AC3E}">
        <p14:creationId xmlns:p14="http://schemas.microsoft.com/office/powerpoint/2010/main" val="299521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47652" y="355601"/>
            <a:ext cx="8877992" cy="1325563"/>
          </a:xfrm>
        </p:spPr>
        <p:txBody>
          <a:bodyPr>
            <a:normAutofit/>
          </a:bodyPr>
          <a:lstStyle/>
          <a:p>
            <a:pPr algn="ctr"/>
            <a:r>
              <a:rPr lang="en-US" sz="4000" dirty="0">
                <a:latin typeface="Georgia" panose="02040502050405020303" pitchFamily="18" charset="0"/>
              </a:rPr>
              <a:t>Why were these outbreaks different?</a:t>
            </a:r>
          </a:p>
        </p:txBody>
      </p:sp>
      <p:sp>
        <p:nvSpPr>
          <p:cNvPr id="4" name="Text Placeholder 3"/>
          <p:cNvSpPr>
            <a:spLocks noGrp="1"/>
          </p:cNvSpPr>
          <p:nvPr>
            <p:ph type="body" idx="1"/>
          </p:nvPr>
        </p:nvSpPr>
        <p:spPr>
          <a:xfrm>
            <a:off x="1806634" y="1427857"/>
            <a:ext cx="4215549" cy="823912"/>
          </a:xfrm>
        </p:spPr>
        <p:txBody>
          <a:bodyPr>
            <a:noAutofit/>
          </a:bodyPr>
          <a:lstStyle/>
          <a:p>
            <a:pPr algn="ctr"/>
            <a:r>
              <a:rPr lang="en-US" sz="3200" b="0" u="sng" dirty="0">
                <a:latin typeface="Georgia" panose="02040502050405020303" pitchFamily="18" charset="0"/>
              </a:rPr>
              <a:t>Jenson Farms</a:t>
            </a:r>
          </a:p>
        </p:txBody>
      </p:sp>
      <p:sp>
        <p:nvSpPr>
          <p:cNvPr id="5" name="Content Placeholder 4"/>
          <p:cNvSpPr>
            <a:spLocks noGrp="1"/>
          </p:cNvSpPr>
          <p:nvPr>
            <p:ph sz="half" idx="2"/>
          </p:nvPr>
        </p:nvSpPr>
        <p:spPr>
          <a:xfrm>
            <a:off x="2039389" y="2381367"/>
            <a:ext cx="3868340" cy="1426845"/>
          </a:xfrm>
        </p:spPr>
        <p:txBody>
          <a:bodyPr>
            <a:normAutofit/>
          </a:bodyPr>
          <a:lstStyle/>
          <a:p>
            <a:pPr marL="0" indent="0" algn="ctr">
              <a:buNone/>
            </a:pPr>
            <a:r>
              <a:rPr lang="en-US" dirty="0">
                <a:latin typeface="Georgia" panose="02040502050405020303" pitchFamily="18" charset="0"/>
              </a:rPr>
              <a:t>96% Primus Audit</a:t>
            </a:r>
          </a:p>
          <a:p>
            <a:pPr marL="0" indent="0" algn="ctr">
              <a:buNone/>
            </a:pPr>
            <a:r>
              <a:rPr lang="en-US" dirty="0">
                <a:latin typeface="Georgia" panose="02040502050405020303" pitchFamily="18" charset="0"/>
              </a:rPr>
              <a:t>Clean facility</a:t>
            </a:r>
          </a:p>
        </p:txBody>
      </p:sp>
      <p:sp>
        <p:nvSpPr>
          <p:cNvPr id="6" name="Text Placeholder 5"/>
          <p:cNvSpPr>
            <a:spLocks noGrp="1"/>
          </p:cNvSpPr>
          <p:nvPr>
            <p:ph type="body" sz="quarter" idx="3"/>
          </p:nvPr>
        </p:nvSpPr>
        <p:spPr/>
        <p:txBody>
          <a:bodyPr>
            <a:noAutofit/>
          </a:bodyPr>
          <a:lstStyle/>
          <a:p>
            <a:pPr algn="ctr"/>
            <a:r>
              <a:rPr lang="en-US" sz="3200" b="0" u="sng" dirty="0">
                <a:latin typeface="Georgia" panose="02040502050405020303" pitchFamily="18" charset="0"/>
              </a:rPr>
              <a:t>Peanut Corporation of America</a:t>
            </a:r>
          </a:p>
        </p:txBody>
      </p:sp>
      <p:sp>
        <p:nvSpPr>
          <p:cNvPr id="7" name="Content Placeholder 6"/>
          <p:cNvSpPr>
            <a:spLocks noGrp="1"/>
          </p:cNvSpPr>
          <p:nvPr>
            <p:ph sz="quarter" idx="4"/>
          </p:nvPr>
        </p:nvSpPr>
        <p:spPr>
          <a:xfrm>
            <a:off x="6153151" y="2671329"/>
            <a:ext cx="3887391" cy="1759354"/>
          </a:xfrm>
        </p:spPr>
        <p:txBody>
          <a:bodyPr/>
          <a:lstStyle/>
          <a:p>
            <a:pPr marL="0" indent="0" algn="ctr">
              <a:buNone/>
            </a:pPr>
            <a:r>
              <a:rPr lang="en-US" dirty="0">
                <a:latin typeface="Georgia" panose="02040502050405020303" pitchFamily="18" charset="0"/>
              </a:rPr>
              <a:t>Failed own final product tests, but shipped product anyway</a:t>
            </a:r>
          </a:p>
          <a:p>
            <a:pPr marL="0" indent="0" algn="ctr">
              <a:buNone/>
            </a:pPr>
            <a:r>
              <a:rPr lang="en-US" dirty="0">
                <a:latin typeface="Georgia" panose="02040502050405020303" pitchFamily="18" charset="0"/>
              </a:rPr>
              <a:t>Rodent/bird droppings, cockroaches, leaky roof</a:t>
            </a:r>
          </a:p>
        </p:txBody>
      </p:sp>
      <p:sp>
        <p:nvSpPr>
          <p:cNvPr id="13" name="Content Placeholder 4"/>
          <p:cNvSpPr txBox="1">
            <a:spLocks/>
          </p:cNvSpPr>
          <p:nvPr/>
        </p:nvSpPr>
        <p:spPr>
          <a:xfrm>
            <a:off x="2025147" y="4264430"/>
            <a:ext cx="3868340" cy="1426845"/>
          </a:xfr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defRPr/>
            </a:pPr>
            <a:r>
              <a:rPr lang="en-US" dirty="0">
                <a:solidFill>
                  <a:srgbClr val="C00000"/>
                </a:solidFill>
                <a:latin typeface="Georgia" panose="02040502050405020303" pitchFamily="18" charset="0"/>
              </a:rPr>
              <a:t>Genuinely thought they were doing the right thing</a:t>
            </a:r>
          </a:p>
        </p:txBody>
      </p:sp>
      <p:sp>
        <p:nvSpPr>
          <p:cNvPr id="14" name="Content Placeholder 4"/>
          <p:cNvSpPr txBox="1">
            <a:spLocks/>
          </p:cNvSpPr>
          <p:nvPr/>
        </p:nvSpPr>
        <p:spPr>
          <a:xfrm>
            <a:off x="6932023" y="5852161"/>
            <a:ext cx="2613309" cy="561702"/>
          </a:xfr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defRPr/>
            </a:pPr>
            <a:r>
              <a:rPr lang="en-US" dirty="0">
                <a:solidFill>
                  <a:srgbClr val="C00000"/>
                </a:solidFill>
                <a:latin typeface="Georgia" panose="02040502050405020303" pitchFamily="18" charset="0"/>
              </a:rPr>
              <a:t>“Just ship it”</a:t>
            </a:r>
          </a:p>
        </p:txBody>
      </p:sp>
    </p:spTree>
    <p:extLst>
      <p:ext uri="{BB962C8B-B14F-4D97-AF65-F5344CB8AC3E}">
        <p14:creationId xmlns:p14="http://schemas.microsoft.com/office/powerpoint/2010/main" val="132818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a:spLocks noGrp="1"/>
          </p:cNvSpPr>
          <p:nvPr>
            <p:ph type="body" idx="1"/>
          </p:nvPr>
        </p:nvSpPr>
        <p:spPr>
          <a:xfrm>
            <a:off x="2153842" y="883140"/>
            <a:ext cx="3868340" cy="823912"/>
          </a:xfrm>
        </p:spPr>
        <p:txBody>
          <a:bodyPr>
            <a:noAutofit/>
          </a:bodyPr>
          <a:lstStyle/>
          <a:p>
            <a:pPr algn="ctr"/>
            <a:r>
              <a:rPr lang="en-US" sz="3200" b="0" u="sng" dirty="0">
                <a:latin typeface="Georgia" panose="02040502050405020303" pitchFamily="18" charset="0"/>
              </a:rPr>
              <a:t>Jenson Farms</a:t>
            </a:r>
          </a:p>
        </p:txBody>
      </p:sp>
      <p:sp>
        <p:nvSpPr>
          <p:cNvPr id="4" name="Content Placeholder 3"/>
          <p:cNvSpPr>
            <a:spLocks noGrp="1"/>
          </p:cNvSpPr>
          <p:nvPr>
            <p:ph sz="half" idx="2"/>
          </p:nvPr>
        </p:nvSpPr>
        <p:spPr>
          <a:xfrm>
            <a:off x="2153842" y="1967693"/>
            <a:ext cx="3868340" cy="2687435"/>
          </a:xfrm>
        </p:spPr>
        <p:txBody>
          <a:bodyPr>
            <a:normAutofit/>
          </a:bodyPr>
          <a:lstStyle/>
          <a:p>
            <a:r>
              <a:rPr lang="en-US" i="1" dirty="0"/>
              <a:t>Listeria monocytogenes</a:t>
            </a:r>
          </a:p>
          <a:p>
            <a:r>
              <a:rPr lang="en-US" dirty="0"/>
              <a:t>No knowledge of contamination</a:t>
            </a:r>
          </a:p>
          <a:p>
            <a:r>
              <a:rPr lang="en-US" dirty="0"/>
              <a:t>An EM program may have prevented this outbreak</a:t>
            </a:r>
          </a:p>
        </p:txBody>
      </p:sp>
      <p:sp>
        <p:nvSpPr>
          <p:cNvPr id="8" name="Text Placeholder 5"/>
          <p:cNvSpPr>
            <a:spLocks noGrp="1"/>
          </p:cNvSpPr>
          <p:nvPr>
            <p:ph type="body" sz="quarter" idx="3"/>
          </p:nvPr>
        </p:nvSpPr>
        <p:spPr>
          <a:xfrm>
            <a:off x="6153150" y="1124210"/>
            <a:ext cx="3887391" cy="823912"/>
          </a:xfrm>
        </p:spPr>
        <p:txBody>
          <a:bodyPr>
            <a:noAutofit/>
          </a:bodyPr>
          <a:lstStyle/>
          <a:p>
            <a:pPr algn="ctr"/>
            <a:r>
              <a:rPr lang="en-US" sz="3200" b="0" u="sng" dirty="0">
                <a:latin typeface="Georgia" panose="02040502050405020303" pitchFamily="18" charset="0"/>
              </a:rPr>
              <a:t>Peanut Corporation of America</a:t>
            </a:r>
          </a:p>
        </p:txBody>
      </p:sp>
      <p:sp>
        <p:nvSpPr>
          <p:cNvPr id="6" name="Content Placeholder 5"/>
          <p:cNvSpPr>
            <a:spLocks noGrp="1"/>
          </p:cNvSpPr>
          <p:nvPr>
            <p:ph sz="quarter" idx="4"/>
          </p:nvPr>
        </p:nvSpPr>
        <p:spPr>
          <a:xfrm>
            <a:off x="6153150" y="1967692"/>
            <a:ext cx="3887391" cy="3086446"/>
          </a:xfrm>
        </p:spPr>
        <p:txBody>
          <a:bodyPr/>
          <a:lstStyle/>
          <a:p>
            <a:r>
              <a:rPr lang="en-US" i="1" dirty="0"/>
              <a:t>Salmonella </a:t>
            </a:r>
            <a:r>
              <a:rPr lang="en-US" i="1" dirty="0" err="1"/>
              <a:t>enterica</a:t>
            </a:r>
            <a:r>
              <a:rPr lang="en-US" i="1" dirty="0"/>
              <a:t> </a:t>
            </a:r>
            <a:r>
              <a:rPr lang="en-US" dirty="0" err="1"/>
              <a:t>serovar</a:t>
            </a:r>
            <a:r>
              <a:rPr lang="en-US" dirty="0"/>
              <a:t> </a:t>
            </a:r>
            <a:r>
              <a:rPr lang="en-US" dirty="0" err="1"/>
              <a:t>Typhimurium</a:t>
            </a:r>
            <a:endParaRPr lang="en-US" dirty="0"/>
          </a:p>
          <a:p>
            <a:r>
              <a:rPr lang="en-US" dirty="0"/>
              <a:t>Had knowledge of contamination</a:t>
            </a:r>
          </a:p>
          <a:p>
            <a:r>
              <a:rPr lang="en-US" dirty="0"/>
              <a:t>Had product monitoring program, ignored results</a:t>
            </a:r>
          </a:p>
        </p:txBody>
      </p:sp>
    </p:spTree>
    <p:extLst>
      <p:ext uri="{BB962C8B-B14F-4D97-AF65-F5344CB8AC3E}">
        <p14:creationId xmlns:p14="http://schemas.microsoft.com/office/powerpoint/2010/main" val="18881393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7237D96-00DE-4C39-B790-019258CE43A6}"/>
              </a:ext>
            </a:extLst>
          </p:cNvPr>
          <p:cNvSpPr>
            <a:spLocks noGrp="1"/>
          </p:cNvSpPr>
          <p:nvPr>
            <p:ph type="title"/>
          </p:nvPr>
        </p:nvSpPr>
        <p:spPr>
          <a:xfrm>
            <a:off x="1880136" y="559678"/>
            <a:ext cx="2521818" cy="4952492"/>
          </a:xfrm>
        </p:spPr>
        <p:txBody>
          <a:bodyPr>
            <a:normAutofit fontScale="90000"/>
          </a:bodyPr>
          <a:lstStyle/>
          <a:p>
            <a:r>
              <a:rPr lang="en-US" i="0" dirty="0"/>
              <a:t>Who is affected by these outbreaks?</a:t>
            </a:r>
            <a:br>
              <a:rPr lang="en-US" i="0" dirty="0"/>
            </a:br>
            <a:r>
              <a:rPr lang="en-US" i="0" dirty="0"/>
              <a:t/>
            </a:r>
            <a:br>
              <a:rPr lang="en-US" i="0" dirty="0"/>
            </a:br>
            <a:r>
              <a:rPr lang="en-US" i="0" dirty="0"/>
              <a:t>Produce supply chain icons…</a:t>
            </a:r>
            <a:r>
              <a:rPr lang="en-US" dirty="0"/>
              <a:t/>
            </a:r>
            <a:br>
              <a:rPr lang="en-US" dirty="0"/>
            </a:br>
            <a:endParaRPr lang="en-US" dirty="0"/>
          </a:p>
        </p:txBody>
      </p:sp>
      <p:sp>
        <p:nvSpPr>
          <p:cNvPr id="3" name="Text Placeholder 2">
            <a:extLst>
              <a:ext uri="{FF2B5EF4-FFF2-40B4-BE49-F238E27FC236}">
                <a16:creationId xmlns:a16="http://schemas.microsoft.com/office/drawing/2014/main" id="{CA6D9129-EE1A-4CC7-B745-DB4E083928DF}"/>
              </a:ext>
            </a:extLst>
          </p:cNvPr>
          <p:cNvSpPr>
            <a:spLocks noGrp="1"/>
          </p:cNvSpPr>
          <p:nvPr>
            <p:ph idx="1"/>
          </p:nvPr>
        </p:nvSpPr>
        <p:spPr/>
        <p:txBody>
          <a:bodyPr/>
          <a:lstStyle/>
          <a:p>
            <a:pPr marL="0" indent="0">
              <a:buNone/>
            </a:pPr>
            <a:endParaRPr lang="en-US" dirty="0"/>
          </a:p>
        </p:txBody>
      </p:sp>
      <p:sp>
        <p:nvSpPr>
          <p:cNvPr id="8" name="TextBox 7">
            <a:extLst>
              <a:ext uri="{FF2B5EF4-FFF2-40B4-BE49-F238E27FC236}">
                <a16:creationId xmlns:a16="http://schemas.microsoft.com/office/drawing/2014/main" id="{D04F10F4-AB64-4C7E-A7BA-BB2C654E85A7}"/>
              </a:ext>
            </a:extLst>
          </p:cNvPr>
          <p:cNvSpPr txBox="1"/>
          <p:nvPr/>
        </p:nvSpPr>
        <p:spPr>
          <a:xfrm>
            <a:off x="3073668" y="6554801"/>
            <a:ext cx="7177623" cy="253916"/>
          </a:xfrm>
          <a:prstGeom prst="rect">
            <a:avLst/>
          </a:prstGeom>
          <a:noFill/>
        </p:spPr>
        <p:txBody>
          <a:bodyPr wrap="square" rtlCol="0">
            <a:spAutoFit/>
          </a:bodyPr>
          <a:lstStyle/>
          <a:p>
            <a:pPr algn="r">
              <a:defRPr/>
            </a:pPr>
            <a:r>
              <a:rPr lang="en-US" sz="1050" dirty="0">
                <a:solidFill>
                  <a:prstClr val="black"/>
                </a:solidFill>
                <a:latin typeface="Corbel" panose="020B0503020204020204"/>
                <a:hlinkClick r:id="rId2"/>
              </a:rPr>
              <a:t>Photo Credit: https://www.aihw.gov.au/reports/food-nutrition/australia-s-food-and-nutrition-2012-in-brief/contents/in-brief</a:t>
            </a:r>
            <a:endParaRPr lang="en-US" sz="1050" dirty="0">
              <a:solidFill>
                <a:prstClr val="black"/>
              </a:solidFill>
              <a:latin typeface="Corbel" panose="020B0503020204020204"/>
            </a:endParaRPr>
          </a:p>
        </p:txBody>
      </p:sp>
      <p:pic>
        <p:nvPicPr>
          <p:cNvPr id="9" name="Picture 8">
            <a:extLst>
              <a:ext uri="{FF2B5EF4-FFF2-40B4-BE49-F238E27FC236}">
                <a16:creationId xmlns:a16="http://schemas.microsoft.com/office/drawing/2014/main" id="{801145BD-42F8-4B20-B2B1-15F5804BFB14}"/>
              </a:ext>
            </a:extLst>
          </p:cNvPr>
          <p:cNvPicPr>
            <a:picLocks noChangeAspect="1"/>
          </p:cNvPicPr>
          <p:nvPr/>
        </p:nvPicPr>
        <p:blipFill rotWithShape="1">
          <a:blip r:embed="rId3"/>
          <a:srcRect r="26864"/>
          <a:stretch/>
        </p:blipFill>
        <p:spPr>
          <a:xfrm>
            <a:off x="4676466" y="49283"/>
            <a:ext cx="5789410" cy="6400800"/>
          </a:xfrm>
          <a:prstGeom prst="rect">
            <a:avLst/>
          </a:prstGeom>
        </p:spPr>
      </p:pic>
      <p:sp>
        <p:nvSpPr>
          <p:cNvPr id="2" name="Oval 1">
            <a:extLst>
              <a:ext uri="{FF2B5EF4-FFF2-40B4-BE49-F238E27FC236}">
                <a16:creationId xmlns:a16="http://schemas.microsoft.com/office/drawing/2014/main" id="{B014C302-0B08-4DF2-9BFC-023ABF7424FE}"/>
              </a:ext>
            </a:extLst>
          </p:cNvPr>
          <p:cNvSpPr/>
          <p:nvPr/>
        </p:nvSpPr>
        <p:spPr>
          <a:xfrm>
            <a:off x="8868078" y="2330471"/>
            <a:ext cx="1559299" cy="41196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panose="020B0503020204020204"/>
            </a:endParaRPr>
          </a:p>
        </p:txBody>
      </p:sp>
    </p:spTree>
    <p:extLst>
      <p:ext uri="{BB962C8B-B14F-4D97-AF65-F5344CB8AC3E}">
        <p14:creationId xmlns:p14="http://schemas.microsoft.com/office/powerpoint/2010/main" val="678545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GAP - Food Safety Audits Were Born</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4"/>
            <a:ext cx="10058400" cy="4347802"/>
          </a:xfrm>
        </p:spPr>
        <p:txBody>
          <a:bodyPr>
            <a:normAutofit/>
          </a:bodyPr>
          <a:lstStyle/>
          <a:p>
            <a:pPr>
              <a:lnSpc>
                <a:spcPct val="114000"/>
              </a:lnSpc>
            </a:pPr>
            <a:r>
              <a:rPr lang="en-US" sz="3200" dirty="0"/>
              <a:t>Market started asking for food safety plans and audits</a:t>
            </a:r>
          </a:p>
          <a:p>
            <a:pPr lvl="1">
              <a:lnSpc>
                <a:spcPct val="114000"/>
              </a:lnSpc>
            </a:pPr>
            <a:r>
              <a:rPr lang="en-US" sz="2800" dirty="0"/>
              <a:t>1999 – 2010 – General GAP audits were </a:t>
            </a:r>
            <a:r>
              <a:rPr lang="en-US" sz="2800" b="1" u="sng" dirty="0"/>
              <a:t>KING</a:t>
            </a:r>
          </a:p>
          <a:p>
            <a:pPr lvl="1">
              <a:lnSpc>
                <a:spcPct val="114000"/>
              </a:lnSpc>
            </a:pPr>
            <a:r>
              <a:rPr lang="en-US" sz="2800" dirty="0"/>
              <a:t>Food safety guided by market, not regulatory agencies</a:t>
            </a:r>
          </a:p>
          <a:p>
            <a:pPr marL="201168" lvl="1" indent="0">
              <a:lnSpc>
                <a:spcPct val="114000"/>
              </a:lnSpc>
              <a:buNone/>
            </a:pPr>
            <a:endParaRPr lang="en-US" sz="800" dirty="0"/>
          </a:p>
          <a:p>
            <a:pPr marL="201168" lvl="1" indent="0">
              <a:lnSpc>
                <a:spcPct val="114000"/>
              </a:lnSpc>
              <a:buNone/>
            </a:pPr>
            <a:r>
              <a:rPr lang="en-US" sz="3200" dirty="0"/>
              <a:t>Drawback for us…..Did not see huge changes in outbreaks</a:t>
            </a:r>
          </a:p>
          <a:p>
            <a:pPr lvl="1">
              <a:lnSpc>
                <a:spcPct val="114000"/>
              </a:lnSpc>
            </a:pPr>
            <a:r>
              <a:rPr lang="en-US" sz="2800" dirty="0"/>
              <a:t>Operations with food safety audits were still be implicated in nationwide outbreaks</a:t>
            </a:r>
            <a:endParaRPr lang="en-US" i="1" dirty="0"/>
          </a:p>
          <a:p>
            <a:endParaRPr lang="en-US" dirty="0"/>
          </a:p>
        </p:txBody>
      </p:sp>
      <p:pic>
        <p:nvPicPr>
          <p:cNvPr id="4" name="Picture 3">
            <a:extLst>
              <a:ext uri="{FF2B5EF4-FFF2-40B4-BE49-F238E27FC236}">
                <a16:creationId xmlns:a16="http://schemas.microsoft.com/office/drawing/2014/main" id="{436E9CA4-4064-4B19-8157-9857591E5FD2}"/>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BBBBB53E-AF16-4D5F-824E-16E3D72288B0}"/>
              </a:ext>
            </a:extLst>
          </p:cNvPr>
          <p:cNvSpPr>
            <a:spLocks noGrp="1"/>
          </p:cNvSpPr>
          <p:nvPr>
            <p:ph type="sldNum" sz="quarter" idx="12"/>
          </p:nvPr>
        </p:nvSpPr>
        <p:spPr/>
        <p:txBody>
          <a:bodyPr/>
          <a:lstStyle/>
          <a:p>
            <a:fld id="{6113E31D-E2AB-40D1-8B51-AFA5AFEF393A}" type="slidenum">
              <a:rPr lang="en-US" smtClean="0"/>
              <a:t>8</a:t>
            </a:fld>
            <a:endParaRPr lang="en-US" dirty="0"/>
          </a:p>
        </p:txBody>
      </p:sp>
    </p:spTree>
    <p:extLst>
      <p:ext uri="{BB962C8B-B14F-4D97-AF65-F5344CB8AC3E}">
        <p14:creationId xmlns:p14="http://schemas.microsoft.com/office/powerpoint/2010/main" val="32905825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384BC-14CB-4C61-BBE0-E0D559FCD661}"/>
              </a:ext>
            </a:extLst>
          </p:cNvPr>
          <p:cNvSpPr>
            <a:spLocks noGrp="1"/>
          </p:cNvSpPr>
          <p:nvPr>
            <p:ph type="title"/>
          </p:nvPr>
        </p:nvSpPr>
        <p:spPr/>
        <p:txBody>
          <a:bodyPr/>
          <a:lstStyle/>
          <a:p>
            <a:r>
              <a:rPr lang="en-US" i="0" dirty="0"/>
              <a:t>Produce Supply Chain…</a:t>
            </a:r>
            <a:br>
              <a:rPr lang="en-US" i="0" dirty="0"/>
            </a:br>
            <a:r>
              <a:rPr lang="en-US" i="0" dirty="0"/>
              <a:t>in real life</a:t>
            </a:r>
          </a:p>
        </p:txBody>
      </p:sp>
      <p:pic>
        <p:nvPicPr>
          <p:cNvPr id="5" name="Content Placeholder 4">
            <a:extLst>
              <a:ext uri="{FF2B5EF4-FFF2-40B4-BE49-F238E27FC236}">
                <a16:creationId xmlns:a16="http://schemas.microsoft.com/office/drawing/2014/main" id="{FC511C51-8B39-4F5C-BAB6-088C3355FB44}"/>
              </a:ext>
            </a:extLst>
          </p:cNvPr>
          <p:cNvPicPr>
            <a:picLocks noGrp="1" noChangeAspect="1"/>
          </p:cNvPicPr>
          <p:nvPr>
            <p:ph idx="1"/>
          </p:nvPr>
        </p:nvPicPr>
        <p:blipFill>
          <a:blip r:embed="rId2"/>
          <a:stretch>
            <a:fillRect/>
          </a:stretch>
        </p:blipFill>
        <p:spPr>
          <a:xfrm>
            <a:off x="5410200" y="1801669"/>
            <a:ext cx="4686300" cy="3189574"/>
          </a:xfrm>
        </p:spPr>
      </p:pic>
    </p:spTree>
    <p:extLst>
      <p:ext uri="{BB962C8B-B14F-4D97-AF65-F5344CB8AC3E}">
        <p14:creationId xmlns:p14="http://schemas.microsoft.com/office/powerpoint/2010/main" val="24568455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384BC-14CB-4C61-BBE0-E0D559FCD661}"/>
              </a:ext>
            </a:extLst>
          </p:cNvPr>
          <p:cNvSpPr>
            <a:spLocks noGrp="1"/>
          </p:cNvSpPr>
          <p:nvPr>
            <p:ph type="title"/>
          </p:nvPr>
        </p:nvSpPr>
        <p:spPr/>
        <p:txBody>
          <a:bodyPr/>
          <a:lstStyle/>
          <a:p>
            <a:r>
              <a:rPr lang="en-US" i="0" dirty="0"/>
              <a:t>Produce Supply Chain…</a:t>
            </a:r>
            <a:br>
              <a:rPr lang="en-US" i="0" dirty="0"/>
            </a:br>
            <a:r>
              <a:rPr lang="en-US" i="0" dirty="0"/>
              <a:t>in real life</a:t>
            </a:r>
          </a:p>
        </p:txBody>
      </p:sp>
      <p:pic>
        <p:nvPicPr>
          <p:cNvPr id="7" name="Content Placeholder 6">
            <a:extLst>
              <a:ext uri="{FF2B5EF4-FFF2-40B4-BE49-F238E27FC236}">
                <a16:creationId xmlns:a16="http://schemas.microsoft.com/office/drawing/2014/main" id="{7CBE45C5-F038-4BA4-9963-88C048537A9D}"/>
              </a:ext>
            </a:extLst>
          </p:cNvPr>
          <p:cNvPicPr>
            <a:picLocks noGrp="1" noChangeAspect="1"/>
          </p:cNvPicPr>
          <p:nvPr>
            <p:ph idx="1"/>
          </p:nvPr>
        </p:nvPicPr>
        <p:blipFill>
          <a:blip r:embed="rId2"/>
          <a:stretch>
            <a:fillRect/>
          </a:stretch>
        </p:blipFill>
        <p:spPr>
          <a:xfrm>
            <a:off x="5691739" y="1778770"/>
            <a:ext cx="3734602" cy="2930436"/>
          </a:xfrm>
        </p:spPr>
      </p:pic>
    </p:spTree>
    <p:extLst>
      <p:ext uri="{BB962C8B-B14F-4D97-AF65-F5344CB8AC3E}">
        <p14:creationId xmlns:p14="http://schemas.microsoft.com/office/powerpoint/2010/main" val="3438944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384BC-14CB-4C61-BBE0-E0D559FCD661}"/>
              </a:ext>
            </a:extLst>
          </p:cNvPr>
          <p:cNvSpPr>
            <a:spLocks noGrp="1"/>
          </p:cNvSpPr>
          <p:nvPr>
            <p:ph type="title"/>
          </p:nvPr>
        </p:nvSpPr>
        <p:spPr/>
        <p:txBody>
          <a:bodyPr/>
          <a:lstStyle/>
          <a:p>
            <a:r>
              <a:rPr lang="en-US" i="0" dirty="0"/>
              <a:t>Produce Supply Chain…</a:t>
            </a:r>
            <a:br>
              <a:rPr lang="en-US" i="0" dirty="0"/>
            </a:br>
            <a:r>
              <a:rPr lang="en-US" i="0" dirty="0"/>
              <a:t>in real life</a:t>
            </a:r>
          </a:p>
        </p:txBody>
      </p:sp>
      <p:pic>
        <p:nvPicPr>
          <p:cNvPr id="6" name="Content Placeholder 5">
            <a:extLst>
              <a:ext uri="{FF2B5EF4-FFF2-40B4-BE49-F238E27FC236}">
                <a16:creationId xmlns:a16="http://schemas.microsoft.com/office/drawing/2014/main" id="{EA74E685-EDDB-475E-A5B1-F895C29934E7}"/>
              </a:ext>
            </a:extLst>
          </p:cNvPr>
          <p:cNvPicPr>
            <a:picLocks noGrp="1" noChangeAspect="1"/>
          </p:cNvPicPr>
          <p:nvPr>
            <p:ph idx="1"/>
          </p:nvPr>
        </p:nvPicPr>
        <p:blipFill>
          <a:blip r:embed="rId2"/>
          <a:stretch>
            <a:fillRect/>
          </a:stretch>
        </p:blipFill>
        <p:spPr>
          <a:xfrm>
            <a:off x="5410200" y="2203580"/>
            <a:ext cx="4686300" cy="2385752"/>
          </a:xfrm>
        </p:spPr>
      </p:pic>
    </p:spTree>
    <p:extLst>
      <p:ext uri="{BB962C8B-B14F-4D97-AF65-F5344CB8AC3E}">
        <p14:creationId xmlns:p14="http://schemas.microsoft.com/office/powerpoint/2010/main" val="32897532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384BC-14CB-4C61-BBE0-E0D559FCD661}"/>
              </a:ext>
            </a:extLst>
          </p:cNvPr>
          <p:cNvSpPr>
            <a:spLocks noGrp="1"/>
          </p:cNvSpPr>
          <p:nvPr>
            <p:ph type="title"/>
          </p:nvPr>
        </p:nvSpPr>
        <p:spPr/>
        <p:txBody>
          <a:bodyPr/>
          <a:lstStyle/>
          <a:p>
            <a:r>
              <a:rPr lang="en-US" i="0" dirty="0"/>
              <a:t>Produce Supply Chain…</a:t>
            </a:r>
            <a:br>
              <a:rPr lang="en-US" i="0" dirty="0"/>
            </a:br>
            <a:r>
              <a:rPr lang="en-US" i="0" dirty="0"/>
              <a:t>in real life</a:t>
            </a:r>
          </a:p>
        </p:txBody>
      </p:sp>
      <p:pic>
        <p:nvPicPr>
          <p:cNvPr id="7" name="Content Placeholder 6">
            <a:extLst>
              <a:ext uri="{FF2B5EF4-FFF2-40B4-BE49-F238E27FC236}">
                <a16:creationId xmlns:a16="http://schemas.microsoft.com/office/drawing/2014/main" id="{57C10A9E-B91B-40E8-8C0D-7141BA619292}"/>
              </a:ext>
            </a:extLst>
          </p:cNvPr>
          <p:cNvPicPr>
            <a:picLocks noGrp="1" noChangeAspect="1"/>
          </p:cNvPicPr>
          <p:nvPr>
            <p:ph idx="1"/>
          </p:nvPr>
        </p:nvPicPr>
        <p:blipFill>
          <a:blip r:embed="rId2"/>
          <a:stretch>
            <a:fillRect/>
          </a:stretch>
        </p:blipFill>
        <p:spPr>
          <a:xfrm>
            <a:off x="5410200" y="1882478"/>
            <a:ext cx="4686300" cy="3027956"/>
          </a:xfrm>
        </p:spPr>
      </p:pic>
    </p:spTree>
    <p:extLst>
      <p:ext uri="{BB962C8B-B14F-4D97-AF65-F5344CB8AC3E}">
        <p14:creationId xmlns:p14="http://schemas.microsoft.com/office/powerpoint/2010/main" val="17989917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384BC-14CB-4C61-BBE0-E0D559FCD661}"/>
              </a:ext>
            </a:extLst>
          </p:cNvPr>
          <p:cNvSpPr>
            <a:spLocks noGrp="1"/>
          </p:cNvSpPr>
          <p:nvPr>
            <p:ph type="title"/>
          </p:nvPr>
        </p:nvSpPr>
        <p:spPr/>
        <p:txBody>
          <a:bodyPr/>
          <a:lstStyle/>
          <a:p>
            <a:r>
              <a:rPr lang="en-US" i="0" dirty="0"/>
              <a:t>Produce Supply Chain…</a:t>
            </a:r>
            <a:br>
              <a:rPr lang="en-US" i="0" dirty="0"/>
            </a:br>
            <a:r>
              <a:rPr lang="en-US" i="0" dirty="0"/>
              <a:t>in real life</a:t>
            </a:r>
          </a:p>
        </p:txBody>
      </p:sp>
      <p:pic>
        <p:nvPicPr>
          <p:cNvPr id="6" name="Content Placeholder 5">
            <a:extLst>
              <a:ext uri="{FF2B5EF4-FFF2-40B4-BE49-F238E27FC236}">
                <a16:creationId xmlns:a16="http://schemas.microsoft.com/office/drawing/2014/main" id="{FCB19B75-701D-4D60-85B1-722243C51668}"/>
              </a:ext>
            </a:extLst>
          </p:cNvPr>
          <p:cNvPicPr>
            <a:picLocks noGrp="1" noChangeAspect="1"/>
          </p:cNvPicPr>
          <p:nvPr>
            <p:ph idx="1"/>
          </p:nvPr>
        </p:nvPicPr>
        <p:blipFill>
          <a:blip r:embed="rId2"/>
          <a:stretch>
            <a:fillRect/>
          </a:stretch>
        </p:blipFill>
        <p:spPr>
          <a:xfrm>
            <a:off x="5410200" y="1830263"/>
            <a:ext cx="4686300" cy="3132389"/>
          </a:xfrm>
        </p:spPr>
      </p:pic>
    </p:spTree>
    <p:extLst>
      <p:ext uri="{BB962C8B-B14F-4D97-AF65-F5344CB8AC3E}">
        <p14:creationId xmlns:p14="http://schemas.microsoft.com/office/powerpoint/2010/main" val="28617245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384BC-14CB-4C61-BBE0-E0D559FCD661}"/>
              </a:ext>
            </a:extLst>
          </p:cNvPr>
          <p:cNvSpPr>
            <a:spLocks noGrp="1"/>
          </p:cNvSpPr>
          <p:nvPr>
            <p:ph type="title"/>
          </p:nvPr>
        </p:nvSpPr>
        <p:spPr/>
        <p:txBody>
          <a:bodyPr/>
          <a:lstStyle/>
          <a:p>
            <a:r>
              <a:rPr lang="en-US" i="0" dirty="0"/>
              <a:t>Produce Supply Chain…</a:t>
            </a:r>
            <a:br>
              <a:rPr lang="en-US" i="0" dirty="0"/>
            </a:br>
            <a:r>
              <a:rPr lang="en-US" i="0" dirty="0"/>
              <a:t>in real life</a:t>
            </a:r>
          </a:p>
        </p:txBody>
      </p:sp>
      <p:pic>
        <p:nvPicPr>
          <p:cNvPr id="7" name="Content Placeholder 6">
            <a:extLst>
              <a:ext uri="{FF2B5EF4-FFF2-40B4-BE49-F238E27FC236}">
                <a16:creationId xmlns:a16="http://schemas.microsoft.com/office/drawing/2014/main" id="{B6114EBC-CB36-4C3F-B610-D4FE635DB0B0}"/>
              </a:ext>
            </a:extLst>
          </p:cNvPr>
          <p:cNvPicPr>
            <a:picLocks noGrp="1" noChangeAspect="1"/>
          </p:cNvPicPr>
          <p:nvPr>
            <p:ph idx="1"/>
          </p:nvPr>
        </p:nvPicPr>
        <p:blipFill>
          <a:blip r:embed="rId2"/>
          <a:stretch>
            <a:fillRect/>
          </a:stretch>
        </p:blipFill>
        <p:spPr>
          <a:xfrm>
            <a:off x="5225378" y="1639094"/>
            <a:ext cx="4871123" cy="3653342"/>
          </a:xfrm>
        </p:spPr>
      </p:pic>
    </p:spTree>
    <p:extLst>
      <p:ext uri="{BB962C8B-B14F-4D97-AF65-F5344CB8AC3E}">
        <p14:creationId xmlns:p14="http://schemas.microsoft.com/office/powerpoint/2010/main" val="38792337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82D6-38A5-4F2B-AFF7-F1C47EA29D57}"/>
              </a:ext>
            </a:extLst>
          </p:cNvPr>
          <p:cNvSpPr>
            <a:spLocks noGrp="1"/>
          </p:cNvSpPr>
          <p:nvPr>
            <p:ph type="title"/>
          </p:nvPr>
        </p:nvSpPr>
        <p:spPr>
          <a:xfrm>
            <a:off x="2095500" y="559678"/>
            <a:ext cx="8110487" cy="5475362"/>
          </a:xfrm>
        </p:spPr>
        <p:txBody>
          <a:bodyPr>
            <a:normAutofit fontScale="90000"/>
          </a:bodyPr>
          <a:lstStyle/>
          <a:p>
            <a:pPr algn="ctr"/>
            <a:r>
              <a:rPr lang="en-US" b="1" i="0" u="sng" dirty="0"/>
              <a:t>Question</a:t>
            </a:r>
            <a:r>
              <a:rPr lang="en-US" i="0" dirty="0"/>
              <a:t>:</a:t>
            </a:r>
            <a:br>
              <a:rPr lang="en-US" i="0" dirty="0"/>
            </a:br>
            <a:r>
              <a:rPr lang="en-US" i="0" dirty="0"/>
              <a:t/>
            </a:r>
            <a:br>
              <a:rPr lang="en-US" i="0" dirty="0"/>
            </a:br>
            <a:r>
              <a:rPr lang="en-US" i="0" dirty="0"/>
              <a:t>Regarding liability and prosecution…</a:t>
            </a:r>
            <a:br>
              <a:rPr lang="en-US" i="0" dirty="0"/>
            </a:br>
            <a:r>
              <a:rPr lang="en-US" i="0" dirty="0"/>
              <a:t/>
            </a:r>
            <a:br>
              <a:rPr lang="en-US" i="0" dirty="0"/>
            </a:br>
            <a:r>
              <a:rPr lang="en-US" i="0" dirty="0"/>
              <a:t>Does there have to be intentional contamination or gross neglect that causes contamination?</a:t>
            </a:r>
            <a:br>
              <a:rPr lang="en-US" i="0" dirty="0"/>
            </a:br>
            <a:r>
              <a:rPr lang="en-US" i="0" dirty="0"/>
              <a:t/>
            </a:r>
            <a:br>
              <a:rPr lang="en-US" i="0" dirty="0"/>
            </a:br>
            <a:r>
              <a:rPr lang="en-US" i="0" dirty="0"/>
              <a:t>Does there have to be knowledge of any type of contamination factors?</a:t>
            </a:r>
            <a:br>
              <a:rPr lang="en-US" i="0" dirty="0"/>
            </a:br>
            <a:endParaRPr lang="en-US" i="0" dirty="0"/>
          </a:p>
        </p:txBody>
      </p:sp>
    </p:spTree>
    <p:extLst>
      <p:ext uri="{BB962C8B-B14F-4D97-AF65-F5344CB8AC3E}">
        <p14:creationId xmlns:p14="http://schemas.microsoft.com/office/powerpoint/2010/main" val="23637021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4372-8F2C-416A-AF67-68EEB6231F17}"/>
              </a:ext>
            </a:extLst>
          </p:cNvPr>
          <p:cNvSpPr>
            <a:spLocks noGrp="1"/>
          </p:cNvSpPr>
          <p:nvPr>
            <p:ph type="title"/>
          </p:nvPr>
        </p:nvSpPr>
        <p:spPr>
          <a:xfrm>
            <a:off x="1610628" y="559678"/>
            <a:ext cx="3360303" cy="4952492"/>
          </a:xfrm>
        </p:spPr>
        <p:txBody>
          <a:bodyPr/>
          <a:lstStyle/>
          <a:p>
            <a:r>
              <a:rPr lang="en-US" i="0" dirty="0"/>
              <a:t>Consequences of FD&amp;C Act Violations:</a:t>
            </a:r>
            <a:br>
              <a:rPr lang="en-US" i="0" dirty="0"/>
            </a:br>
            <a:r>
              <a:rPr lang="en-US" i="0" dirty="0"/>
              <a:t/>
            </a:r>
            <a:br>
              <a:rPr lang="en-US" i="0" dirty="0"/>
            </a:br>
            <a:r>
              <a:rPr lang="en-US" i="0" dirty="0"/>
              <a:t>Criminal Liability</a:t>
            </a:r>
          </a:p>
        </p:txBody>
      </p:sp>
      <p:sp>
        <p:nvSpPr>
          <p:cNvPr id="3" name="Content Placeholder 2">
            <a:extLst>
              <a:ext uri="{FF2B5EF4-FFF2-40B4-BE49-F238E27FC236}">
                <a16:creationId xmlns:a16="http://schemas.microsoft.com/office/drawing/2014/main" id="{6074B9CD-946F-4B7B-A8D8-CFD780054477}"/>
              </a:ext>
            </a:extLst>
          </p:cNvPr>
          <p:cNvSpPr>
            <a:spLocks noGrp="1"/>
          </p:cNvSpPr>
          <p:nvPr>
            <p:ph idx="1"/>
          </p:nvPr>
        </p:nvSpPr>
        <p:spPr>
          <a:xfrm>
            <a:off x="5306299" y="125133"/>
            <a:ext cx="5264727" cy="6732867"/>
          </a:xfrm>
        </p:spPr>
        <p:txBody>
          <a:bodyPr>
            <a:noAutofit/>
          </a:bodyPr>
          <a:lstStyle/>
          <a:p>
            <a:pPr marL="0" indent="0">
              <a:lnSpc>
                <a:spcPct val="100000"/>
              </a:lnSpc>
              <a:spcBef>
                <a:spcPts val="0"/>
              </a:spcBef>
              <a:buNone/>
            </a:pPr>
            <a:r>
              <a:rPr lang="en-US" b="1" u="sng" dirty="0"/>
              <a:t>United States v. Park, 421 U.S. 658 (1975) </a:t>
            </a:r>
          </a:p>
          <a:p>
            <a:pPr marL="0" indent="0">
              <a:lnSpc>
                <a:spcPct val="100000"/>
              </a:lnSpc>
              <a:spcBef>
                <a:spcPts val="0"/>
              </a:spcBef>
              <a:buNone/>
            </a:pPr>
            <a:r>
              <a:rPr lang="en-US" b="1" u="sng" dirty="0"/>
              <a:t>A.K.A The Park Doctrine</a:t>
            </a:r>
          </a:p>
          <a:p>
            <a:r>
              <a:rPr lang="en-US" dirty="0"/>
              <a:t>In 1975, the Park Doctrine </a:t>
            </a:r>
            <a:r>
              <a:rPr lang="en-US" u="sng" dirty="0"/>
              <a:t>solidified FDA’s authority to criminally charge corporate executives and high-level managers</a:t>
            </a:r>
            <a:r>
              <a:rPr lang="en-US" dirty="0"/>
              <a:t>. </a:t>
            </a:r>
          </a:p>
          <a:p>
            <a:r>
              <a:rPr lang="en-US" dirty="0"/>
              <a:t>The Supreme Court upheld the </a:t>
            </a:r>
            <a:r>
              <a:rPr lang="en-US" u="sng" dirty="0"/>
              <a:t>conviction of the president of a major grocery chain </a:t>
            </a:r>
            <a:r>
              <a:rPr lang="en-US" dirty="0"/>
              <a:t>who was </a:t>
            </a:r>
            <a:r>
              <a:rPr lang="en-US" u="sng" dirty="0"/>
              <a:t>found to be criminally liable for unsanitary condition</a:t>
            </a:r>
            <a:r>
              <a:rPr lang="en-US" dirty="0"/>
              <a:t>s existing in a company distribution center, notwithstanding the argument that </a:t>
            </a:r>
            <a:r>
              <a:rPr lang="en-US" u="sng" dirty="0"/>
              <a:t>he had delegated the responsibility for maintaining the cleanliness of the site to his subordinates</a:t>
            </a:r>
            <a:r>
              <a:rPr lang="en-US" dirty="0"/>
              <a:t>. </a:t>
            </a:r>
          </a:p>
          <a:p>
            <a:r>
              <a:rPr lang="en-US" dirty="0"/>
              <a:t>The Supreme Court concluded that </a:t>
            </a:r>
            <a:r>
              <a:rPr lang="en-US" u="sng" dirty="0"/>
              <a:t>if a company ships adulterated food, the management of that company can be charged</a:t>
            </a:r>
            <a:r>
              <a:rPr lang="en-US" dirty="0"/>
              <a:t>, even if they have no direct knowledge or intent. </a:t>
            </a:r>
          </a:p>
        </p:txBody>
      </p:sp>
      <p:sp>
        <p:nvSpPr>
          <p:cNvPr id="4" name="TextBox 3">
            <a:extLst>
              <a:ext uri="{FF2B5EF4-FFF2-40B4-BE49-F238E27FC236}">
                <a16:creationId xmlns:a16="http://schemas.microsoft.com/office/drawing/2014/main" id="{6253B6C4-70F2-46B2-A05D-A4DADDF47308}"/>
              </a:ext>
            </a:extLst>
          </p:cNvPr>
          <p:cNvSpPr txBox="1"/>
          <p:nvPr/>
        </p:nvSpPr>
        <p:spPr>
          <a:xfrm>
            <a:off x="1524000" y="6234609"/>
            <a:ext cx="3917482" cy="430887"/>
          </a:xfrm>
          <a:prstGeom prst="rect">
            <a:avLst/>
          </a:prstGeom>
          <a:noFill/>
        </p:spPr>
        <p:txBody>
          <a:bodyPr wrap="square" rtlCol="0">
            <a:spAutoFit/>
          </a:bodyPr>
          <a:lstStyle/>
          <a:p>
            <a:r>
              <a:rPr lang="en-US" sz="1050" dirty="0">
                <a:solidFill>
                  <a:prstClr val="black"/>
                </a:solidFill>
                <a:latin typeface="Corbel" panose="020B0503020204020204"/>
                <a:hlinkClick r:id="rId2"/>
              </a:rPr>
              <a:t>https://www.foodqualityandsafety.com/article/park-doctrine-food-companies-prosecution/</a:t>
            </a:r>
            <a:endParaRPr lang="en-US" sz="1050" dirty="0">
              <a:solidFill>
                <a:prstClr val="black"/>
              </a:solidFill>
              <a:latin typeface="Corbel" panose="020B0503020204020204"/>
            </a:endParaRPr>
          </a:p>
        </p:txBody>
      </p:sp>
    </p:spTree>
    <p:extLst>
      <p:ext uri="{BB962C8B-B14F-4D97-AF65-F5344CB8AC3E}">
        <p14:creationId xmlns:p14="http://schemas.microsoft.com/office/powerpoint/2010/main" val="8907611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4372-8F2C-416A-AF67-68EEB6231F17}"/>
              </a:ext>
            </a:extLst>
          </p:cNvPr>
          <p:cNvSpPr>
            <a:spLocks noGrp="1"/>
          </p:cNvSpPr>
          <p:nvPr>
            <p:ph type="title"/>
          </p:nvPr>
        </p:nvSpPr>
        <p:spPr>
          <a:xfrm>
            <a:off x="1610628" y="559678"/>
            <a:ext cx="3360303" cy="4952492"/>
          </a:xfrm>
        </p:spPr>
        <p:txBody>
          <a:bodyPr/>
          <a:lstStyle/>
          <a:p>
            <a:r>
              <a:rPr lang="en-US" i="0" dirty="0"/>
              <a:t>Consequences of FD&amp;C Act Violations:</a:t>
            </a:r>
            <a:br>
              <a:rPr lang="en-US" i="0" dirty="0"/>
            </a:br>
            <a:r>
              <a:rPr lang="en-US" i="0" dirty="0"/>
              <a:t/>
            </a:r>
            <a:br>
              <a:rPr lang="en-US" i="0" dirty="0"/>
            </a:br>
            <a:r>
              <a:rPr lang="en-US" i="0" dirty="0"/>
              <a:t>Criminal Liability</a:t>
            </a:r>
          </a:p>
        </p:txBody>
      </p:sp>
      <p:sp>
        <p:nvSpPr>
          <p:cNvPr id="3" name="Content Placeholder 2">
            <a:extLst>
              <a:ext uri="{FF2B5EF4-FFF2-40B4-BE49-F238E27FC236}">
                <a16:creationId xmlns:a16="http://schemas.microsoft.com/office/drawing/2014/main" id="{6074B9CD-946F-4B7B-A8D8-CFD780054477}"/>
              </a:ext>
            </a:extLst>
          </p:cNvPr>
          <p:cNvSpPr>
            <a:spLocks noGrp="1"/>
          </p:cNvSpPr>
          <p:nvPr>
            <p:ph idx="1"/>
          </p:nvPr>
        </p:nvSpPr>
        <p:spPr>
          <a:xfrm>
            <a:off x="5237018" y="192505"/>
            <a:ext cx="5181600" cy="6472990"/>
          </a:xfrm>
        </p:spPr>
        <p:txBody>
          <a:bodyPr>
            <a:normAutofit fontScale="92500" lnSpcReduction="10000"/>
          </a:bodyPr>
          <a:lstStyle/>
          <a:p>
            <a:pPr marL="0" indent="0">
              <a:buNone/>
            </a:pPr>
            <a:r>
              <a:rPr lang="en-US" b="1" u="sng" dirty="0"/>
              <a:t>United States v. Park, 421 U.S. 658 (1975) </a:t>
            </a:r>
          </a:p>
          <a:p>
            <a:pPr marL="0" indent="0">
              <a:lnSpc>
                <a:spcPct val="120000"/>
              </a:lnSpc>
              <a:spcBef>
                <a:spcPts val="0"/>
              </a:spcBef>
              <a:buNone/>
            </a:pPr>
            <a:r>
              <a:rPr lang="en-US" b="1" u="sng" dirty="0"/>
              <a:t>A.K.A The Park Doctrine</a:t>
            </a:r>
          </a:p>
          <a:p>
            <a:r>
              <a:rPr lang="en-US" dirty="0"/>
              <a:t>Under this standard, </a:t>
            </a:r>
            <a:r>
              <a:rPr lang="en-US" u="sng" dirty="0"/>
              <a:t>a food industry executive or QA manager can be sentenced to prison </a:t>
            </a:r>
            <a:r>
              <a:rPr lang="en-US" dirty="0"/>
              <a:t>if he or she is </a:t>
            </a:r>
            <a:r>
              <a:rPr lang="en-US" u="sng" dirty="0"/>
              <a:t>aware of a circumstance or condition </a:t>
            </a:r>
            <a:r>
              <a:rPr lang="en-US" dirty="0"/>
              <a:t>within his or her facility t</a:t>
            </a:r>
            <a:r>
              <a:rPr lang="en-US" u="sng" dirty="0"/>
              <a:t>hat could lead to a foodborne illness and fails to take action to correct it</a:t>
            </a:r>
            <a:r>
              <a:rPr lang="en-US" dirty="0"/>
              <a:t>. </a:t>
            </a:r>
          </a:p>
          <a:p>
            <a:r>
              <a:rPr lang="en-US" dirty="0"/>
              <a:t>If charged with this type of </a:t>
            </a:r>
            <a:r>
              <a:rPr lang="en-US" u="sng" dirty="0"/>
              <a:t>misdemeanor</a:t>
            </a:r>
            <a:r>
              <a:rPr lang="en-US" dirty="0"/>
              <a:t>, the executive could </a:t>
            </a:r>
            <a:r>
              <a:rPr lang="en-US" u="sng" dirty="0"/>
              <a:t>be sentenced to up to a year in prison and a $250,000 fine </a:t>
            </a:r>
            <a:r>
              <a:rPr lang="en-US" u="sng" dirty="0">
                <a:solidFill>
                  <a:srgbClr val="FF0000"/>
                </a:solidFill>
              </a:rPr>
              <a:t>for each count</a:t>
            </a:r>
            <a:r>
              <a:rPr lang="en-US" dirty="0"/>
              <a:t>. </a:t>
            </a:r>
          </a:p>
          <a:p>
            <a:r>
              <a:rPr lang="en-US" dirty="0"/>
              <a:t>On a case-by-case basis, FDA will consider the individual’s position within the company, his or her relationship to the violation, and whether in fact he or she was in a position (or had the authority) to correct the violation. </a:t>
            </a:r>
          </a:p>
          <a:p>
            <a:r>
              <a:rPr lang="en-US" b="1" u="sng" dirty="0">
                <a:solidFill>
                  <a:srgbClr val="FF0000"/>
                </a:solidFill>
              </a:rPr>
              <a:t>The government is demonstrating that it intends to use criminal sanctions to create a deterrent and compel compliance.</a:t>
            </a:r>
          </a:p>
        </p:txBody>
      </p:sp>
      <p:sp>
        <p:nvSpPr>
          <p:cNvPr id="4" name="TextBox 3">
            <a:extLst>
              <a:ext uri="{FF2B5EF4-FFF2-40B4-BE49-F238E27FC236}">
                <a16:creationId xmlns:a16="http://schemas.microsoft.com/office/drawing/2014/main" id="{068A5FFD-A803-46FD-90A1-C464BF588B65}"/>
              </a:ext>
            </a:extLst>
          </p:cNvPr>
          <p:cNvSpPr txBox="1"/>
          <p:nvPr/>
        </p:nvSpPr>
        <p:spPr>
          <a:xfrm>
            <a:off x="1524000" y="6234609"/>
            <a:ext cx="3917482" cy="430887"/>
          </a:xfrm>
          <a:prstGeom prst="rect">
            <a:avLst/>
          </a:prstGeom>
          <a:noFill/>
        </p:spPr>
        <p:txBody>
          <a:bodyPr wrap="square" rtlCol="0">
            <a:spAutoFit/>
          </a:bodyPr>
          <a:lstStyle/>
          <a:p>
            <a:r>
              <a:rPr lang="en-US" sz="1050" dirty="0">
                <a:solidFill>
                  <a:prstClr val="black"/>
                </a:solidFill>
                <a:latin typeface="Corbel" panose="020B0503020204020204"/>
                <a:hlinkClick r:id="rId2"/>
              </a:rPr>
              <a:t>https://www.foodqualityandsafety.com/article/park-doctrine-food-companies-prosecution/</a:t>
            </a:r>
            <a:endParaRPr lang="en-US" sz="1050" dirty="0">
              <a:solidFill>
                <a:prstClr val="black"/>
              </a:solidFill>
              <a:latin typeface="Corbel" panose="020B0503020204020204"/>
            </a:endParaRPr>
          </a:p>
        </p:txBody>
      </p:sp>
    </p:spTree>
    <p:extLst>
      <p:ext uri="{BB962C8B-B14F-4D97-AF65-F5344CB8AC3E}">
        <p14:creationId xmlns:p14="http://schemas.microsoft.com/office/powerpoint/2010/main" val="13012992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4372-8F2C-416A-AF67-68EEB6231F17}"/>
              </a:ext>
            </a:extLst>
          </p:cNvPr>
          <p:cNvSpPr>
            <a:spLocks noGrp="1"/>
          </p:cNvSpPr>
          <p:nvPr>
            <p:ph type="title"/>
          </p:nvPr>
        </p:nvSpPr>
        <p:spPr>
          <a:xfrm>
            <a:off x="571533" y="559678"/>
            <a:ext cx="3360303" cy="4952492"/>
          </a:xfrm>
        </p:spPr>
        <p:txBody>
          <a:bodyPr/>
          <a:lstStyle/>
          <a:p>
            <a:r>
              <a:rPr lang="en-US" i="0" dirty="0"/>
              <a:t>Consequences of FD&amp;C Act Violations:</a:t>
            </a:r>
            <a:br>
              <a:rPr lang="en-US" i="0" dirty="0"/>
            </a:br>
            <a:r>
              <a:rPr lang="en-US" i="0" dirty="0"/>
              <a:t/>
            </a:r>
            <a:br>
              <a:rPr lang="en-US" i="0" dirty="0"/>
            </a:br>
            <a:r>
              <a:rPr lang="en-US" i="0" dirty="0"/>
              <a:t>Criminal Liability</a:t>
            </a:r>
          </a:p>
        </p:txBody>
      </p:sp>
      <p:sp>
        <p:nvSpPr>
          <p:cNvPr id="3" name="Content Placeholder 2">
            <a:extLst>
              <a:ext uri="{FF2B5EF4-FFF2-40B4-BE49-F238E27FC236}">
                <a16:creationId xmlns:a16="http://schemas.microsoft.com/office/drawing/2014/main" id="{6074B9CD-946F-4B7B-A8D8-CFD780054477}"/>
              </a:ext>
            </a:extLst>
          </p:cNvPr>
          <p:cNvSpPr>
            <a:spLocks noGrp="1"/>
          </p:cNvSpPr>
          <p:nvPr>
            <p:ph idx="1"/>
          </p:nvPr>
        </p:nvSpPr>
        <p:spPr>
          <a:xfrm>
            <a:off x="4346967" y="86628"/>
            <a:ext cx="7124597" cy="6766560"/>
          </a:xfrm>
        </p:spPr>
        <p:txBody>
          <a:bodyPr>
            <a:normAutofit/>
          </a:bodyPr>
          <a:lstStyle/>
          <a:p>
            <a:pPr marL="0" indent="0">
              <a:buNone/>
            </a:pPr>
            <a:r>
              <a:rPr lang="en-US" sz="2400" b="1" u="sng" dirty="0"/>
              <a:t>United States v. </a:t>
            </a:r>
            <a:r>
              <a:rPr lang="en-US" sz="2400" b="1" u="sng" dirty="0" err="1"/>
              <a:t>Dotterweich</a:t>
            </a:r>
            <a:r>
              <a:rPr lang="en-US" sz="2400" b="1" u="sng" dirty="0"/>
              <a:t>, 320 U.S. 277, 281 (1943)</a:t>
            </a:r>
          </a:p>
          <a:p>
            <a:r>
              <a:rPr lang="en-US" dirty="0"/>
              <a:t>FDCA “dispenses with the conventional requirement for criminal conduct  awareness of some wrongdoing.”</a:t>
            </a:r>
          </a:p>
          <a:p>
            <a:r>
              <a:rPr lang="en-US" dirty="0"/>
              <a:t>The </a:t>
            </a:r>
            <a:r>
              <a:rPr lang="en-US" dirty="0" err="1"/>
              <a:t>Dotterweich</a:t>
            </a:r>
            <a:r>
              <a:rPr lang="en-US" dirty="0"/>
              <a:t> case, decided by the U.S. Supreme Court in 1943, established that </a:t>
            </a:r>
            <a:r>
              <a:rPr lang="en-US" u="sng" dirty="0"/>
              <a:t>corporate officers could be prosecuted for violating the FD&amp;C Act, regardless of any knowledge or awareness of the violation</a:t>
            </a:r>
            <a:r>
              <a:rPr lang="en-US" dirty="0"/>
              <a:t>.</a:t>
            </a:r>
          </a:p>
          <a:p>
            <a:r>
              <a:rPr lang="en-US" dirty="0"/>
              <a:t>Joseph </a:t>
            </a:r>
            <a:r>
              <a:rPr lang="en-US" u="sng" dirty="0" err="1"/>
              <a:t>Dotterweich</a:t>
            </a:r>
            <a:r>
              <a:rPr lang="en-US" u="sng" dirty="0"/>
              <a:t> was the president of Buffalo </a:t>
            </a:r>
            <a:r>
              <a:rPr lang="en-US" u="sng" dirty="0" err="1"/>
              <a:t>Pharmacal</a:t>
            </a:r>
            <a:r>
              <a:rPr lang="en-US" u="sng" dirty="0"/>
              <a:t> Company</a:t>
            </a:r>
            <a:r>
              <a:rPr lang="en-US" dirty="0"/>
              <a:t>, Inc. Buffalo’s business involved </a:t>
            </a:r>
            <a:r>
              <a:rPr lang="en-US" u="sng" dirty="0"/>
              <a:t>purchasing bulk drugs, repackaging them, and selling them under its own label. </a:t>
            </a:r>
          </a:p>
          <a:p>
            <a:r>
              <a:rPr lang="en-US" u="sng" dirty="0"/>
              <a:t>Unbeknownst to </a:t>
            </a:r>
            <a:r>
              <a:rPr lang="en-US" u="sng" dirty="0" err="1"/>
              <a:t>Dotterweich</a:t>
            </a:r>
            <a:r>
              <a:rPr lang="en-US" dirty="0"/>
              <a:t>, the company received a batch of adulterated drugs, which it subsequently </a:t>
            </a:r>
            <a:r>
              <a:rPr lang="en-US" u="sng" dirty="0"/>
              <a:t>repackaged and shipped into commerce. </a:t>
            </a:r>
            <a:r>
              <a:rPr lang="en-US" u="sng" dirty="0" err="1"/>
              <a:t>Dotterweich</a:t>
            </a:r>
            <a:r>
              <a:rPr lang="en-US" u="sng" dirty="0"/>
              <a:t> had no idea the products</a:t>
            </a:r>
            <a:r>
              <a:rPr lang="en-US" dirty="0"/>
              <a:t>—which were guaranteed by the manufacturer—</a:t>
            </a:r>
            <a:r>
              <a:rPr lang="en-US" u="sng" dirty="0"/>
              <a:t>were adulterated</a:t>
            </a:r>
            <a:r>
              <a:rPr lang="en-US" dirty="0"/>
              <a:t>. </a:t>
            </a:r>
            <a:r>
              <a:rPr lang="en-US" u="sng" dirty="0"/>
              <a:t>Nonetheless, </a:t>
            </a:r>
            <a:r>
              <a:rPr lang="en-US" u="sng" dirty="0" err="1"/>
              <a:t>Dotterweich</a:t>
            </a:r>
            <a:r>
              <a:rPr lang="en-US" u="sng" dirty="0"/>
              <a:t> and Buffalo were criminally charged for violating the FD&amp;C Act</a:t>
            </a:r>
            <a:r>
              <a:rPr lang="en-US" dirty="0"/>
              <a:t>.</a:t>
            </a:r>
          </a:p>
        </p:txBody>
      </p:sp>
      <p:sp>
        <p:nvSpPr>
          <p:cNvPr id="4" name="TextBox 3">
            <a:extLst>
              <a:ext uri="{FF2B5EF4-FFF2-40B4-BE49-F238E27FC236}">
                <a16:creationId xmlns:a16="http://schemas.microsoft.com/office/drawing/2014/main" id="{85A2344B-E30C-4376-AE7C-006C2BFD1DD9}"/>
              </a:ext>
            </a:extLst>
          </p:cNvPr>
          <p:cNvSpPr txBox="1"/>
          <p:nvPr/>
        </p:nvSpPr>
        <p:spPr>
          <a:xfrm>
            <a:off x="429485" y="6234609"/>
            <a:ext cx="3917482" cy="430887"/>
          </a:xfrm>
          <a:prstGeom prst="rect">
            <a:avLst/>
          </a:prstGeom>
          <a:noFill/>
        </p:spPr>
        <p:txBody>
          <a:bodyPr wrap="square" rtlCol="0">
            <a:spAutoFit/>
          </a:bodyPr>
          <a:lstStyle/>
          <a:p>
            <a:r>
              <a:rPr lang="en-US" sz="1050" dirty="0">
                <a:solidFill>
                  <a:prstClr val="black"/>
                </a:solidFill>
                <a:latin typeface="Corbel" panose="020B0503020204020204"/>
                <a:hlinkClick r:id="rId2"/>
              </a:rPr>
              <a:t>https://www.foodqualityandsafety.com/article/park-doctrine-food-companies-prosecution/</a:t>
            </a:r>
            <a:endParaRPr lang="en-US" sz="1050" dirty="0">
              <a:solidFill>
                <a:prstClr val="black"/>
              </a:solidFill>
              <a:latin typeface="Corbel" panose="020B0503020204020204"/>
            </a:endParaRPr>
          </a:p>
        </p:txBody>
      </p:sp>
    </p:spTree>
    <p:extLst>
      <p:ext uri="{BB962C8B-B14F-4D97-AF65-F5344CB8AC3E}">
        <p14:creationId xmlns:p14="http://schemas.microsoft.com/office/powerpoint/2010/main" val="4250175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Don’t Look Ethel! But it was too late…GFSI</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4"/>
            <a:ext cx="10058400" cy="4555066"/>
          </a:xfrm>
        </p:spPr>
        <p:txBody>
          <a:bodyPr>
            <a:normAutofit/>
          </a:bodyPr>
          <a:lstStyle/>
          <a:p>
            <a:pPr>
              <a:lnSpc>
                <a:spcPct val="114000"/>
              </a:lnSpc>
            </a:pPr>
            <a:r>
              <a:rPr lang="en-US" sz="3200" dirty="0"/>
              <a:t>General GAP audits were easy but GOOD and focused on FOOD SAFETY…so if we add more it should be better, right?</a:t>
            </a:r>
          </a:p>
          <a:p>
            <a:pPr>
              <a:lnSpc>
                <a:spcPct val="114000"/>
              </a:lnSpc>
            </a:pPr>
            <a:endParaRPr lang="en-US" sz="800" dirty="0"/>
          </a:p>
          <a:p>
            <a:pPr>
              <a:lnSpc>
                <a:spcPct val="114000"/>
              </a:lnSpc>
            </a:pPr>
            <a:r>
              <a:rPr lang="en-US" sz="3200" dirty="0"/>
              <a:t>2010: </a:t>
            </a:r>
            <a:r>
              <a:rPr lang="en-US" sz="3200" b="1" dirty="0"/>
              <a:t>Global Food Safety Initiative </a:t>
            </a:r>
            <a:r>
              <a:rPr lang="en-US" sz="3200" dirty="0"/>
              <a:t>made it’s way over to the US</a:t>
            </a:r>
          </a:p>
          <a:p>
            <a:pPr lvl="1">
              <a:lnSpc>
                <a:spcPct val="114000"/>
              </a:lnSpc>
            </a:pPr>
            <a:r>
              <a:rPr lang="en-US" sz="2800" dirty="0"/>
              <a:t>European concept – any audit scheme with GFSI benchmark accepted by large group of buyers</a:t>
            </a:r>
          </a:p>
          <a:p>
            <a:pPr lvl="1">
              <a:lnSpc>
                <a:spcPct val="114000"/>
              </a:lnSpc>
            </a:pPr>
            <a:r>
              <a:rPr lang="en-US" sz="2800" dirty="0"/>
              <a:t>Walmart was on the Board of Directors</a:t>
            </a:r>
          </a:p>
          <a:p>
            <a:pPr marL="201168" lvl="1" indent="0">
              <a:lnSpc>
                <a:spcPct val="114000"/>
              </a:lnSpc>
              <a:buNone/>
            </a:pPr>
            <a:endParaRPr lang="en-US" sz="3200" dirty="0"/>
          </a:p>
        </p:txBody>
      </p:sp>
      <p:pic>
        <p:nvPicPr>
          <p:cNvPr id="4" name="Picture 3">
            <a:extLst>
              <a:ext uri="{FF2B5EF4-FFF2-40B4-BE49-F238E27FC236}">
                <a16:creationId xmlns:a16="http://schemas.microsoft.com/office/drawing/2014/main" id="{7F25AC18-9813-4042-AB0A-D477855F281A}"/>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78DC1115-CC4A-4E8C-98B8-540E90B1E935}"/>
              </a:ext>
            </a:extLst>
          </p:cNvPr>
          <p:cNvSpPr>
            <a:spLocks noGrp="1"/>
          </p:cNvSpPr>
          <p:nvPr>
            <p:ph type="sldNum" sz="quarter" idx="12"/>
          </p:nvPr>
        </p:nvSpPr>
        <p:spPr/>
        <p:txBody>
          <a:bodyPr/>
          <a:lstStyle/>
          <a:p>
            <a:fld id="{6113E31D-E2AB-40D1-8B51-AFA5AFEF393A}" type="slidenum">
              <a:rPr lang="en-US" smtClean="0"/>
              <a:t>9</a:t>
            </a:fld>
            <a:endParaRPr lang="en-US" dirty="0"/>
          </a:p>
        </p:txBody>
      </p:sp>
    </p:spTree>
    <p:extLst>
      <p:ext uri="{BB962C8B-B14F-4D97-AF65-F5344CB8AC3E}">
        <p14:creationId xmlns:p14="http://schemas.microsoft.com/office/powerpoint/2010/main" val="3992640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4372-8F2C-416A-AF67-68EEB6231F17}"/>
              </a:ext>
            </a:extLst>
          </p:cNvPr>
          <p:cNvSpPr>
            <a:spLocks noGrp="1"/>
          </p:cNvSpPr>
          <p:nvPr>
            <p:ph type="title"/>
          </p:nvPr>
        </p:nvSpPr>
        <p:spPr>
          <a:xfrm>
            <a:off x="529971" y="559678"/>
            <a:ext cx="3360303" cy="4952492"/>
          </a:xfrm>
        </p:spPr>
        <p:txBody>
          <a:bodyPr/>
          <a:lstStyle/>
          <a:p>
            <a:r>
              <a:rPr lang="en-US" i="0" dirty="0"/>
              <a:t>Consequences of FD&amp;C Act Violations:</a:t>
            </a:r>
            <a:br>
              <a:rPr lang="en-US" i="0" dirty="0"/>
            </a:br>
            <a:r>
              <a:rPr lang="en-US" i="0" dirty="0"/>
              <a:t/>
            </a:r>
            <a:br>
              <a:rPr lang="en-US" i="0" dirty="0"/>
            </a:br>
            <a:r>
              <a:rPr lang="en-US" i="0" dirty="0"/>
              <a:t>Criminal Liability</a:t>
            </a:r>
          </a:p>
        </p:txBody>
      </p:sp>
      <p:sp>
        <p:nvSpPr>
          <p:cNvPr id="3" name="Content Placeholder 2">
            <a:extLst>
              <a:ext uri="{FF2B5EF4-FFF2-40B4-BE49-F238E27FC236}">
                <a16:creationId xmlns:a16="http://schemas.microsoft.com/office/drawing/2014/main" id="{6074B9CD-946F-4B7B-A8D8-CFD780054477}"/>
              </a:ext>
            </a:extLst>
          </p:cNvPr>
          <p:cNvSpPr>
            <a:spLocks noGrp="1"/>
          </p:cNvSpPr>
          <p:nvPr>
            <p:ph idx="1"/>
          </p:nvPr>
        </p:nvSpPr>
        <p:spPr>
          <a:xfrm>
            <a:off x="4225636" y="192506"/>
            <a:ext cx="7232073" cy="6472990"/>
          </a:xfrm>
        </p:spPr>
        <p:txBody>
          <a:bodyPr>
            <a:normAutofit fontScale="92500" lnSpcReduction="10000"/>
          </a:bodyPr>
          <a:lstStyle/>
          <a:p>
            <a:pPr marL="0" indent="0">
              <a:buNone/>
            </a:pPr>
            <a:r>
              <a:rPr lang="en-US" sz="1800" b="1" u="sng" dirty="0"/>
              <a:t>United States v. </a:t>
            </a:r>
            <a:r>
              <a:rPr lang="en-US" sz="1800" b="1" u="sng" dirty="0" err="1"/>
              <a:t>Dotterweich</a:t>
            </a:r>
            <a:r>
              <a:rPr lang="en-US" sz="1800" b="1" u="sng" dirty="0"/>
              <a:t>, 320 U.S. 277, 281 (1943)</a:t>
            </a:r>
          </a:p>
          <a:p>
            <a:r>
              <a:rPr lang="en-US" dirty="0"/>
              <a:t>Determined to prove his innocence, and apparently that of his company, </a:t>
            </a:r>
            <a:r>
              <a:rPr lang="en-US" u="sng" dirty="0" err="1"/>
              <a:t>Dotterweich</a:t>
            </a:r>
            <a:r>
              <a:rPr lang="en-US" u="sng" dirty="0"/>
              <a:t> took the case all the way to trial</a:t>
            </a:r>
            <a:r>
              <a:rPr lang="en-US" dirty="0"/>
              <a:t>. Despite the supplier guarantee and </a:t>
            </a:r>
            <a:r>
              <a:rPr lang="en-US" dirty="0" err="1"/>
              <a:t>Dotterweich’s</a:t>
            </a:r>
            <a:r>
              <a:rPr lang="en-US" dirty="0"/>
              <a:t> lack of knowledge regarding the adulteration, </a:t>
            </a:r>
            <a:r>
              <a:rPr lang="en-US" u="sng" dirty="0"/>
              <a:t>the jury found him guilty.</a:t>
            </a:r>
          </a:p>
          <a:p>
            <a:r>
              <a:rPr lang="en-US" u="sng" dirty="0" err="1"/>
              <a:t>Dotterweich</a:t>
            </a:r>
            <a:r>
              <a:rPr lang="en-US" u="sng" dirty="0"/>
              <a:t> appealed his conviction</a:t>
            </a:r>
            <a:r>
              <a:rPr lang="en-US" dirty="0"/>
              <a:t>, and the case eventually reached the U.S. Supreme Court. Unfortunately for </a:t>
            </a:r>
            <a:r>
              <a:rPr lang="en-US" dirty="0" err="1"/>
              <a:t>Dotterweich</a:t>
            </a:r>
            <a:r>
              <a:rPr lang="en-US" dirty="0"/>
              <a:t>, </a:t>
            </a:r>
            <a:r>
              <a:rPr lang="en-US" u="sng" dirty="0"/>
              <a:t>the Court upheld his conviction, reasoning that “the only way in which a corporation can act is through the individuals who act on its behalf.</a:t>
            </a:r>
            <a:r>
              <a:rPr lang="en-US" dirty="0"/>
              <a:t>”</a:t>
            </a:r>
          </a:p>
          <a:p>
            <a:r>
              <a:rPr lang="en-US" dirty="0"/>
              <a:t>Perplexingly, the </a:t>
            </a:r>
            <a:r>
              <a:rPr lang="en-US" u="sng" dirty="0"/>
              <a:t>jury found the company not guilty</a:t>
            </a:r>
            <a:r>
              <a:rPr lang="en-US" dirty="0"/>
              <a:t>. </a:t>
            </a:r>
            <a:r>
              <a:rPr lang="en-US" u="sng" dirty="0"/>
              <a:t>To find </a:t>
            </a:r>
            <a:r>
              <a:rPr lang="en-US" u="sng" dirty="0" err="1"/>
              <a:t>Dotterweich</a:t>
            </a:r>
            <a:r>
              <a:rPr lang="en-US" u="sng" dirty="0"/>
              <a:t> guilty and Buffalo not guilty is illogical</a:t>
            </a:r>
            <a:r>
              <a:rPr lang="en-US" dirty="0"/>
              <a:t>, and </a:t>
            </a:r>
            <a:r>
              <a:rPr lang="en-US" dirty="0" err="1"/>
              <a:t>Dotterweich’s</a:t>
            </a:r>
            <a:r>
              <a:rPr lang="en-US" dirty="0"/>
              <a:t> attorneys argued the verdict should be invalidated. The Supreme Court disagreed, holding “Whether the jury’s verdict was the result of carelessness or compromise or a belief that the responsible individual should suffer the penalty…is immaterial. Juries may indulge in precisely such motives or vagaries.” </a:t>
            </a:r>
            <a:r>
              <a:rPr lang="en-US" u="sng" dirty="0"/>
              <a:t>There is an important lesson here: Letting a jury decide your case is very risky. Juries are manifestly unpredictable, and even when a verdict is seemingly unjust, courts will rarely overturn it.”</a:t>
            </a:r>
          </a:p>
        </p:txBody>
      </p:sp>
      <p:sp>
        <p:nvSpPr>
          <p:cNvPr id="4" name="TextBox 3">
            <a:extLst>
              <a:ext uri="{FF2B5EF4-FFF2-40B4-BE49-F238E27FC236}">
                <a16:creationId xmlns:a16="http://schemas.microsoft.com/office/drawing/2014/main" id="{2F0ABA82-4404-4BEE-BE0C-DE5E3DB31D60}"/>
              </a:ext>
            </a:extLst>
          </p:cNvPr>
          <p:cNvSpPr txBox="1"/>
          <p:nvPr/>
        </p:nvSpPr>
        <p:spPr>
          <a:xfrm>
            <a:off x="249376" y="6234609"/>
            <a:ext cx="3917482" cy="430887"/>
          </a:xfrm>
          <a:prstGeom prst="rect">
            <a:avLst/>
          </a:prstGeom>
          <a:noFill/>
        </p:spPr>
        <p:txBody>
          <a:bodyPr wrap="square" rtlCol="0">
            <a:spAutoFit/>
          </a:bodyPr>
          <a:lstStyle/>
          <a:p>
            <a:r>
              <a:rPr lang="en-US" sz="1050" dirty="0">
                <a:solidFill>
                  <a:prstClr val="black"/>
                </a:solidFill>
                <a:latin typeface="Corbel" panose="020B0503020204020204"/>
                <a:hlinkClick r:id="rId2"/>
              </a:rPr>
              <a:t>https://www.foodqualityandsafety.com/article/park-doctrine-food-companies-prosecution/</a:t>
            </a:r>
            <a:endParaRPr lang="en-US" sz="1050" dirty="0">
              <a:solidFill>
                <a:prstClr val="black"/>
              </a:solidFill>
              <a:latin typeface="Corbel" panose="020B0503020204020204"/>
            </a:endParaRPr>
          </a:p>
        </p:txBody>
      </p:sp>
    </p:spTree>
    <p:extLst>
      <p:ext uri="{BB962C8B-B14F-4D97-AF65-F5344CB8AC3E}">
        <p14:creationId xmlns:p14="http://schemas.microsoft.com/office/powerpoint/2010/main" val="14686209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787-D8D9-4BB7-B6CE-603460C72BD8}"/>
              </a:ext>
            </a:extLst>
          </p:cNvPr>
          <p:cNvSpPr>
            <a:spLocks noGrp="1"/>
          </p:cNvSpPr>
          <p:nvPr>
            <p:ph type="title"/>
          </p:nvPr>
        </p:nvSpPr>
        <p:spPr/>
        <p:txBody>
          <a:bodyPr>
            <a:normAutofit/>
          </a:bodyPr>
          <a:lstStyle/>
          <a:p>
            <a:r>
              <a:rPr lang="en-US" i="0" dirty="0"/>
              <a:t>FDA Cites Park Doctrine in a Different Context</a:t>
            </a:r>
          </a:p>
        </p:txBody>
      </p:sp>
      <p:sp>
        <p:nvSpPr>
          <p:cNvPr id="3" name="Content Placeholder 2">
            <a:extLst>
              <a:ext uri="{FF2B5EF4-FFF2-40B4-BE49-F238E27FC236}">
                <a16:creationId xmlns:a16="http://schemas.microsoft.com/office/drawing/2014/main" id="{801E9758-4D69-4B0B-8CFC-B2D249D3A757}"/>
              </a:ext>
            </a:extLst>
          </p:cNvPr>
          <p:cNvSpPr>
            <a:spLocks noGrp="1"/>
          </p:cNvSpPr>
          <p:nvPr>
            <p:ph idx="1"/>
          </p:nvPr>
        </p:nvSpPr>
        <p:spPr>
          <a:xfrm>
            <a:off x="5410201" y="569066"/>
            <a:ext cx="4686299" cy="5655156"/>
          </a:xfrm>
        </p:spPr>
        <p:txBody>
          <a:bodyPr>
            <a:normAutofit lnSpcReduction="10000"/>
          </a:bodyPr>
          <a:lstStyle/>
          <a:p>
            <a:pPr marL="0" indent="0">
              <a:buNone/>
            </a:pPr>
            <a:r>
              <a:rPr lang="en-US" b="1" dirty="0">
                <a:solidFill>
                  <a:schemeClr val="tx1"/>
                </a:solidFill>
              </a:rPr>
              <a:t>FSMA 2011 – FDA new authorities</a:t>
            </a:r>
          </a:p>
          <a:p>
            <a:r>
              <a:rPr lang="en-US" dirty="0">
                <a:solidFill>
                  <a:schemeClr val="tx1"/>
                </a:solidFill>
              </a:rPr>
              <a:t> 2013 FDA sent letters to food company DID NOT cite the typical </a:t>
            </a:r>
            <a:r>
              <a:rPr lang="en-US" u="sng" dirty="0">
                <a:solidFill>
                  <a:schemeClr val="tx1"/>
                </a:solidFill>
              </a:rPr>
              <a:t>Park</a:t>
            </a:r>
            <a:r>
              <a:rPr lang="en-US" dirty="0">
                <a:solidFill>
                  <a:schemeClr val="tx1"/>
                </a:solidFill>
              </a:rPr>
              <a:t> doctrine for the usual theory of strict liability for company officials or even as a clear threat to prosecute individuals. Instead, the letters </a:t>
            </a:r>
            <a:r>
              <a:rPr lang="en-US" b="1" u="sng" dirty="0">
                <a:solidFill>
                  <a:schemeClr val="tx1"/>
                </a:solidFill>
              </a:rPr>
              <a:t>appeared to cite Park and </a:t>
            </a:r>
            <a:r>
              <a:rPr lang="en-US" b="1" u="sng" dirty="0" err="1">
                <a:solidFill>
                  <a:schemeClr val="tx1"/>
                </a:solidFill>
              </a:rPr>
              <a:t>Dotterweich</a:t>
            </a:r>
            <a:r>
              <a:rPr lang="en-US" b="1" u="sng" dirty="0">
                <a:solidFill>
                  <a:schemeClr val="tx1"/>
                </a:solidFill>
              </a:rPr>
              <a:t> to make a point about vicarious liability</a:t>
            </a:r>
            <a:r>
              <a:rPr lang="en-US" dirty="0">
                <a:solidFill>
                  <a:schemeClr val="tx1"/>
                </a:solidFill>
              </a:rPr>
              <a:t>. </a:t>
            </a:r>
          </a:p>
          <a:p>
            <a:pPr lvl="1"/>
            <a:r>
              <a:rPr lang="en-US" i="1" u="sng" dirty="0">
                <a:solidFill>
                  <a:schemeClr val="tx1"/>
                </a:solidFill>
              </a:rPr>
              <a:t>Vicarious liability</a:t>
            </a:r>
            <a:r>
              <a:rPr lang="en-US" i="1" dirty="0">
                <a:solidFill>
                  <a:schemeClr val="tx1"/>
                </a:solidFill>
              </a:rPr>
              <a:t>: a situation where someone is held responsible for the actions or omissions of another person. In a workplace context, an employer can be liable for the acts or omissions of its employees, provided it can be shown that they took place in the course of their employment. </a:t>
            </a:r>
          </a:p>
        </p:txBody>
      </p:sp>
      <p:sp>
        <p:nvSpPr>
          <p:cNvPr id="4" name="TextBox 3">
            <a:extLst>
              <a:ext uri="{FF2B5EF4-FFF2-40B4-BE49-F238E27FC236}">
                <a16:creationId xmlns:a16="http://schemas.microsoft.com/office/drawing/2014/main" id="{08DAB0CE-6FD9-4877-B333-895CE72FC98B}"/>
              </a:ext>
            </a:extLst>
          </p:cNvPr>
          <p:cNvSpPr txBox="1"/>
          <p:nvPr/>
        </p:nvSpPr>
        <p:spPr>
          <a:xfrm>
            <a:off x="2370859" y="6211669"/>
            <a:ext cx="7725640" cy="523220"/>
          </a:xfrm>
          <a:prstGeom prst="rect">
            <a:avLst/>
          </a:prstGeom>
          <a:noFill/>
        </p:spPr>
        <p:txBody>
          <a:bodyPr wrap="square" rtlCol="0">
            <a:spAutoFit/>
          </a:bodyPr>
          <a:lstStyle/>
          <a:p>
            <a:pPr algn="r"/>
            <a:r>
              <a:rPr lang="en-US" sz="1400" dirty="0">
                <a:solidFill>
                  <a:srgbClr val="0070C0"/>
                </a:solidFill>
                <a:latin typeface="Corbel" panose="020B0503020204020204"/>
                <a:hlinkClick r:id="rId2">
                  <a:extLst>
                    <a:ext uri="{A12FA001-AC4F-418D-AE19-62706E023703}">
                      <ahyp:hlinkClr xmlns:ahyp="http://schemas.microsoft.com/office/drawing/2018/hyperlinkcolor" xmlns="" val="tx"/>
                    </a:ext>
                  </a:extLst>
                </a:hlinkClick>
              </a:rPr>
              <a:t>http://www.fdalawblog.net/2013/05/fda-cites-park-doctrine-in-a-different-context/</a:t>
            </a:r>
            <a:r>
              <a:rPr lang="en-US" sz="1400" dirty="0">
                <a:solidFill>
                  <a:srgbClr val="0070C0"/>
                </a:solidFill>
                <a:latin typeface="Corbel" panose="020B0503020204020204"/>
              </a:rPr>
              <a:t> </a:t>
            </a:r>
          </a:p>
          <a:p>
            <a:pPr algn="r"/>
            <a:r>
              <a:rPr lang="en-US" sz="1400" dirty="0">
                <a:solidFill>
                  <a:srgbClr val="0070C0"/>
                </a:solidFill>
                <a:latin typeface="Corbel" panose="020B0503020204020204"/>
                <a:hlinkClick r:id="rId3">
                  <a:extLst>
                    <a:ext uri="{A12FA001-AC4F-418D-AE19-62706E023703}">
                      <ahyp:hlinkClr xmlns:ahyp="http://schemas.microsoft.com/office/drawing/2018/hyperlinkcolor" xmlns="" val="tx"/>
                    </a:ext>
                  </a:extLst>
                </a:hlinkClick>
              </a:rPr>
              <a:t>https://www.acas.org.uk/index.aspx?articleid=3715</a:t>
            </a:r>
            <a:r>
              <a:rPr lang="en-US" sz="1400" dirty="0">
                <a:solidFill>
                  <a:srgbClr val="0070C0"/>
                </a:solidFill>
                <a:latin typeface="Corbel" panose="020B0503020204020204"/>
              </a:rPr>
              <a:t> </a:t>
            </a:r>
          </a:p>
        </p:txBody>
      </p:sp>
    </p:spTree>
    <p:extLst>
      <p:ext uri="{BB962C8B-B14F-4D97-AF65-F5344CB8AC3E}">
        <p14:creationId xmlns:p14="http://schemas.microsoft.com/office/powerpoint/2010/main" val="34529987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B6A2C-9A74-4F38-BF91-C8C843F10D72}"/>
              </a:ext>
            </a:extLst>
          </p:cNvPr>
          <p:cNvSpPr>
            <a:spLocks noGrp="1"/>
          </p:cNvSpPr>
          <p:nvPr>
            <p:ph type="title"/>
          </p:nvPr>
        </p:nvSpPr>
        <p:spPr/>
        <p:txBody>
          <a:bodyPr/>
          <a:lstStyle/>
          <a:p>
            <a:r>
              <a:rPr lang="en-US" i="0" dirty="0"/>
              <a:t>2016</a:t>
            </a:r>
            <a:br>
              <a:rPr lang="en-US" i="0" dirty="0"/>
            </a:br>
            <a:r>
              <a:rPr lang="en-US" i="0" dirty="0"/>
              <a:t>The Criminal Offensive Begins</a:t>
            </a:r>
          </a:p>
        </p:txBody>
      </p:sp>
      <p:sp>
        <p:nvSpPr>
          <p:cNvPr id="3" name="Content Placeholder 2">
            <a:extLst>
              <a:ext uri="{FF2B5EF4-FFF2-40B4-BE49-F238E27FC236}">
                <a16:creationId xmlns:a16="http://schemas.microsoft.com/office/drawing/2014/main" id="{9FF51ED9-41F0-47F6-AD01-066A1B92BCE3}"/>
              </a:ext>
            </a:extLst>
          </p:cNvPr>
          <p:cNvSpPr>
            <a:spLocks noGrp="1"/>
          </p:cNvSpPr>
          <p:nvPr>
            <p:ph idx="1"/>
          </p:nvPr>
        </p:nvSpPr>
        <p:spPr>
          <a:xfrm>
            <a:off x="5067915" y="286489"/>
            <a:ext cx="5392270" cy="6294427"/>
          </a:xfrm>
        </p:spPr>
        <p:txBody>
          <a:bodyPr>
            <a:normAutofit/>
          </a:bodyPr>
          <a:lstStyle/>
          <a:p>
            <a:r>
              <a:rPr lang="en-US" i="1" dirty="0"/>
              <a:t>FDA intends to pursue criminal investigations against any food company executives or quality assurance (QA) managers involved in cases in which a link is made between a positive sample collected by the agency from a food facility or product and a foodborne illness.</a:t>
            </a:r>
          </a:p>
          <a:p>
            <a:r>
              <a:rPr lang="en-US" i="1" dirty="0"/>
              <a:t>FDA and the U.S. Department of Justice announced they will be working together to aggressively enforce food safety laws, including the Food, Drug and Cosmetic Act.</a:t>
            </a:r>
          </a:p>
          <a:p>
            <a:r>
              <a:rPr lang="en-US" i="1" dirty="0"/>
              <a:t>“When it comes to food safety, we (public) have to rely on the companies who manufacture and distribute food to ensure that the food we buy is safe,</a:t>
            </a:r>
            <a:r>
              <a:rPr lang="en-US" dirty="0"/>
              <a:t>” Benjamin C. Mizer, principal deputy assistant attorney</a:t>
            </a:r>
          </a:p>
          <a:p>
            <a:endParaRPr lang="en-US" dirty="0"/>
          </a:p>
          <a:p>
            <a:endParaRPr lang="en-US" dirty="0"/>
          </a:p>
        </p:txBody>
      </p:sp>
      <p:sp>
        <p:nvSpPr>
          <p:cNvPr id="4" name="TextBox 3">
            <a:extLst>
              <a:ext uri="{FF2B5EF4-FFF2-40B4-BE49-F238E27FC236}">
                <a16:creationId xmlns:a16="http://schemas.microsoft.com/office/drawing/2014/main" id="{33818CBD-1773-414A-A792-44C152C64610}"/>
              </a:ext>
            </a:extLst>
          </p:cNvPr>
          <p:cNvSpPr txBox="1"/>
          <p:nvPr/>
        </p:nvSpPr>
        <p:spPr>
          <a:xfrm>
            <a:off x="1898073" y="6373092"/>
            <a:ext cx="8243454" cy="461665"/>
          </a:xfrm>
          <a:prstGeom prst="rect">
            <a:avLst/>
          </a:prstGeom>
          <a:noFill/>
        </p:spPr>
        <p:txBody>
          <a:bodyPr wrap="square" rtlCol="0">
            <a:spAutoFit/>
          </a:bodyPr>
          <a:lstStyle/>
          <a:p>
            <a:pPr algn="r"/>
            <a:r>
              <a:rPr lang="en-US" sz="1200" dirty="0">
                <a:solidFill>
                  <a:prstClr val="black"/>
                </a:solidFill>
                <a:latin typeface="Corbel" panose="020B0503020204020204"/>
                <a:hlinkClick r:id="rId2"/>
              </a:rPr>
              <a:t>https://foodsafetytech.com/column/the-criminal-offensive-begins/</a:t>
            </a:r>
            <a:endParaRPr lang="en-US" sz="1200" dirty="0">
              <a:solidFill>
                <a:prstClr val="black"/>
              </a:solidFill>
              <a:latin typeface="Corbel" panose="020B0503020204020204"/>
            </a:endParaRPr>
          </a:p>
          <a:p>
            <a:pPr algn="r"/>
            <a:endParaRPr lang="en-US" sz="1200" dirty="0">
              <a:solidFill>
                <a:prstClr val="black"/>
              </a:solidFill>
              <a:latin typeface="Corbel" panose="020B0503020204020204"/>
            </a:endParaRPr>
          </a:p>
        </p:txBody>
      </p:sp>
    </p:spTree>
    <p:extLst>
      <p:ext uri="{BB962C8B-B14F-4D97-AF65-F5344CB8AC3E}">
        <p14:creationId xmlns:p14="http://schemas.microsoft.com/office/powerpoint/2010/main" val="35169451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effectLst>
                  <a:outerShdw blurRad="38100" dist="38100" dir="2700000" algn="tl">
                    <a:srgbClr val="000000">
                      <a:alpha val="43137"/>
                    </a:srgbClr>
                  </a:outerShdw>
                </a:effectLst>
              </a:rPr>
              <a:t>Grower/Packer/Shipper</a:t>
            </a:r>
          </a:p>
        </p:txBody>
      </p:sp>
      <p:sp>
        <p:nvSpPr>
          <p:cNvPr id="3" name="Subtitle 2"/>
          <p:cNvSpPr>
            <a:spLocks noGrp="1"/>
          </p:cNvSpPr>
          <p:nvPr>
            <p:ph type="subTitle" idx="1"/>
          </p:nvPr>
        </p:nvSpPr>
        <p:spPr/>
        <p:txBody>
          <a:bodyPr/>
          <a:lstStyle/>
          <a:p>
            <a:r>
              <a:rPr lang="en-US" dirty="0"/>
              <a:t>Perspective</a:t>
            </a:r>
          </a:p>
        </p:txBody>
      </p:sp>
      <p:pic>
        <p:nvPicPr>
          <p:cNvPr id="4" name="Picture 3">
            <a:extLst>
              <a:ext uri="{FF2B5EF4-FFF2-40B4-BE49-F238E27FC236}">
                <a16:creationId xmlns:a16="http://schemas.microsoft.com/office/drawing/2014/main" id="{CA331762-FC75-492F-B7F0-5DD617141D6E}"/>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E401BB61-A673-445F-AF17-E3A4BC4A1580}"/>
              </a:ext>
            </a:extLst>
          </p:cNvPr>
          <p:cNvSpPr>
            <a:spLocks noGrp="1"/>
          </p:cNvSpPr>
          <p:nvPr>
            <p:ph type="sldNum" sz="quarter" idx="12"/>
          </p:nvPr>
        </p:nvSpPr>
        <p:spPr/>
        <p:txBody>
          <a:bodyPr/>
          <a:lstStyle/>
          <a:p>
            <a:fld id="{4FAB73BC-B049-4115-A692-8D63A059BFB8}" type="slidenum">
              <a:rPr lang="en-US" smtClean="0"/>
              <a:t>93</a:t>
            </a:fld>
            <a:endParaRPr lang="en-US" dirty="0"/>
          </a:p>
        </p:txBody>
      </p:sp>
    </p:spTree>
    <p:extLst>
      <p:ext uri="{BB962C8B-B14F-4D97-AF65-F5344CB8AC3E}">
        <p14:creationId xmlns:p14="http://schemas.microsoft.com/office/powerpoint/2010/main" val="15452017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4E9C-BA66-4B86-97DE-F7A10EEF4B55}"/>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The Cost of Business</a:t>
            </a:r>
          </a:p>
        </p:txBody>
      </p:sp>
      <p:sp>
        <p:nvSpPr>
          <p:cNvPr id="3" name="Content Placeholder 2">
            <a:extLst>
              <a:ext uri="{FF2B5EF4-FFF2-40B4-BE49-F238E27FC236}">
                <a16:creationId xmlns:a16="http://schemas.microsoft.com/office/drawing/2014/main" id="{986E4FCA-3AF9-4D6D-BEBE-CB6A2232726A}"/>
              </a:ext>
            </a:extLst>
          </p:cNvPr>
          <p:cNvSpPr>
            <a:spLocks noGrp="1"/>
          </p:cNvSpPr>
          <p:nvPr>
            <p:ph idx="1"/>
          </p:nvPr>
        </p:nvSpPr>
        <p:spPr>
          <a:xfrm>
            <a:off x="1097280" y="1845734"/>
            <a:ext cx="10058400" cy="4494106"/>
          </a:xfrm>
        </p:spPr>
        <p:txBody>
          <a:bodyPr>
            <a:normAutofit/>
          </a:bodyPr>
          <a:lstStyle/>
          <a:p>
            <a:pPr>
              <a:lnSpc>
                <a:spcPct val="114000"/>
              </a:lnSpc>
            </a:pPr>
            <a:r>
              <a:rPr lang="en-US" sz="3200" dirty="0"/>
              <a:t>Food safety is no longer “just something you have to do to pacify the buyer”</a:t>
            </a:r>
          </a:p>
          <a:p>
            <a:pPr>
              <a:lnSpc>
                <a:spcPct val="114000"/>
              </a:lnSpc>
            </a:pPr>
            <a:endParaRPr lang="en-US" sz="800" dirty="0"/>
          </a:p>
          <a:p>
            <a:pPr>
              <a:lnSpc>
                <a:spcPct val="114000"/>
              </a:lnSpc>
            </a:pPr>
            <a:r>
              <a:rPr lang="en-US" sz="3200" dirty="0"/>
              <a:t>Food safety is now an intracule part of the farm/packing operation</a:t>
            </a:r>
            <a:endParaRPr lang="en-US" sz="3000" dirty="0"/>
          </a:p>
        </p:txBody>
      </p:sp>
      <p:pic>
        <p:nvPicPr>
          <p:cNvPr id="4" name="Picture 3">
            <a:extLst>
              <a:ext uri="{FF2B5EF4-FFF2-40B4-BE49-F238E27FC236}">
                <a16:creationId xmlns:a16="http://schemas.microsoft.com/office/drawing/2014/main" id="{8FB99F22-D5E7-4B29-9FCD-C5020242C94F}"/>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49CA945D-DFED-40C3-A969-096F56CF2FD5}"/>
              </a:ext>
            </a:extLst>
          </p:cNvPr>
          <p:cNvSpPr>
            <a:spLocks noGrp="1"/>
          </p:cNvSpPr>
          <p:nvPr>
            <p:ph type="sldNum" sz="quarter" idx="12"/>
          </p:nvPr>
        </p:nvSpPr>
        <p:spPr/>
        <p:txBody>
          <a:bodyPr/>
          <a:lstStyle/>
          <a:p>
            <a:fld id="{6113E31D-E2AB-40D1-8B51-AFA5AFEF393A}" type="slidenum">
              <a:rPr lang="en-US" smtClean="0"/>
              <a:t>94</a:t>
            </a:fld>
            <a:endParaRPr lang="en-US" dirty="0"/>
          </a:p>
        </p:txBody>
      </p:sp>
    </p:spTree>
    <p:extLst>
      <p:ext uri="{BB962C8B-B14F-4D97-AF65-F5344CB8AC3E}">
        <p14:creationId xmlns:p14="http://schemas.microsoft.com/office/powerpoint/2010/main" val="29017137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Farmer Perspective</a:t>
            </a:r>
          </a:p>
        </p:txBody>
      </p:sp>
      <p:sp>
        <p:nvSpPr>
          <p:cNvPr id="4" name="Content Placeholder 3">
            <a:extLst>
              <a:ext uri="{FF2B5EF4-FFF2-40B4-BE49-F238E27FC236}">
                <a16:creationId xmlns:a16="http://schemas.microsoft.com/office/drawing/2014/main" id="{27A2BB59-938C-482B-8805-71E102DC7370}"/>
              </a:ext>
            </a:extLst>
          </p:cNvPr>
          <p:cNvSpPr>
            <a:spLocks noGrp="1"/>
          </p:cNvSpPr>
          <p:nvPr>
            <p:ph idx="1"/>
          </p:nvPr>
        </p:nvSpPr>
        <p:spPr/>
        <p:txBody>
          <a:bodyPr>
            <a:normAutofit/>
          </a:bodyPr>
          <a:lstStyle/>
          <a:p>
            <a:pPr marL="0" indent="0" algn="ctr">
              <a:buNone/>
            </a:pPr>
            <a:endParaRPr lang="en-US" sz="4000" i="1" dirty="0"/>
          </a:p>
          <a:p>
            <a:pPr marL="0" indent="0" algn="ctr">
              <a:buNone/>
            </a:pPr>
            <a:r>
              <a:rPr lang="en-US" sz="4000" i="1" dirty="0"/>
              <a:t>Just tell me what to do </a:t>
            </a:r>
            <a:r>
              <a:rPr lang="en-US" sz="4000" i="1" dirty="0" err="1"/>
              <a:t>Ms</a:t>
            </a:r>
            <a:r>
              <a:rPr lang="en-US" sz="4000" i="1" dirty="0"/>
              <a:t> Beth</a:t>
            </a:r>
          </a:p>
          <a:p>
            <a:pPr marL="0" indent="0">
              <a:buNone/>
            </a:pPr>
            <a:endParaRPr lang="en-US" sz="4000" i="1" dirty="0"/>
          </a:p>
          <a:p>
            <a:pPr marL="0" indent="0">
              <a:buNone/>
            </a:pPr>
            <a:r>
              <a:rPr lang="en-US" sz="3200" dirty="0"/>
              <a:t>Most operations just want to know what they have to do to be in compliance…it’s not political</a:t>
            </a:r>
          </a:p>
        </p:txBody>
      </p:sp>
      <p:pic>
        <p:nvPicPr>
          <p:cNvPr id="5" name="Picture 4">
            <a:extLst>
              <a:ext uri="{FF2B5EF4-FFF2-40B4-BE49-F238E27FC236}">
                <a16:creationId xmlns:a16="http://schemas.microsoft.com/office/drawing/2014/main" id="{2991A0F6-0B67-43E0-8DD5-E821DA49F973}"/>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5C4AFF45-CFC9-4F84-8C85-A991C9B21221}"/>
              </a:ext>
            </a:extLst>
          </p:cNvPr>
          <p:cNvSpPr>
            <a:spLocks noGrp="1"/>
          </p:cNvSpPr>
          <p:nvPr>
            <p:ph type="sldNum" sz="quarter" idx="12"/>
          </p:nvPr>
        </p:nvSpPr>
        <p:spPr/>
        <p:txBody>
          <a:bodyPr/>
          <a:lstStyle/>
          <a:p>
            <a:fld id="{6113E31D-E2AB-40D1-8B51-AFA5AFEF393A}" type="slidenum">
              <a:rPr lang="en-US" smtClean="0"/>
              <a:t>95</a:t>
            </a:fld>
            <a:endParaRPr lang="en-US" dirty="0"/>
          </a:p>
        </p:txBody>
      </p:sp>
    </p:spTree>
    <p:extLst>
      <p:ext uri="{BB962C8B-B14F-4D97-AF65-F5344CB8AC3E}">
        <p14:creationId xmlns:p14="http://schemas.microsoft.com/office/powerpoint/2010/main" val="15930581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Food Safety 101</a:t>
            </a:r>
          </a:p>
        </p:txBody>
      </p:sp>
      <p:sp>
        <p:nvSpPr>
          <p:cNvPr id="4" name="Content Placeholder 3">
            <a:extLst>
              <a:ext uri="{FF2B5EF4-FFF2-40B4-BE49-F238E27FC236}">
                <a16:creationId xmlns:a16="http://schemas.microsoft.com/office/drawing/2014/main" id="{27A2BB59-938C-482B-8805-71E102DC7370}"/>
              </a:ext>
            </a:extLst>
          </p:cNvPr>
          <p:cNvSpPr>
            <a:spLocks noGrp="1"/>
          </p:cNvSpPr>
          <p:nvPr>
            <p:ph idx="1"/>
          </p:nvPr>
        </p:nvSpPr>
        <p:spPr/>
        <p:txBody>
          <a:bodyPr>
            <a:normAutofit/>
          </a:bodyPr>
          <a:lstStyle/>
          <a:p>
            <a:r>
              <a:rPr lang="en-US" sz="3200" dirty="0"/>
              <a:t>Food safety </a:t>
            </a:r>
            <a:r>
              <a:rPr lang="en-US" sz="3200" b="1" u="sng" dirty="0"/>
              <a:t>training</a:t>
            </a:r>
            <a:r>
              <a:rPr lang="en-US" sz="3200" dirty="0"/>
              <a:t> is not just for the employees</a:t>
            </a:r>
          </a:p>
          <a:p>
            <a:endParaRPr lang="en-US" sz="800" dirty="0"/>
          </a:p>
          <a:p>
            <a:r>
              <a:rPr lang="en-US" sz="3200" dirty="0"/>
              <a:t>Example is set from top down</a:t>
            </a:r>
          </a:p>
          <a:p>
            <a:pPr lvl="1"/>
            <a:r>
              <a:rPr lang="en-US" sz="2800" dirty="0"/>
              <a:t>Great example is Titan Farms</a:t>
            </a:r>
          </a:p>
          <a:p>
            <a:pPr lvl="1"/>
            <a:endParaRPr lang="en-US" sz="800" dirty="0"/>
          </a:p>
          <a:p>
            <a:pPr marL="0" lvl="1" indent="0">
              <a:buNone/>
            </a:pPr>
            <a:r>
              <a:rPr lang="en-US" sz="3200" dirty="0"/>
              <a:t>Create a line item in the farm budget</a:t>
            </a:r>
          </a:p>
          <a:p>
            <a:pPr marL="0" lvl="1" indent="0">
              <a:buNone/>
            </a:pPr>
            <a:endParaRPr lang="en-US" sz="800" dirty="0"/>
          </a:p>
          <a:p>
            <a:pPr marL="0" lvl="1" indent="0">
              <a:buNone/>
            </a:pPr>
            <a:r>
              <a:rPr lang="en-US" sz="3200" dirty="0"/>
              <a:t>Hire and train a good employee to oversee the program</a:t>
            </a:r>
          </a:p>
        </p:txBody>
      </p:sp>
      <p:pic>
        <p:nvPicPr>
          <p:cNvPr id="5" name="Picture 4">
            <a:extLst>
              <a:ext uri="{FF2B5EF4-FFF2-40B4-BE49-F238E27FC236}">
                <a16:creationId xmlns:a16="http://schemas.microsoft.com/office/drawing/2014/main" id="{FF32E512-5ED4-4AD9-9E56-00586346A074}"/>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51313310-D04F-459A-94EE-1F4C0ED57D96}"/>
              </a:ext>
            </a:extLst>
          </p:cNvPr>
          <p:cNvSpPr>
            <a:spLocks noGrp="1"/>
          </p:cNvSpPr>
          <p:nvPr>
            <p:ph type="sldNum" sz="quarter" idx="12"/>
          </p:nvPr>
        </p:nvSpPr>
        <p:spPr/>
        <p:txBody>
          <a:bodyPr/>
          <a:lstStyle/>
          <a:p>
            <a:fld id="{6113E31D-E2AB-40D1-8B51-AFA5AFEF393A}" type="slidenum">
              <a:rPr lang="en-US" smtClean="0"/>
              <a:t>96</a:t>
            </a:fld>
            <a:endParaRPr lang="en-US" dirty="0"/>
          </a:p>
        </p:txBody>
      </p:sp>
    </p:spTree>
    <p:extLst>
      <p:ext uri="{BB962C8B-B14F-4D97-AF65-F5344CB8AC3E}">
        <p14:creationId xmlns:p14="http://schemas.microsoft.com/office/powerpoint/2010/main" val="18464096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What is a Grower to do?</a:t>
            </a:r>
          </a:p>
        </p:txBody>
      </p:sp>
      <p:sp>
        <p:nvSpPr>
          <p:cNvPr id="3" name="Content Placeholder 2"/>
          <p:cNvSpPr>
            <a:spLocks noGrp="1"/>
          </p:cNvSpPr>
          <p:nvPr>
            <p:ph idx="1"/>
          </p:nvPr>
        </p:nvSpPr>
        <p:spPr>
          <a:xfrm>
            <a:off x="1097280" y="1888177"/>
            <a:ext cx="10058400" cy="4301550"/>
          </a:xfrm>
        </p:spPr>
        <p:txBody>
          <a:bodyPr>
            <a:normAutofit/>
          </a:bodyPr>
          <a:lstStyle/>
          <a:p>
            <a:r>
              <a:rPr lang="en-US" sz="2800" dirty="0"/>
              <a:t>Know your food safety program</a:t>
            </a:r>
          </a:p>
          <a:p>
            <a:r>
              <a:rPr lang="en-US" sz="2800" dirty="0"/>
              <a:t>Making friends with State Department of Agriculture</a:t>
            </a:r>
          </a:p>
          <a:p>
            <a:r>
              <a:rPr lang="en-US" sz="2800" dirty="0"/>
              <a:t>Active with PMA and United Fresh Produce Assn</a:t>
            </a:r>
          </a:p>
          <a:p>
            <a:r>
              <a:rPr lang="en-US" sz="2800" dirty="0"/>
              <a:t>Regular Communication with FDA staff</a:t>
            </a:r>
          </a:p>
          <a:p>
            <a:r>
              <a:rPr lang="en-US" sz="2800" dirty="0"/>
              <a:t>Regular Communication with U.S. Congressmen</a:t>
            </a:r>
          </a:p>
          <a:p>
            <a:pPr lvl="1"/>
            <a:r>
              <a:rPr lang="en-US" sz="2600" dirty="0"/>
              <a:t>They want to hear from the farmers, not association staff</a:t>
            </a:r>
          </a:p>
          <a:p>
            <a:r>
              <a:rPr lang="en-US" sz="2800" dirty="0"/>
              <a:t>Workshops and Trainings</a:t>
            </a:r>
          </a:p>
          <a:p>
            <a:r>
              <a:rPr lang="en-US" sz="2800" dirty="0"/>
              <a:t>Hire a good consultant</a:t>
            </a:r>
          </a:p>
        </p:txBody>
      </p:sp>
      <p:pic>
        <p:nvPicPr>
          <p:cNvPr id="4" name="Picture 3">
            <a:extLst>
              <a:ext uri="{FF2B5EF4-FFF2-40B4-BE49-F238E27FC236}">
                <a16:creationId xmlns:a16="http://schemas.microsoft.com/office/drawing/2014/main" id="{8EF1429E-F83A-46BD-959E-8B7FCC7B9F55}"/>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ABBF7674-E0FB-4D93-9310-BDD058D31D3E}"/>
              </a:ext>
            </a:extLst>
          </p:cNvPr>
          <p:cNvSpPr>
            <a:spLocks noGrp="1"/>
          </p:cNvSpPr>
          <p:nvPr>
            <p:ph type="sldNum" sz="quarter" idx="12"/>
          </p:nvPr>
        </p:nvSpPr>
        <p:spPr/>
        <p:txBody>
          <a:bodyPr/>
          <a:lstStyle/>
          <a:p>
            <a:fld id="{6113E31D-E2AB-40D1-8B51-AFA5AFEF393A}" type="slidenum">
              <a:rPr lang="en-US" smtClean="0"/>
              <a:t>97</a:t>
            </a:fld>
            <a:endParaRPr lang="en-US" dirty="0"/>
          </a:p>
        </p:txBody>
      </p:sp>
    </p:spTree>
    <p:extLst>
      <p:ext uri="{BB962C8B-B14F-4D97-AF65-F5344CB8AC3E}">
        <p14:creationId xmlns:p14="http://schemas.microsoft.com/office/powerpoint/2010/main" val="18427583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Not all Audits are Created Equally…</a:t>
            </a:r>
          </a:p>
        </p:txBody>
      </p:sp>
      <p:sp>
        <p:nvSpPr>
          <p:cNvPr id="3" name="Content Placeholder 2"/>
          <p:cNvSpPr>
            <a:spLocks noGrp="1"/>
          </p:cNvSpPr>
          <p:nvPr>
            <p:ph idx="1"/>
          </p:nvPr>
        </p:nvSpPr>
        <p:spPr/>
        <p:txBody>
          <a:bodyPr>
            <a:noAutofit/>
          </a:bodyPr>
          <a:lstStyle/>
          <a:p>
            <a:r>
              <a:rPr lang="en-US" sz="2800" dirty="0"/>
              <a:t>Local, non-accredited 3</a:t>
            </a:r>
            <a:r>
              <a:rPr lang="en-US" sz="2800" baseline="30000" dirty="0"/>
              <a:t>rd</a:t>
            </a:r>
            <a:r>
              <a:rPr lang="en-US" sz="2800" dirty="0"/>
              <a:t> party audit:</a:t>
            </a:r>
          </a:p>
          <a:p>
            <a:pPr lvl="1"/>
            <a:r>
              <a:rPr lang="en-US" sz="2400" dirty="0"/>
              <a:t>GA GAP Food Safety Program Audit (GAP, Harvest Crew, GMP)</a:t>
            </a:r>
          </a:p>
          <a:p>
            <a:r>
              <a:rPr lang="en-US" sz="2800" dirty="0"/>
              <a:t>National, accredited 3</a:t>
            </a:r>
            <a:r>
              <a:rPr lang="en-US" sz="2800" baseline="30000" dirty="0"/>
              <a:t>rd</a:t>
            </a:r>
            <a:r>
              <a:rPr lang="en-US" sz="2800" dirty="0"/>
              <a:t> party audits:</a:t>
            </a:r>
          </a:p>
          <a:p>
            <a:pPr lvl="1"/>
            <a:r>
              <a:rPr lang="en-US" sz="2400" dirty="0"/>
              <a:t>USDA</a:t>
            </a:r>
          </a:p>
          <a:p>
            <a:pPr lvl="1"/>
            <a:r>
              <a:rPr lang="en-US" sz="2400" dirty="0" err="1"/>
              <a:t>PrimusLabs</a:t>
            </a:r>
            <a:endParaRPr lang="en-US" sz="2400" dirty="0"/>
          </a:p>
          <a:p>
            <a:pPr lvl="2"/>
            <a:r>
              <a:rPr lang="en-US" sz="1600" dirty="0"/>
              <a:t>Kleenex brand, so ask questions</a:t>
            </a:r>
          </a:p>
          <a:p>
            <a:r>
              <a:rPr lang="en-US" sz="2800" dirty="0"/>
              <a:t>Internationally accredited 3</a:t>
            </a:r>
            <a:r>
              <a:rPr lang="en-US" sz="2800" baseline="30000" dirty="0"/>
              <a:t>rd</a:t>
            </a:r>
            <a:r>
              <a:rPr lang="en-US" sz="2800" dirty="0"/>
              <a:t> party audits:</a:t>
            </a:r>
          </a:p>
          <a:p>
            <a:pPr lvl="1"/>
            <a:r>
              <a:rPr lang="en-US" sz="2400" dirty="0"/>
              <a:t>Global Food Safety Initiative (GFSI) benchmarked audit schemes</a:t>
            </a:r>
          </a:p>
          <a:p>
            <a:pPr lvl="2"/>
            <a:r>
              <a:rPr lang="en-US" sz="1800" dirty="0" err="1"/>
              <a:t>PrimusGFS</a:t>
            </a:r>
            <a:r>
              <a:rPr lang="en-US" sz="1800" dirty="0"/>
              <a:t>				BRC</a:t>
            </a:r>
          </a:p>
          <a:p>
            <a:pPr lvl="2"/>
            <a:r>
              <a:rPr lang="en-US" sz="1800" dirty="0" err="1"/>
              <a:t>GlobalGAP</a:t>
            </a:r>
            <a:r>
              <a:rPr lang="en-US" sz="1800" dirty="0"/>
              <a:t>				</a:t>
            </a:r>
            <a:r>
              <a:rPr lang="en-US" sz="1800" dirty="0" err="1"/>
              <a:t>CanadaGAP</a:t>
            </a:r>
            <a:endParaRPr lang="en-US" sz="1800" dirty="0"/>
          </a:p>
          <a:p>
            <a:pPr lvl="2"/>
            <a:r>
              <a:rPr lang="en-US" sz="1800" dirty="0"/>
              <a:t>SEVERAL OTHERS….</a:t>
            </a:r>
          </a:p>
        </p:txBody>
      </p:sp>
      <p:pic>
        <p:nvPicPr>
          <p:cNvPr id="4" name="Picture 3">
            <a:extLst>
              <a:ext uri="{FF2B5EF4-FFF2-40B4-BE49-F238E27FC236}">
                <a16:creationId xmlns:a16="http://schemas.microsoft.com/office/drawing/2014/main" id="{D477F0E4-1A5F-47DA-A1CA-BA9C18260B0A}"/>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7B2FFD45-8BBA-49F7-ACD9-E5533FDF67DB}"/>
              </a:ext>
            </a:extLst>
          </p:cNvPr>
          <p:cNvSpPr>
            <a:spLocks noGrp="1"/>
          </p:cNvSpPr>
          <p:nvPr>
            <p:ph type="sldNum" sz="quarter" idx="12"/>
          </p:nvPr>
        </p:nvSpPr>
        <p:spPr/>
        <p:txBody>
          <a:bodyPr/>
          <a:lstStyle/>
          <a:p>
            <a:fld id="{6113E31D-E2AB-40D1-8B51-AFA5AFEF393A}" type="slidenum">
              <a:rPr lang="en-US" smtClean="0"/>
              <a:t>98</a:t>
            </a:fld>
            <a:endParaRPr lang="en-US" dirty="0"/>
          </a:p>
        </p:txBody>
      </p:sp>
    </p:spTree>
    <p:extLst>
      <p:ext uri="{BB962C8B-B14F-4D97-AF65-F5344CB8AC3E}">
        <p14:creationId xmlns:p14="http://schemas.microsoft.com/office/powerpoint/2010/main" val="26551643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effectLst>
                  <a:outerShdw blurRad="38100" dist="38100" dir="2700000" algn="tl">
                    <a:srgbClr val="000000">
                      <a:alpha val="43137"/>
                    </a:srgbClr>
                  </a:outerShdw>
                </a:effectLst>
              </a:rPr>
              <a:t>Employees</a:t>
            </a:r>
          </a:p>
        </p:txBody>
      </p:sp>
      <p:sp>
        <p:nvSpPr>
          <p:cNvPr id="3" name="Subtitle 2"/>
          <p:cNvSpPr>
            <a:spLocks noGrp="1"/>
          </p:cNvSpPr>
          <p:nvPr>
            <p:ph type="subTitle" idx="1"/>
          </p:nvPr>
        </p:nvSpPr>
        <p:spPr/>
        <p:txBody>
          <a:bodyPr/>
          <a:lstStyle/>
          <a:p>
            <a:r>
              <a:rPr lang="en-US" dirty="0"/>
              <a:t>Perspective</a:t>
            </a:r>
          </a:p>
        </p:txBody>
      </p:sp>
      <p:pic>
        <p:nvPicPr>
          <p:cNvPr id="4" name="Picture 3">
            <a:extLst>
              <a:ext uri="{FF2B5EF4-FFF2-40B4-BE49-F238E27FC236}">
                <a16:creationId xmlns:a16="http://schemas.microsoft.com/office/drawing/2014/main" id="{9B51135B-522C-43B6-ABA2-C85FC2E5BC1E}"/>
              </a:ext>
            </a:extLst>
          </p:cNvPr>
          <p:cNvPicPr>
            <a:picLocks noChangeAspect="1"/>
          </p:cNvPicPr>
          <p:nvPr/>
        </p:nvPicPr>
        <p:blipFill>
          <a:blip r:embed="rId2"/>
          <a:stretch>
            <a:fillRect/>
          </a:stretch>
        </p:blipFill>
        <p:spPr>
          <a:xfrm>
            <a:off x="10183091" y="182328"/>
            <a:ext cx="1870362" cy="718086"/>
          </a:xfrm>
          <a:prstGeom prst="rect">
            <a:avLst/>
          </a:prstGeom>
        </p:spPr>
      </p:pic>
      <p:sp>
        <p:nvSpPr>
          <p:cNvPr id="6" name="Slide Number Placeholder 5">
            <a:extLst>
              <a:ext uri="{FF2B5EF4-FFF2-40B4-BE49-F238E27FC236}">
                <a16:creationId xmlns:a16="http://schemas.microsoft.com/office/drawing/2014/main" id="{6A867909-F98E-466E-BE73-09DBDC418A4B}"/>
              </a:ext>
            </a:extLst>
          </p:cNvPr>
          <p:cNvSpPr>
            <a:spLocks noGrp="1"/>
          </p:cNvSpPr>
          <p:nvPr>
            <p:ph type="sldNum" sz="quarter" idx="12"/>
          </p:nvPr>
        </p:nvSpPr>
        <p:spPr/>
        <p:txBody>
          <a:bodyPr/>
          <a:lstStyle/>
          <a:p>
            <a:fld id="{4FAB73BC-B049-4115-A692-8D63A059BFB8}" type="slidenum">
              <a:rPr lang="en-US" smtClean="0"/>
              <a:t>99</a:t>
            </a:fld>
            <a:endParaRPr lang="en-US" dirty="0"/>
          </a:p>
        </p:txBody>
      </p:sp>
    </p:spTree>
    <p:extLst>
      <p:ext uri="{BB962C8B-B14F-4D97-AF65-F5344CB8AC3E}">
        <p14:creationId xmlns:p14="http://schemas.microsoft.com/office/powerpoint/2010/main" val="2930276152"/>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algn="ctr"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5.xml><?xml version="1.0" encoding="utf-8"?>
<a:theme xmlns:a="http://schemas.openxmlformats.org/drawingml/2006/main" name="Content Slide (Option B)">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9" id="{CF031186-602F-5E47-9850-335D5FD8DCEE}" vid="{F9F4DEFD-38AC-1A46-81D4-3F6435F8B05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1017</TotalTime>
  <Words>5530</Words>
  <Application>Microsoft Office PowerPoint</Application>
  <PresentationFormat>Widescreen</PresentationFormat>
  <Paragraphs>716</Paragraphs>
  <Slides>107</Slides>
  <Notes>4</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107</vt:i4>
      </vt:variant>
    </vt:vector>
  </HeadingPairs>
  <TitlesOfParts>
    <vt:vector size="125" baseType="lpstr">
      <vt:lpstr>ＭＳ Ｐゴシック</vt:lpstr>
      <vt:lpstr>ＭＳ Ｐゴシック</vt:lpstr>
      <vt:lpstr>Arial</vt:lpstr>
      <vt:lpstr>Calibri</vt:lpstr>
      <vt:lpstr>Calibri Light</vt:lpstr>
      <vt:lpstr>Century Schoolbook</vt:lpstr>
      <vt:lpstr>Corbel</vt:lpstr>
      <vt:lpstr>Georgia</vt:lpstr>
      <vt:lpstr>Tahoma</vt:lpstr>
      <vt:lpstr>Times</vt:lpstr>
      <vt:lpstr>Times New Roman</vt:lpstr>
      <vt:lpstr>Verdana</vt:lpstr>
      <vt:lpstr>Wingdings</vt:lpstr>
      <vt:lpstr>Retrospect</vt:lpstr>
      <vt:lpstr>Edge</vt:lpstr>
      <vt:lpstr>Blank Presentation</vt:lpstr>
      <vt:lpstr>Headlines</vt:lpstr>
      <vt:lpstr>Content Slide (Option B)</vt:lpstr>
      <vt:lpstr>Looking at Food Safety from Many Perspectives</vt:lpstr>
      <vt:lpstr>Overview</vt:lpstr>
      <vt:lpstr>Presentation has original content as well as content from other presentations…</vt:lpstr>
      <vt:lpstr>In the produce industry,  it all started in a land far, far away…</vt:lpstr>
      <vt:lpstr>PowerPoint Presentation</vt:lpstr>
      <vt:lpstr>GAPs</vt:lpstr>
      <vt:lpstr>Learn the Lingo</vt:lpstr>
      <vt:lpstr>GAP - Food Safety Audits Were Born</vt:lpstr>
      <vt:lpstr>Don’t Look Ethel! But it was too late…GFSI</vt:lpstr>
      <vt:lpstr>GFSI cont’d</vt:lpstr>
      <vt:lpstr>So what do we do with or approach food safety in our operations?  The perspective around food safety is variable across the produce industry</vt:lpstr>
      <vt:lpstr>Market – Buyers/Shippers</vt:lpstr>
      <vt:lpstr>Market: Reduce Liability</vt:lpstr>
      <vt:lpstr>Market: Marketing Tool</vt:lpstr>
      <vt:lpstr>Market: YOUR Buyer</vt:lpstr>
      <vt:lpstr>Market: Dept of Quality and Safety</vt:lpstr>
      <vt:lpstr> Ask a Question with a Question</vt:lpstr>
      <vt:lpstr>Push Back is an Option</vt:lpstr>
      <vt:lpstr>Industry Organizations</vt:lpstr>
      <vt:lpstr>Associations and Organizations</vt:lpstr>
      <vt:lpstr>Associations and Organizations</vt:lpstr>
      <vt:lpstr>Drawback to Niche Food Safety Efforts</vt:lpstr>
      <vt:lpstr>Association and Organizations</vt:lpstr>
      <vt:lpstr>Regulatory: Rule Making</vt:lpstr>
      <vt:lpstr>Regulatory Orgs Run by Humans</vt:lpstr>
      <vt:lpstr>PowerPoint Presentation</vt:lpstr>
      <vt:lpstr>1998: Focus - Minimize Risk</vt:lpstr>
      <vt:lpstr>2013 Focus - Reduce or Eliminate Risk</vt:lpstr>
      <vt:lpstr>1998 Focus - Minimize Risk</vt:lpstr>
      <vt:lpstr> </vt:lpstr>
      <vt:lpstr>FSMA</vt:lpstr>
      <vt:lpstr>New Law Updates Authority  and Tools</vt:lpstr>
      <vt:lpstr>Prevention – The Cornerstone</vt:lpstr>
      <vt:lpstr>Food Safety Modernization Act</vt:lpstr>
      <vt:lpstr>Other Provisions in the Act</vt:lpstr>
      <vt:lpstr>The Big 7 Rules</vt:lpstr>
      <vt:lpstr>Produce Safety Rule</vt:lpstr>
      <vt:lpstr>Produce Safety Rule</vt:lpstr>
      <vt:lpstr>PowerPoint Presentation</vt:lpstr>
      <vt:lpstr>PowerPoint Presentation</vt:lpstr>
      <vt:lpstr>PowerPoint Presentation</vt:lpstr>
      <vt:lpstr>PowerPoint Presentation</vt:lpstr>
      <vt:lpstr>PowerPoint Presentation</vt:lpstr>
      <vt:lpstr>Farm vs Registered Facility</vt:lpstr>
      <vt:lpstr>It Could Have Been Worse…</vt:lpstr>
      <vt:lpstr>Implementation Update</vt:lpstr>
      <vt:lpstr>Resources</vt:lpstr>
      <vt:lpstr>Regulatory:  Assessment / Sampling</vt:lpstr>
      <vt:lpstr>FDA Inspection, Environmental Sampling and Sample Collection Cantaloupe Packinghouse Assignment</vt:lpstr>
      <vt:lpstr>2013</vt:lpstr>
      <vt:lpstr>2013 or 2019…Same</vt:lpstr>
      <vt:lpstr>2013 FDA’s Purposes - 1</vt:lpstr>
      <vt:lpstr>2013 FDA’s Purposes - 2</vt:lpstr>
      <vt:lpstr>2013 Implementation</vt:lpstr>
      <vt:lpstr>2013 The Low Down</vt:lpstr>
      <vt:lpstr>Be Ready</vt:lpstr>
      <vt:lpstr>Current Day Guidance…</vt:lpstr>
      <vt:lpstr>Get Ready NOW</vt:lpstr>
      <vt:lpstr>Audit / Auditor</vt:lpstr>
      <vt:lpstr>Auditor</vt:lpstr>
      <vt:lpstr>Personal Liability for Auditors</vt:lpstr>
      <vt:lpstr>Auditor</vt:lpstr>
      <vt:lpstr>Auditor</vt:lpstr>
      <vt:lpstr>Insider Trading</vt:lpstr>
      <vt:lpstr>Insider Trading</vt:lpstr>
      <vt:lpstr>Insider Trading</vt:lpstr>
      <vt:lpstr>School’s In</vt:lpstr>
      <vt:lpstr>Tips</vt:lpstr>
      <vt:lpstr>Manage the Audit</vt:lpstr>
      <vt:lpstr>Manage the Audit</vt:lpstr>
      <vt:lpstr>Grower/Packer &amp;  Food Liability</vt:lpstr>
      <vt:lpstr>Question:  Regarding liability and prosecution…  Does there have to be intentional contamination or gross neglect that causes contamination?  Does there have to be knowledge of any type of contamination factors? </vt:lpstr>
      <vt:lpstr>Highlights from News Reel</vt:lpstr>
      <vt:lpstr>Jensen Brothers</vt:lpstr>
      <vt:lpstr>Peanut Corporation of America</vt:lpstr>
      <vt:lpstr>Why were these outbreaks different?</vt:lpstr>
      <vt:lpstr>Why were these outbreaks different?</vt:lpstr>
      <vt:lpstr>PowerPoint Presentation</vt:lpstr>
      <vt:lpstr>Who is affected by these outbreaks?  Produce supply chain icons… </vt:lpstr>
      <vt:lpstr>Produce Supply Chain… in real life</vt:lpstr>
      <vt:lpstr>Produce Supply Chain… in real life</vt:lpstr>
      <vt:lpstr>Produce Supply Chain… in real life</vt:lpstr>
      <vt:lpstr>Produce Supply Chain… in real life</vt:lpstr>
      <vt:lpstr>Produce Supply Chain… in real life</vt:lpstr>
      <vt:lpstr>Produce Supply Chain… in real life</vt:lpstr>
      <vt:lpstr>Question:  Regarding liability and prosecution…  Does there have to be intentional contamination or gross neglect that causes contamination?  Does there have to be knowledge of any type of contamination factors? </vt:lpstr>
      <vt:lpstr>Consequences of FD&amp;C Act Violations:  Criminal Liability</vt:lpstr>
      <vt:lpstr>Consequences of FD&amp;C Act Violations:  Criminal Liability</vt:lpstr>
      <vt:lpstr>Consequences of FD&amp;C Act Violations:  Criminal Liability</vt:lpstr>
      <vt:lpstr>Consequences of FD&amp;C Act Violations:  Criminal Liability</vt:lpstr>
      <vt:lpstr>FDA Cites Park Doctrine in a Different Context</vt:lpstr>
      <vt:lpstr>2016 The Criminal Offensive Begins</vt:lpstr>
      <vt:lpstr>Grower/Packer/Shipper</vt:lpstr>
      <vt:lpstr>The Cost of Business</vt:lpstr>
      <vt:lpstr>Farmer Perspective</vt:lpstr>
      <vt:lpstr>Food Safety 101</vt:lpstr>
      <vt:lpstr>What is a Grower to do?</vt:lpstr>
      <vt:lpstr>Not all Audits are Created Equally…</vt:lpstr>
      <vt:lpstr>Employees</vt:lpstr>
      <vt:lpstr>Food Safety “Director”</vt:lpstr>
      <vt:lpstr>Food Safety Director need to be Empowered</vt:lpstr>
      <vt:lpstr>Food Safety Employees</vt:lpstr>
      <vt:lpstr>Culture Change for Employees </vt:lpstr>
      <vt:lpstr>SUMMARY</vt:lpstr>
      <vt:lpstr>Be Active and Be Ready</vt:lpstr>
      <vt:lpstr>Perspective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Bland</dc:creator>
  <cp:lastModifiedBy>Margaret M Huffman</cp:lastModifiedBy>
  <cp:revision>136</cp:revision>
  <dcterms:created xsi:type="dcterms:W3CDTF">2013-08-28T19:53:56Z</dcterms:created>
  <dcterms:modified xsi:type="dcterms:W3CDTF">2020-02-24T17:29:17Z</dcterms:modified>
</cp:coreProperties>
</file>