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3"/>
  </p:notesMasterIdLst>
  <p:sldIdLst>
    <p:sldId id="256" r:id="rId2"/>
    <p:sldId id="296" r:id="rId3"/>
    <p:sldId id="303" r:id="rId4"/>
    <p:sldId id="290" r:id="rId5"/>
    <p:sldId id="304" r:id="rId6"/>
    <p:sldId id="305" r:id="rId7"/>
    <p:sldId id="272" r:id="rId8"/>
    <p:sldId id="291" r:id="rId9"/>
    <p:sldId id="294" r:id="rId10"/>
    <p:sldId id="266" r:id="rId11"/>
    <p:sldId id="302" r:id="rId1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ison Connors"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53143" autoAdjust="0"/>
  </p:normalViewPr>
  <p:slideViewPr>
    <p:cSldViewPr snapToGrid="0">
      <p:cViewPr varScale="1">
        <p:scale>
          <a:sx n="56" d="100"/>
          <a:sy n="56" d="100"/>
        </p:scale>
        <p:origin x="1164" y="2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2-19T18:17:12.627" idx="7">
    <p:pos x="6000" y="400"/>
    <p:text>Add or mention Denise wining James Beard Humanitarian of 2017 award</p:text>
  </p:cm>
  <p:cm authorId="0" dt="2017-02-19T18:17:30.240" idx="6">
    <p:pos x="6000" y="300"/>
    <p:text>Are these the latest numbers</p:text>
  </p:cm>
  <p:cm authorId="0" dt="2017-02-19T18:18:10.837" idx="5">
    <p:pos x="6000" y="200"/>
    <p:text>Add community advisory board (CAB)</p:text>
  </p:cm>
  <p:cm authorId="0" dt="2017-02-19T18:18:40.885" idx="4">
    <p:pos x="6000" y="100"/>
    <p:text>Maybe give what we've raised from donations/grants, either one number or two</p:text>
  </p:cm>
  <p:cm authorId="0" dt="2017-02-19T18:19:53.161" idx="3">
    <p:pos x="6000" y="0"/>
    <p:text>From various groups: faith, restaurant industry, NCSU, nonprofits, other orgs?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5328" y="4421824"/>
            <a:ext cx="5642608" cy="4189095"/>
          </a:xfrm>
          <a:prstGeom prst="rect">
            <a:avLst/>
          </a:prstGeom>
          <a:noFill/>
          <a:ln>
            <a:noFill/>
          </a:ln>
        </p:spPr>
        <p:txBody>
          <a:bodyPr lIns="91424" tIns="91424" rIns="91424" bIns="91424" anchor="t" anchorCtr="0"/>
          <a:lstStyle>
            <a:lvl1pPr marL="0" marR="0" lvl="0" indent="0" algn="l" rtl="0">
              <a:spcBef>
                <a:spcPts val="0"/>
              </a:spcBef>
              <a:defRPr sz="1100" b="0" i="0" u="none" strike="noStrike" cap="none">
                <a:solidFill>
                  <a:schemeClr val="dk1"/>
                </a:solidFill>
                <a:latin typeface="Arial"/>
                <a:ea typeface="Arial"/>
                <a:cs typeface="Arial"/>
                <a:sym typeface="Arial"/>
              </a:defRPr>
            </a:lvl1pPr>
            <a:lvl2pPr marL="457200" marR="0" lvl="1" indent="0" algn="l" rtl="0">
              <a:spcBef>
                <a:spcPts val="0"/>
              </a:spcBef>
              <a:defRPr sz="1100" b="0" i="0" u="none" strike="noStrike" cap="none">
                <a:solidFill>
                  <a:schemeClr val="dk1"/>
                </a:solidFill>
                <a:latin typeface="Arial"/>
                <a:ea typeface="Arial"/>
                <a:cs typeface="Arial"/>
                <a:sym typeface="Arial"/>
              </a:defRPr>
            </a:lvl2pPr>
            <a:lvl3pPr marL="914400" marR="0" lvl="2" indent="0" algn="l" rtl="0">
              <a:spcBef>
                <a:spcPts val="0"/>
              </a:spcBef>
              <a:defRPr sz="1100" b="0" i="0" u="none" strike="noStrike" cap="none">
                <a:solidFill>
                  <a:schemeClr val="dk1"/>
                </a:solidFill>
                <a:latin typeface="Arial"/>
                <a:ea typeface="Arial"/>
                <a:cs typeface="Arial"/>
                <a:sym typeface="Arial"/>
              </a:defRPr>
            </a:lvl3pPr>
            <a:lvl4pPr marL="1371600" marR="0" lvl="3" indent="0" algn="l" rtl="0">
              <a:spcBef>
                <a:spcPts val="0"/>
              </a:spcBef>
              <a:defRPr sz="1100" b="0" i="0" u="none" strike="noStrike" cap="none">
                <a:solidFill>
                  <a:schemeClr val="dk1"/>
                </a:solidFill>
                <a:latin typeface="Arial"/>
                <a:ea typeface="Arial"/>
                <a:cs typeface="Arial"/>
                <a:sym typeface="Arial"/>
              </a:defRPr>
            </a:lvl4pPr>
            <a:lvl5pPr marL="1828800" marR="0" lvl="4" indent="0" algn="l" rtl="0">
              <a:spcBef>
                <a:spcPts val="0"/>
              </a:spcBef>
              <a:defRPr sz="1100" b="0" i="0" u="none" strike="noStrike" cap="none">
                <a:solidFill>
                  <a:schemeClr val="dk1"/>
                </a:solidFill>
                <a:latin typeface="Arial"/>
                <a:ea typeface="Arial"/>
                <a:cs typeface="Arial"/>
                <a:sym typeface="Arial"/>
              </a:defRPr>
            </a:lvl5pPr>
            <a:lvl6pPr marL="2286000" marR="0" lvl="5" indent="0" algn="l" rtl="0">
              <a:spcBef>
                <a:spcPts val="0"/>
              </a:spcBef>
              <a:defRPr sz="1100" b="0" i="0" u="none" strike="noStrike" cap="none">
                <a:solidFill>
                  <a:schemeClr val="dk1"/>
                </a:solidFill>
                <a:latin typeface="Arial"/>
                <a:ea typeface="Arial"/>
                <a:cs typeface="Arial"/>
                <a:sym typeface="Arial"/>
              </a:defRPr>
            </a:lvl6pPr>
            <a:lvl7pPr marL="2743200" marR="0" lvl="6" indent="0" algn="l" rtl="0">
              <a:spcBef>
                <a:spcPts val="0"/>
              </a:spcBef>
              <a:defRPr sz="1100" b="0" i="0" u="none" strike="noStrike" cap="none">
                <a:solidFill>
                  <a:schemeClr val="dk1"/>
                </a:solidFill>
                <a:latin typeface="Arial"/>
                <a:ea typeface="Arial"/>
                <a:cs typeface="Arial"/>
                <a:sym typeface="Arial"/>
              </a:defRPr>
            </a:lvl7pPr>
            <a:lvl8pPr marL="3200400" marR="0" lvl="7" indent="0" algn="l" rtl="0">
              <a:spcBef>
                <a:spcPts val="0"/>
              </a:spcBef>
              <a:defRPr sz="1100" b="0" i="0" u="none" strike="noStrike" cap="none">
                <a:solidFill>
                  <a:schemeClr val="dk1"/>
                </a:solidFill>
                <a:latin typeface="Arial"/>
                <a:ea typeface="Arial"/>
                <a:cs typeface="Arial"/>
                <a:sym typeface="Arial"/>
              </a:defRPr>
            </a:lvl8pPr>
            <a:lvl9pPr marL="3657600" marR="0" lvl="8" indent="0" algn="l" rtl="0">
              <a:spcBef>
                <a:spcPts val="0"/>
              </a:spcBef>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705328" y="4421824"/>
            <a:ext cx="5642608" cy="4189095"/>
          </a:xfrm>
          <a:prstGeom prst="rect">
            <a:avLst/>
          </a:prstGeom>
          <a:noFill/>
          <a:ln>
            <a:noFill/>
          </a:ln>
        </p:spPr>
        <p:txBody>
          <a:bodyPr lIns="93474" tIns="93474" rIns="93474" bIns="93474" anchor="ctr" anchorCtr="0">
            <a:noAutofit/>
          </a:bodyPr>
          <a:lstStyle/>
          <a:p>
            <a:r>
              <a:rPr lang="en-US" sz="1100" b="0" i="0" u="none" strike="noStrike" kern="1200" cap="none" dirty="0">
                <a:solidFill>
                  <a:schemeClr val="dk1"/>
                </a:solidFill>
                <a:effectLst/>
                <a:latin typeface="Arial"/>
                <a:ea typeface="Arial"/>
                <a:cs typeface="Arial"/>
                <a:sym typeface="Arial"/>
              </a:rPr>
              <a:t>Close your eyes. I’d like to invite you to picture a kitchen. Maybe it is your kitchen at home or your dream kitchen that your best friend has. What does it look like? What does it smell like?   </a:t>
            </a:r>
          </a:p>
          <a:p>
            <a:r>
              <a:rPr lang="en-US" sz="1100" b="0" i="0" u="none" strike="noStrike" kern="1200" cap="none" dirty="0">
                <a:solidFill>
                  <a:schemeClr val="dk1"/>
                </a:solidFill>
                <a:effectLst/>
                <a:latin typeface="Arial"/>
                <a:ea typeface="Arial"/>
                <a:cs typeface="Arial"/>
                <a:sym typeface="Arial"/>
              </a:rPr>
              <a:t>Now, I’d like to invite you to picture and think about another kind of kitchen: a soup kitchen. </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It’s suddenly a different image, right? </a:t>
            </a:r>
          </a:p>
          <a:p>
            <a:endParaRPr lang="en-US" sz="1100" b="0" i="0" u="none" strike="noStrike" kern="1200" cap="none" dirty="0">
              <a:solidFill>
                <a:schemeClr val="dk1"/>
              </a:solidFill>
              <a:effectLst/>
              <a:latin typeface="Arial"/>
              <a:ea typeface="Arial"/>
              <a:cs typeface="Arial"/>
              <a:sym typeface="Arial"/>
            </a:endParaRPr>
          </a:p>
          <a:p>
            <a:r>
              <a:rPr lang="en-US" sz="1100" b="0" i="0" u="none" strike="noStrike" kern="1200" cap="none" dirty="0">
                <a:solidFill>
                  <a:schemeClr val="dk1"/>
                </a:solidFill>
                <a:effectLst/>
                <a:latin typeface="Arial"/>
                <a:ea typeface="Arial"/>
                <a:cs typeface="Arial"/>
                <a:sym typeface="Arial"/>
              </a:rPr>
              <a:t>Open your eyes</a:t>
            </a:r>
          </a:p>
          <a:p>
            <a:pPr>
              <a:buSzPct val="25000"/>
            </a:pPr>
            <a:endParaRPr dirty="0"/>
          </a:p>
        </p:txBody>
      </p:sp>
      <p:sp>
        <p:nvSpPr>
          <p:cNvPr id="78" name="Shape 78"/>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05328" y="4421824"/>
            <a:ext cx="5642608" cy="4189095"/>
          </a:xfrm>
          <a:prstGeom prst="rect">
            <a:avLst/>
          </a:prstGeom>
          <a:noFill/>
          <a:ln>
            <a:noFill/>
          </a:ln>
        </p:spPr>
        <p:txBody>
          <a:bodyPr lIns="93474" tIns="93474" rIns="93474" bIns="93474" anchor="ctr" anchorCtr="0">
            <a:noAutofit/>
          </a:bodyPr>
          <a:lstStyle/>
          <a:p>
            <a:pPr marL="0" indent="0" defTabSz="914389">
              <a:lnSpc>
                <a:spcPct val="90000"/>
              </a:lnSpc>
              <a:buClr>
                <a:schemeClr val="dk1"/>
              </a:buClr>
              <a:buSzPct val="100000"/>
              <a:buFont typeface="Arial"/>
              <a:buNone/>
              <a:defRPr/>
            </a:pPr>
            <a:r>
              <a:rPr lang="en-US" b="1" dirty="0"/>
              <a:t>AND IT IS WORKING</a:t>
            </a:r>
          </a:p>
          <a:p>
            <a:pPr marL="0" indent="0" defTabSz="914389">
              <a:lnSpc>
                <a:spcPct val="90000"/>
              </a:lnSpc>
              <a:buClr>
                <a:schemeClr val="dk1"/>
              </a:buClr>
              <a:buSzPct val="100000"/>
              <a:buFont typeface="Arial"/>
              <a:buNone/>
              <a:defRPr/>
            </a:pPr>
            <a:endParaRPr lang="en-US" b="1" dirty="0"/>
          </a:p>
          <a:p>
            <a:pPr marL="0" indent="0" defTabSz="914389">
              <a:lnSpc>
                <a:spcPct val="90000"/>
              </a:lnSpc>
              <a:buClr>
                <a:schemeClr val="dk1"/>
              </a:buClr>
              <a:buSzPct val="100000"/>
              <a:buFont typeface="Arial"/>
              <a:buNone/>
              <a:defRPr/>
            </a:pPr>
            <a:r>
              <a:rPr lang="en-US" b="1" dirty="0"/>
              <a:t>AND WE ARE EXPANDING—</a:t>
            </a:r>
          </a:p>
          <a:p>
            <a:pPr marL="0" indent="0" defTabSz="914389">
              <a:lnSpc>
                <a:spcPct val="90000"/>
              </a:lnSpc>
              <a:buClr>
                <a:schemeClr val="dk1"/>
              </a:buClr>
              <a:buSzPct val="100000"/>
              <a:buFont typeface="Arial"/>
              <a:buNone/>
              <a:defRPr/>
            </a:pPr>
            <a:endParaRPr lang="en-US" b="1" dirty="0"/>
          </a:p>
          <a:p>
            <a:pPr marL="0" indent="0" defTabSz="914389">
              <a:lnSpc>
                <a:spcPct val="90000"/>
              </a:lnSpc>
              <a:buClr>
                <a:schemeClr val="dk1"/>
              </a:buClr>
              <a:buSzPct val="100000"/>
              <a:buFont typeface="Arial"/>
              <a:buNone/>
              <a:defRPr/>
            </a:pPr>
            <a:endParaRPr dirty="0"/>
          </a:p>
        </p:txBody>
      </p:sp>
      <p:sp>
        <p:nvSpPr>
          <p:cNvPr id="154" name="Shape 154"/>
          <p:cNvSpPr>
            <a:spLocks noGrp="1" noRot="1" noChangeAspect="1"/>
          </p:cNvSpPr>
          <p:nvPr>
            <p:ph type="sldImg" idx="2"/>
          </p:nvPr>
        </p:nvSpPr>
        <p:spPr>
          <a:xfrm>
            <a:off x="1200150"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cap="none" dirty="0">
                <a:solidFill>
                  <a:schemeClr val="dk1"/>
                </a:solidFill>
                <a:effectLst/>
                <a:latin typeface="Arial"/>
                <a:ea typeface="Arial"/>
                <a:cs typeface="Arial"/>
                <a:sym typeface="Arial"/>
              </a:rPr>
              <a:t>How can you change your life by doing just one thing? </a:t>
            </a: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I knew the answer wasn’t just another feeding ministry or soup kitchen, I knew it wasn’t a regular restaurant…you have to find what your community needs. </a:t>
            </a: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Trust me, if I can do it—you can.</a:t>
            </a: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a:solidFill>
                  <a:schemeClr val="dk1"/>
                </a:solidFill>
                <a:effectLst/>
                <a:latin typeface="Arial"/>
                <a:ea typeface="Arial"/>
                <a:cs typeface="Arial"/>
                <a:sym typeface="Arial"/>
              </a:rPr>
              <a:t>Questions?</a:t>
            </a:r>
            <a:r>
              <a:rPr lang="en-US" sz="1100" b="0" i="0" u="none" strike="noStrike" kern="1200" cap="none">
                <a:solidFill>
                  <a:schemeClr val="dk1"/>
                </a:solidFill>
                <a:effectLst/>
                <a:latin typeface="Arial"/>
                <a:ea typeface="Arial"/>
                <a:cs typeface="Arial"/>
                <a:sym typeface="Arial"/>
              </a:rPr>
              <a:t> </a:t>
            </a:r>
            <a:endParaRPr lang="en-US" sz="1100" b="0" i="0" u="none" strike="noStrike" kern="1200" cap="none" dirty="0">
              <a:solidFill>
                <a:schemeClr val="dk1"/>
              </a:solidFill>
              <a:effectLst/>
              <a:latin typeface="Arial"/>
              <a:ea typeface="Arial"/>
              <a:cs typeface="Arial"/>
              <a:sym typeface="Arial"/>
            </a:endParaRPr>
          </a:p>
        </p:txBody>
      </p:sp>
    </p:spTree>
    <p:extLst>
      <p:ext uri="{BB962C8B-B14F-4D97-AF65-F5344CB8AC3E}">
        <p14:creationId xmlns:p14="http://schemas.microsoft.com/office/powerpoint/2010/main" val="274914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r>
              <a:rPr lang="en-US" sz="1100" b="0" i="0" u="none" strike="noStrike" kern="1200" cap="none" dirty="0">
                <a:solidFill>
                  <a:schemeClr val="dk1"/>
                </a:solidFill>
                <a:effectLst/>
                <a:latin typeface="Arial"/>
                <a:ea typeface="Arial"/>
                <a:cs typeface="Arial"/>
                <a:sym typeface="Arial"/>
              </a:rPr>
              <a:t> Was it something like this? (slide of typical soup kitchen)</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If it was—that is okay. It was certainly my idea of a soup kitchen when I was volunteering at one in my hometown as a child. </a:t>
            </a:r>
            <a:r>
              <a:rPr lang="en-US" sz="1100" b="1" i="0" u="none" strike="noStrike" kern="1200" cap="none" dirty="0">
                <a:solidFill>
                  <a:schemeClr val="dk1"/>
                </a:solidFill>
                <a:effectLst/>
                <a:latin typeface="Arial"/>
                <a:ea typeface="Arial"/>
                <a:cs typeface="Arial"/>
                <a:sym typeface="Arial"/>
              </a:rPr>
              <a:t>My twin sister, Mom, and I went  there often. </a:t>
            </a:r>
            <a:r>
              <a:rPr lang="en-US" sz="1100" b="0" i="0" u="none" strike="noStrike" kern="1200" cap="none" dirty="0">
                <a:solidFill>
                  <a:schemeClr val="dk1"/>
                </a:solidFill>
                <a:effectLst/>
                <a:latin typeface="Arial"/>
                <a:ea typeface="Arial"/>
                <a:cs typeface="Arial"/>
                <a:sym typeface="Arial"/>
              </a:rPr>
              <a:t>Not because we were food in-secure, but because my mom wanted to teach us two about serving others.  </a:t>
            </a:r>
          </a:p>
          <a:p>
            <a:r>
              <a:rPr lang="en-US" sz="1100" b="0" i="0" u="none" strike="noStrike" kern="1200" cap="none" dirty="0">
                <a:solidFill>
                  <a:schemeClr val="dk1"/>
                </a:solidFill>
                <a:effectLst/>
                <a:latin typeface="Arial"/>
                <a:ea typeface="Arial"/>
                <a:cs typeface="Arial"/>
                <a:sym typeface="Arial"/>
              </a:rPr>
              <a:t> </a:t>
            </a:r>
          </a:p>
          <a:p>
            <a:r>
              <a:rPr lang="en-US" sz="1100" b="1" i="0" u="none" strike="noStrike" kern="1200" cap="none" dirty="0">
                <a:solidFill>
                  <a:schemeClr val="dk1"/>
                </a:solidFill>
                <a:effectLst/>
                <a:latin typeface="Arial"/>
                <a:ea typeface="Arial"/>
                <a:cs typeface="Arial"/>
                <a:sym typeface="Arial"/>
              </a:rPr>
              <a:t>We would drive downtown, </a:t>
            </a:r>
            <a:r>
              <a:rPr lang="en-US" sz="1100" b="0" i="0" u="none" strike="noStrike" kern="1200" cap="none" dirty="0">
                <a:solidFill>
                  <a:schemeClr val="dk1"/>
                </a:solidFill>
                <a:effectLst/>
                <a:latin typeface="Arial"/>
                <a:ea typeface="Arial"/>
                <a:cs typeface="Arial"/>
                <a:sym typeface="Arial"/>
              </a:rPr>
              <a:t>walk in to the soup kitchen, Nancy-the woman in charge) would give us a few different canned goods or items to prepare for the lunch a few hours later. At 11, we would put gloves on fill the plates.</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I grew up ‘serving’ there. </a:t>
            </a:r>
          </a:p>
          <a:p>
            <a:r>
              <a:rPr lang="en-US" sz="1100" b="0" i="0" u="none" strike="noStrike" kern="1200" cap="none" dirty="0">
                <a:solidFill>
                  <a:schemeClr val="dk1"/>
                </a:solidFill>
                <a:effectLst/>
                <a:latin typeface="Arial"/>
                <a:ea typeface="Arial"/>
                <a:cs typeface="Arial"/>
                <a:sym typeface="Arial"/>
              </a:rPr>
              <a:t> </a:t>
            </a:r>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And it was through this experience, that II began to notice things, as only a child can.</a:t>
            </a:r>
          </a:p>
          <a:p>
            <a:r>
              <a:rPr lang="en-US" sz="1100" b="0" i="0" u="none" strike="noStrike" kern="1200" cap="none" dirty="0">
                <a:solidFill>
                  <a:schemeClr val="dk1"/>
                </a:solidFill>
                <a:effectLst/>
                <a:latin typeface="Arial"/>
                <a:ea typeface="Arial"/>
                <a:cs typeface="Arial"/>
                <a:sym typeface="Arial"/>
              </a:rPr>
              <a:t>One thing that always struck me as strange was how I would ‘serve’ this food.   I call it “prison style”, we were literally on the opposite side of the counter from them, scooping out whatever food item was on the line that day. Some days pork, some days chicken, on really “good” days, the diners would get a combination of both.</a:t>
            </a:r>
          </a:p>
          <a:p>
            <a:r>
              <a:rPr lang="en-US" sz="1100" b="0" i="0" u="none" strike="noStrike" kern="1200" cap="none" dirty="0">
                <a:solidFill>
                  <a:schemeClr val="dk1"/>
                </a:solidFill>
                <a:effectLst/>
                <a:latin typeface="Arial"/>
                <a:ea typeface="Arial"/>
                <a:cs typeface="Arial"/>
                <a:sym typeface="Arial"/>
              </a:rPr>
              <a:t> </a:t>
            </a:r>
          </a:p>
          <a:p>
            <a:r>
              <a:rPr lang="en-US" sz="1100" b="1" i="0" u="none" strike="noStrike" kern="1200" cap="none" dirty="0">
                <a:solidFill>
                  <a:schemeClr val="dk1"/>
                </a:solidFill>
                <a:effectLst/>
                <a:latin typeface="Arial"/>
                <a:ea typeface="Arial"/>
                <a:cs typeface="Arial"/>
                <a:sym typeface="Arial"/>
              </a:rPr>
              <a:t>It wasn’t like any dining experience I had at the time </a:t>
            </a:r>
            <a:r>
              <a:rPr lang="en-US" sz="1100" b="0" i="0" u="none" strike="noStrike" kern="1200" cap="none" dirty="0">
                <a:solidFill>
                  <a:schemeClr val="dk1"/>
                </a:solidFill>
                <a:effectLst/>
                <a:latin typeface="Arial"/>
                <a:ea typeface="Arial"/>
                <a:cs typeface="Arial"/>
                <a:sym typeface="Arial"/>
              </a:rPr>
              <a:t>- not even my elementary or middle school cafeteria’s felt his way. At the soup kitchen there was an actual barrier in between me and  this kid who looked just like me.  </a:t>
            </a:r>
          </a:p>
          <a:p>
            <a:r>
              <a:rPr lang="en-US" sz="1100" b="0" i="0" u="none" strike="noStrike" kern="1200" cap="none" dirty="0">
                <a:solidFill>
                  <a:schemeClr val="dk1"/>
                </a:solidFill>
                <a:effectLst/>
                <a:latin typeface="Arial"/>
                <a:ea typeface="Arial"/>
                <a:cs typeface="Arial"/>
                <a:sym typeface="Arial"/>
              </a:rPr>
              <a:t> </a:t>
            </a:r>
          </a:p>
          <a:p>
            <a:endParaRPr lang="en-US" sz="1100" b="0" i="0" u="none" strike="noStrike" kern="1200" cap="none" dirty="0">
              <a:solidFill>
                <a:schemeClr val="dk1"/>
              </a:solidFill>
              <a:effectLst/>
              <a:latin typeface="Arial"/>
              <a:ea typeface="Arial"/>
              <a:cs typeface="Arial"/>
              <a:sym typeface="Arial"/>
            </a:endParaRP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After we served the food,  my group would not sit and eat. </a:t>
            </a:r>
            <a:r>
              <a:rPr lang="en-US" sz="1100" b="0" i="0" u="none" strike="noStrike" kern="1200" cap="none" dirty="0">
                <a:solidFill>
                  <a:schemeClr val="dk1"/>
                </a:solidFill>
                <a:effectLst/>
                <a:latin typeface="Arial"/>
                <a:ea typeface="Arial"/>
                <a:cs typeface="Arial"/>
                <a:sym typeface="Arial"/>
              </a:rPr>
              <a:t>We had done our “Service”, so we’d  clean up and talk about where we were going to lunch.  We ended up at our favorite Mexican place  a lot.</a:t>
            </a:r>
          </a:p>
          <a:p>
            <a:r>
              <a:rPr lang="en-US" sz="1100" b="0" i="0" u="none" strike="noStrike" kern="1200" cap="none" dirty="0">
                <a:solidFill>
                  <a:schemeClr val="dk1"/>
                </a:solidFill>
                <a:effectLst/>
                <a:latin typeface="Arial"/>
                <a:ea typeface="Arial"/>
                <a:cs typeface="Arial"/>
                <a:sym typeface="Arial"/>
              </a:rPr>
              <a:t>But sitting there with the lunch I loved (often chips and salsa), I’d still have the diners at the soup kitchen in the back of my mind.  Something didn’t feel right.</a:t>
            </a: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252708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dk1"/>
                </a:solidFill>
                <a:effectLst/>
                <a:latin typeface="Arial"/>
                <a:ea typeface="Arial"/>
                <a:cs typeface="Arial"/>
                <a:sym typeface="Arial"/>
              </a:rPr>
              <a:t>Years went by, I transitioned to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dk1"/>
                </a:solidFill>
                <a:effectLst/>
                <a:latin typeface="Arial"/>
                <a:ea typeface="Arial"/>
                <a:cs typeface="Arial"/>
                <a:sym typeface="Arial"/>
              </a:rPr>
              <a:t>--App vs. NCSU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dk1"/>
                </a:solidFill>
                <a:effectLst/>
                <a:latin typeface="Arial"/>
                <a:ea typeface="Arial"/>
                <a:cs typeface="Arial"/>
                <a:sym typeface="Arial"/>
              </a:rPr>
              <a:t> --NCSU (international relations degree)- wanted to travel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dk1"/>
                </a:solidFill>
                <a:effectLst/>
                <a:latin typeface="Arial"/>
                <a:ea typeface="Arial"/>
                <a:cs typeface="Arial"/>
                <a:sym typeface="Arial"/>
              </a:rPr>
              <a:t>--&amp; and began to volunteer for day shelter.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i="0" u="none" strike="noStrike" kern="1200" cap="none" dirty="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u="none" strike="noStrike" kern="1200" cap="none" dirty="0">
                <a:solidFill>
                  <a:schemeClr val="dk1"/>
                </a:solidFill>
                <a:effectLst/>
                <a:latin typeface="Arial"/>
                <a:ea typeface="Arial"/>
                <a:cs typeface="Arial"/>
                <a:sym typeface="Arial"/>
              </a:rPr>
              <a:t>--graduated and thought I would again go away…</a:t>
            </a:r>
          </a:p>
          <a:p>
            <a:endParaRPr lang="en-US" sz="1100" b="1" i="0" u="none" strike="noStrike" kern="1200" cap="none" dirty="0">
              <a:solidFill>
                <a:schemeClr val="dk1"/>
              </a:solidFill>
              <a:effectLst/>
              <a:latin typeface="Arial"/>
              <a:cs typeface="Arial"/>
              <a:sym typeface="Arial"/>
            </a:endParaRPr>
          </a:p>
          <a:p>
            <a:r>
              <a:rPr lang="en-US" sz="1100" b="1" i="0" u="none" strike="noStrike" kern="1200" cap="none" dirty="0">
                <a:solidFill>
                  <a:schemeClr val="dk1"/>
                </a:solidFill>
                <a:effectLst/>
                <a:latin typeface="Arial"/>
                <a:cs typeface="Arial"/>
                <a:sym typeface="Arial"/>
              </a:rPr>
              <a:t>--but stayed and fell even more in love with people at the shelter</a:t>
            </a:r>
          </a:p>
          <a:p>
            <a:endParaRPr lang="en-US" sz="1100" b="1" i="0" u="none" strike="noStrike" kern="1200" cap="none" dirty="0">
              <a:solidFill>
                <a:schemeClr val="dk1"/>
              </a:solidFill>
              <a:effectLst/>
              <a:latin typeface="Arial"/>
              <a:cs typeface="Arial"/>
              <a:sym typeface="Arial"/>
            </a:endParaRPr>
          </a:p>
          <a:p>
            <a:r>
              <a:rPr lang="en-US" sz="1100" b="1" i="0" u="none" strike="noStrike" kern="1200" cap="none" dirty="0">
                <a:solidFill>
                  <a:schemeClr val="dk1"/>
                </a:solidFill>
                <a:effectLst/>
                <a:latin typeface="Arial"/>
                <a:cs typeface="Arial"/>
                <a:sym typeface="Arial"/>
              </a:rPr>
              <a:t>--eating in soup kitchens</a:t>
            </a:r>
          </a:p>
          <a:p>
            <a:endParaRPr lang="en-US" sz="1100" b="1" i="0" u="none" strike="noStrike" kern="1200" cap="none" dirty="0">
              <a:solidFill>
                <a:schemeClr val="dk1"/>
              </a:solidFill>
              <a:effectLst/>
              <a:latin typeface="Arial"/>
              <a:cs typeface="Arial"/>
              <a:sym typeface="Arial"/>
            </a:endParaRPr>
          </a:p>
          <a:p>
            <a:r>
              <a:rPr lang="en-US" sz="1100" b="1" i="0" u="none" strike="noStrike" kern="1200" cap="none" dirty="0">
                <a:solidFill>
                  <a:schemeClr val="dk1"/>
                </a:solidFill>
                <a:effectLst/>
                <a:latin typeface="Arial"/>
                <a:cs typeface="Arial"/>
                <a:sym typeface="Arial"/>
              </a:rPr>
              <a:t>STARTED LEARNING MORE ABOUT HUNGER</a:t>
            </a:r>
            <a:endParaRPr lang="en-US" dirty="0"/>
          </a:p>
        </p:txBody>
      </p:sp>
    </p:spTree>
    <p:extLst>
      <p:ext uri="{BB962C8B-B14F-4D97-AF65-F5344CB8AC3E}">
        <p14:creationId xmlns:p14="http://schemas.microsoft.com/office/powerpoint/2010/main" val="724923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sz="1100" b="0" i="0" u="none" strike="noStrike" kern="1200" cap="none" dirty="0">
              <a:solidFill>
                <a:schemeClr val="dk1"/>
              </a:solidFill>
              <a:effectLst/>
              <a:latin typeface="Arial"/>
              <a:ea typeface="Arial"/>
              <a:cs typeface="Arial"/>
              <a:sym typeface="Arial"/>
            </a:endParaRPr>
          </a:p>
          <a:p>
            <a:endParaRPr lang="en-US" sz="1100" b="0" i="0" u="none" strike="noStrike" kern="1200" cap="none" dirty="0">
              <a:solidFill>
                <a:schemeClr val="dk1"/>
              </a:solidFill>
              <a:effectLst/>
              <a:latin typeface="Arial"/>
              <a:ea typeface="Arial"/>
              <a:cs typeface="Arial"/>
              <a:sym typeface="Arial"/>
            </a:endParaRPr>
          </a:p>
          <a:p>
            <a:r>
              <a:rPr lang="en-US" sz="1100" b="0" i="0" u="none" strike="noStrike" kern="1200" cap="none" dirty="0">
                <a:solidFill>
                  <a:schemeClr val="dk1"/>
                </a:solidFill>
                <a:effectLst/>
                <a:latin typeface="Arial"/>
                <a:ea typeface="Arial"/>
                <a:cs typeface="Arial"/>
                <a:sym typeface="Arial"/>
              </a:rPr>
              <a:t>STORY OF JOHN</a:t>
            </a:r>
          </a:p>
          <a:p>
            <a:r>
              <a:rPr lang="en-US" sz="1100" b="0" i="0" u="none" strike="noStrike" kern="1200" cap="none" dirty="0">
                <a:solidFill>
                  <a:schemeClr val="dk1"/>
                </a:solidFill>
                <a:effectLst/>
                <a:latin typeface="Arial"/>
                <a:ea typeface="Arial"/>
                <a:cs typeface="Arial"/>
                <a:sym typeface="Arial"/>
              </a:rPr>
              <a:t>1 in 7 people are food insecure in our county.</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That is 1 in 7 people in your row in front of you. Think about that.</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To make it worse, 1 in 5 children are hungry.</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That is a lot of people and </a:t>
            </a:r>
          </a:p>
          <a:p>
            <a:r>
              <a:rPr lang="en-US" sz="1100" b="0" i="0" u="none" strike="noStrike" kern="1200" cap="none" dirty="0">
                <a:solidFill>
                  <a:schemeClr val="dk1"/>
                </a:solidFill>
                <a:effectLst/>
                <a:latin typeface="Arial"/>
                <a:ea typeface="Arial"/>
                <a:cs typeface="Arial"/>
                <a:sym typeface="Arial"/>
              </a:rPr>
              <a:t> </a:t>
            </a:r>
          </a:p>
          <a:p>
            <a:r>
              <a:rPr lang="en-US" sz="1100" b="1" i="0" u="none" strike="noStrike" kern="1200" cap="none" dirty="0">
                <a:solidFill>
                  <a:schemeClr val="dk1"/>
                </a:solidFill>
                <a:effectLst/>
                <a:latin typeface="Arial"/>
                <a:ea typeface="Arial"/>
                <a:cs typeface="Arial"/>
                <a:sym typeface="Arial"/>
              </a:rPr>
              <a:t>I began to take people out for meals. </a:t>
            </a:r>
            <a:r>
              <a:rPr lang="en-US" sz="1100" b="0" i="0" u="none" strike="noStrike" kern="1200" cap="none" dirty="0">
                <a:solidFill>
                  <a:schemeClr val="dk1"/>
                </a:solidFill>
                <a:effectLst/>
                <a:latin typeface="Arial"/>
                <a:ea typeface="Arial"/>
                <a:cs typeface="Arial"/>
                <a:sym typeface="Arial"/>
              </a:rPr>
              <a:t>We would go anywhere they wanted to go. We ended up at buffet restaurants a lot. </a:t>
            </a:r>
          </a:p>
          <a:p>
            <a:r>
              <a:rPr lang="en-US" sz="1100" b="0" i="0" u="none" strike="noStrike" kern="1200" cap="none" dirty="0">
                <a:solidFill>
                  <a:schemeClr val="dk1"/>
                </a:solidFill>
                <a:effectLst/>
                <a:latin typeface="Arial"/>
                <a:ea typeface="Arial"/>
                <a:cs typeface="Arial"/>
                <a:sym typeface="Arial"/>
              </a:rPr>
              <a:t> </a:t>
            </a:r>
          </a:p>
          <a:p>
            <a:r>
              <a:rPr lang="en-US" sz="1100" b="1" i="0" u="none" strike="noStrike" kern="1200" cap="none" dirty="0">
                <a:solidFill>
                  <a:schemeClr val="dk1"/>
                </a:solidFill>
                <a:effectLst/>
                <a:latin typeface="Arial"/>
                <a:ea typeface="Arial"/>
                <a:cs typeface="Arial"/>
                <a:sym typeface="Arial"/>
              </a:rPr>
              <a:t>I had a friend named John, </a:t>
            </a:r>
            <a:r>
              <a:rPr lang="en-US" sz="1100" b="0" i="0" u="none" strike="noStrike" kern="1200" cap="none" dirty="0">
                <a:solidFill>
                  <a:schemeClr val="dk1"/>
                </a:solidFill>
                <a:effectLst/>
                <a:latin typeface="Arial"/>
                <a:ea typeface="Arial"/>
                <a:cs typeface="Arial"/>
                <a:sym typeface="Arial"/>
              </a:rPr>
              <a:t>who happened to be experiencing homelessness at the time. John had lost his job in a restaurant because the restaurant shut down. He couldn’t find another one at the time, so he couldn’t pay his light bill. Then he couldn’t pay his rent. He had no one to  call to crash on the couch while he got it all together. John ended up at the shelter.</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It was John’s birthday, so we went out to dinner. We were at a buffet restaurant that I loved (they had a chocolate fountain). I asked John why he always wanted us to go to this particular restaurant. He said, “Maggie, I am hungry and need food, but I also have dignity here. I am seen. When in poverty, I feel invisible a lot. Here, multiple layers of people greet me. People at the door open the door and say hello, the people at the register ask how I am doing. The servers come around and ask how my food is and if I need a refill. I also have choice. I can choose what I want today. Some days I want a salad because I am feeling greens and some days I want a waffle because some days we just want a waffle, right? I don’t have to just take whatever is available.</a:t>
            </a:r>
          </a:p>
          <a:p>
            <a:r>
              <a:rPr lang="en-US" sz="1100" b="0" i="0" u="none" strike="noStrike" kern="1200" cap="none" dirty="0">
                <a:solidFill>
                  <a:schemeClr val="dk1"/>
                </a:solidFill>
                <a:effectLst/>
                <a:latin typeface="Arial"/>
                <a:ea typeface="Arial"/>
                <a:cs typeface="Arial"/>
                <a:sym typeface="Arial"/>
              </a:rPr>
              <a:t> </a:t>
            </a:r>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Mic drop. Powerful stuff.</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I understood and knew I needed to do something about it. I needed to soup kitchen 2.0 this town.</a:t>
            </a:r>
          </a:p>
          <a:p>
            <a:r>
              <a:rPr lang="en-US" sz="1100" b="0" i="0" u="none" strike="noStrike" kern="1200" cap="none" dirty="0">
                <a:solidFill>
                  <a:schemeClr val="dk1"/>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184801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kern="1200" cap="none" dirty="0">
                <a:solidFill>
                  <a:schemeClr val="dk1"/>
                </a:solidFill>
                <a:effectLst/>
                <a:latin typeface="Arial"/>
                <a:ea typeface="Arial"/>
                <a:cs typeface="Arial"/>
                <a:sym typeface="Arial"/>
              </a:rPr>
              <a:t>Soup kitchens could be this instead.  </a:t>
            </a: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So we opened APATT the next day and all was well right?</a:t>
            </a:r>
            <a:endParaRPr lang="en-US" sz="1100" b="0" i="0" u="none" strike="noStrike" kern="1200" cap="none" dirty="0">
              <a:solidFill>
                <a:schemeClr val="dk1"/>
              </a:solidFill>
              <a:effectLst/>
              <a:latin typeface="Arial"/>
              <a:ea typeface="Arial"/>
              <a:cs typeface="Arial"/>
              <a:sym typeface="Arial"/>
            </a:endParaRPr>
          </a:p>
          <a:p>
            <a:r>
              <a:rPr lang="en-US" sz="1100" b="0" i="0" u="none" strike="noStrike" kern="1200" cap="none" dirty="0">
                <a:solidFill>
                  <a:schemeClr val="dk1"/>
                </a:solidFill>
                <a:effectLst/>
                <a:latin typeface="Arial"/>
                <a:ea typeface="Arial"/>
                <a:cs typeface="Arial"/>
                <a:sym typeface="Arial"/>
              </a:rPr>
              <a:t> </a:t>
            </a:r>
          </a:p>
          <a:p>
            <a:r>
              <a:rPr lang="en-US" sz="1100" b="1" i="0" u="none" strike="noStrike" kern="1200" cap="none" dirty="0">
                <a:solidFill>
                  <a:schemeClr val="dk1"/>
                </a:solidFill>
                <a:effectLst/>
                <a:latin typeface="Arial"/>
                <a:ea typeface="Arial"/>
                <a:cs typeface="Arial"/>
                <a:sym typeface="Arial"/>
              </a:rPr>
              <a:t>48 months later </a:t>
            </a:r>
            <a:r>
              <a:rPr lang="en-US" sz="1100" b="0" i="0" u="none" strike="noStrike" kern="1200" cap="none" dirty="0">
                <a:solidFill>
                  <a:schemeClr val="dk1"/>
                </a:solidFill>
                <a:effectLst/>
                <a:latin typeface="Arial"/>
                <a:ea typeface="Arial"/>
                <a:cs typeface="Arial"/>
                <a:sym typeface="Arial"/>
              </a:rPr>
              <a:t>(yes..48), I opened A Place at the Table, our town’s first and state’s second pay-what-you-can café.  In opening A Place at the Table, we joined 60 pay-what-you-can cafes, that are operating across the US.</a:t>
            </a:r>
          </a:p>
          <a:p>
            <a:r>
              <a:rPr lang="en-US" sz="1100" b="0" i="0" u="none" strike="noStrike" kern="1200" cap="none" dirty="0">
                <a:solidFill>
                  <a:schemeClr val="dk1"/>
                </a:solidFill>
                <a:effectLst/>
                <a:latin typeface="Arial"/>
                <a:ea typeface="Arial"/>
                <a:cs typeface="Arial"/>
                <a:sym typeface="Arial"/>
              </a:rPr>
              <a:t> With 1 million restaurants in the US. We would be the 61</a:t>
            </a:r>
            <a:r>
              <a:rPr lang="en-US" sz="1100" b="0" i="0" u="none" strike="noStrike" kern="1200" cap="none" baseline="30000" dirty="0">
                <a:solidFill>
                  <a:schemeClr val="dk1"/>
                </a:solidFill>
                <a:effectLst/>
                <a:latin typeface="Arial"/>
                <a:ea typeface="Arial"/>
                <a:cs typeface="Arial"/>
                <a:sym typeface="Arial"/>
              </a:rPr>
              <a:t>st</a:t>
            </a:r>
            <a:r>
              <a:rPr lang="en-US" sz="1100" b="0" i="0" u="none" strike="noStrike" kern="1200" cap="none" dirty="0">
                <a:solidFill>
                  <a:schemeClr val="dk1"/>
                </a:solidFill>
                <a:effectLst/>
                <a:latin typeface="Arial"/>
                <a:ea typeface="Arial"/>
                <a:cs typeface="Arial"/>
                <a:sym typeface="Arial"/>
              </a:rPr>
              <a:t> pay-what-you-can one.</a:t>
            </a:r>
          </a:p>
          <a:p>
            <a:r>
              <a:rPr lang="en-US" sz="1100" b="0" i="0" u="none" strike="noStrike" kern="1200" cap="none" dirty="0">
                <a:solidFill>
                  <a:schemeClr val="dk1"/>
                </a:solidFill>
                <a:effectLst/>
                <a:latin typeface="Arial"/>
                <a:ea typeface="Arial"/>
                <a:cs typeface="Arial"/>
                <a:sym typeface="Arial"/>
              </a:rPr>
              <a:t> </a:t>
            </a:r>
          </a:p>
          <a:p>
            <a:r>
              <a:rPr lang="en-US" sz="1100" b="0" i="0" u="none" strike="noStrike" kern="1200" cap="none" dirty="0">
                <a:solidFill>
                  <a:schemeClr val="dk1"/>
                </a:solidFill>
                <a:effectLst/>
                <a:latin typeface="Arial"/>
                <a:ea typeface="Arial"/>
                <a:cs typeface="Arial"/>
                <a:sym typeface="Arial"/>
              </a:rPr>
              <a:t>In 2014 after visiting the soup kitchen, I knew something had to change.  </a:t>
            </a:r>
          </a:p>
          <a:p>
            <a:r>
              <a:rPr lang="en-US" sz="1100" b="0" i="0" u="none" strike="noStrike" kern="1200" cap="none" dirty="0">
                <a:solidFill>
                  <a:schemeClr val="dk1"/>
                </a:solidFill>
                <a:effectLst/>
                <a:latin typeface="Arial"/>
                <a:ea typeface="Arial"/>
                <a:cs typeface="Arial"/>
                <a:sym typeface="Arial"/>
              </a:rPr>
              <a:t>-researched everything from ___, found OWEE and FARM (mentors)</a:t>
            </a:r>
          </a:p>
          <a:p>
            <a:r>
              <a:rPr lang="en-US" sz="1100" b="0" i="0" u="none" strike="noStrike" kern="1200" cap="none" dirty="0">
                <a:solidFill>
                  <a:schemeClr val="dk1"/>
                </a:solidFill>
                <a:effectLst/>
                <a:latin typeface="Arial"/>
                <a:ea typeface="Arial"/>
                <a:cs typeface="Arial"/>
                <a:sym typeface="Arial"/>
              </a:rPr>
              <a:t>-incorporation</a:t>
            </a:r>
          </a:p>
          <a:p>
            <a:r>
              <a:rPr lang="en-US" sz="1100" b="0" i="0" u="none" strike="noStrike" kern="1200" cap="none" dirty="0">
                <a:solidFill>
                  <a:schemeClr val="dk1"/>
                </a:solidFill>
                <a:effectLst/>
                <a:latin typeface="Arial"/>
                <a:ea typeface="Arial"/>
                <a:cs typeface="Arial"/>
                <a:sym typeface="Arial"/>
              </a:rPr>
              <a:t>-build a vision team that turned board</a:t>
            </a:r>
          </a:p>
          <a:p>
            <a:r>
              <a:rPr lang="en-US" sz="1100" b="0" i="0" u="none" strike="noStrike" kern="1200" cap="none" dirty="0">
                <a:solidFill>
                  <a:schemeClr val="dk1"/>
                </a:solidFill>
                <a:effectLst/>
                <a:latin typeface="Arial"/>
                <a:ea typeface="Arial"/>
                <a:cs typeface="Arial"/>
                <a:sym typeface="Arial"/>
              </a:rPr>
              <a:t>-filled out nonprofit paperwork—</a:t>
            </a:r>
            <a:r>
              <a:rPr lang="en-US" sz="1100" b="0" i="0" u="none" strike="noStrike" kern="1200" cap="none" dirty="0" err="1">
                <a:solidFill>
                  <a:schemeClr val="dk1"/>
                </a:solidFill>
                <a:effectLst/>
                <a:latin typeface="Arial"/>
                <a:ea typeface="Arial"/>
                <a:cs typeface="Arial"/>
                <a:sym typeface="Arial"/>
              </a:rPr>
              <a:t>kne</a:t>
            </a:r>
            <a:r>
              <a:rPr lang="en-US" sz="1100" b="0" i="0" u="none" strike="noStrike" kern="1200" cap="none" dirty="0">
                <a:solidFill>
                  <a:schemeClr val="dk1"/>
                </a:solidFill>
                <a:effectLst/>
                <a:latin typeface="Arial"/>
                <a:ea typeface="Arial"/>
                <a:cs typeface="Arial"/>
                <a:sym typeface="Arial"/>
              </a:rPr>
              <a:t> w we had to be a nonprofit</a:t>
            </a:r>
          </a:p>
          <a:p>
            <a:r>
              <a:rPr lang="en-US" sz="1100" b="0" i="0" u="none" strike="noStrike" kern="1200" cap="none" dirty="0">
                <a:solidFill>
                  <a:schemeClr val="dk1"/>
                </a:solidFill>
                <a:effectLst/>
                <a:latin typeface="Arial"/>
                <a:ea typeface="Arial"/>
                <a:cs typeface="Arial"/>
                <a:sym typeface="Arial"/>
              </a:rPr>
              <a:t>-held our first fundraiser (disaster)</a:t>
            </a:r>
          </a:p>
        </p:txBody>
      </p:sp>
    </p:spTree>
    <p:extLst>
      <p:ext uri="{BB962C8B-B14F-4D97-AF65-F5344CB8AC3E}">
        <p14:creationId xmlns:p14="http://schemas.microsoft.com/office/powerpoint/2010/main" val="129385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cap="none" dirty="0">
                <a:solidFill>
                  <a:schemeClr val="dk1"/>
                </a:solidFill>
                <a:effectLst/>
                <a:latin typeface="Arial"/>
                <a:ea typeface="Arial"/>
                <a:cs typeface="Arial"/>
                <a:sym typeface="Arial"/>
              </a:rPr>
              <a:t>-held popups every month to live out the mission</a:t>
            </a:r>
          </a:p>
          <a:p>
            <a:r>
              <a:rPr lang="en-US" sz="1100" b="0" i="0" u="none" strike="noStrike" kern="1200" cap="none" dirty="0">
                <a:solidFill>
                  <a:schemeClr val="dk1"/>
                </a:solidFill>
                <a:effectLst/>
                <a:latin typeface="Arial"/>
                <a:ea typeface="Arial"/>
                <a:cs typeface="Arial"/>
                <a:sym typeface="Arial"/>
              </a:rPr>
              <a:t>-searched for a space for years and years (landlords turned us down)</a:t>
            </a:r>
          </a:p>
          <a:p>
            <a:r>
              <a:rPr lang="en-US" sz="1100" b="0" i="0" u="none" strike="noStrike" kern="1200" cap="none" dirty="0">
                <a:solidFill>
                  <a:schemeClr val="dk1"/>
                </a:solidFill>
                <a:effectLst/>
                <a:latin typeface="Arial"/>
                <a:ea typeface="Arial"/>
                <a:cs typeface="Arial"/>
                <a:sym typeface="Arial"/>
              </a:rPr>
              <a:t>-one day, York Properties called..</a:t>
            </a:r>
          </a:p>
          <a:p>
            <a:endParaRPr lang="en-US" sz="1100" b="0" i="0" u="none" strike="noStrike" kern="1200" cap="none" dirty="0">
              <a:solidFill>
                <a:schemeClr val="dk1"/>
              </a:solidFill>
              <a:effectLst/>
              <a:latin typeface="Arial"/>
              <a:ea typeface="Arial"/>
              <a:cs typeface="Arial"/>
              <a:sym typeface="Arial"/>
            </a:endParaRPr>
          </a:p>
          <a:p>
            <a:r>
              <a:rPr lang="en-US" sz="1100" b="0" i="0" u="none" strike="noStrike" kern="1200" cap="none" dirty="0">
                <a:solidFill>
                  <a:schemeClr val="dk1"/>
                </a:solidFill>
                <a:effectLst/>
                <a:latin typeface="Arial"/>
                <a:ea typeface="Arial"/>
                <a:cs typeface="Arial"/>
                <a:sym typeface="Arial"/>
              </a:rPr>
              <a:t>In January of 2018, we opened APATT</a:t>
            </a:r>
          </a:p>
          <a:p>
            <a:endParaRPr lang="en-US" sz="1100" b="0" i="0" u="none" strike="noStrike" kern="1200" cap="none" dirty="0">
              <a:solidFill>
                <a:schemeClr val="dk1"/>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9668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r>
              <a:rPr lang="en-US" sz="1100" b="1" i="0" u="none" strike="noStrike" kern="1200" cap="none" dirty="0">
                <a:solidFill>
                  <a:schemeClr val="dk1"/>
                </a:solidFill>
                <a:effectLst/>
                <a:latin typeface="Arial"/>
                <a:ea typeface="Arial"/>
                <a:cs typeface="Arial"/>
                <a:sym typeface="Arial"/>
              </a:rPr>
              <a:t>STORY OF APATT</a:t>
            </a:r>
          </a:p>
          <a:p>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So what is a pay-what-you-can café?</a:t>
            </a:r>
          </a:p>
          <a:p>
            <a:r>
              <a:rPr lang="en-US" sz="1100" b="0" i="0" u="none" strike="noStrike" kern="1200" cap="none" dirty="0">
                <a:solidFill>
                  <a:schemeClr val="dk1"/>
                </a:solidFill>
                <a:effectLst/>
                <a:latin typeface="Arial"/>
                <a:ea typeface="Arial"/>
                <a:cs typeface="Arial"/>
                <a:sym typeface="Arial"/>
              </a:rPr>
              <a:t>I now invite you to walk in this front door with me. </a:t>
            </a:r>
          </a:p>
          <a:p>
            <a:r>
              <a:rPr lang="en-US" sz="1100" b="0" i="0" u="none" strike="noStrike" kern="1200" cap="none" dirty="0">
                <a:solidFill>
                  <a:schemeClr val="dk1"/>
                </a:solidFill>
                <a:effectLst/>
                <a:latin typeface="Arial"/>
                <a:ea typeface="Arial"/>
                <a:cs typeface="Arial"/>
                <a:sym typeface="Arial"/>
              </a:rPr>
              <a:t> You see a regular restaurant, like most of us go to anyway if </a:t>
            </a:r>
            <a:r>
              <a:rPr lang="en-US" sz="1100" b="0" i="0" u="none" strike="noStrike" kern="1200" cap="none" dirty="0" err="1">
                <a:solidFill>
                  <a:schemeClr val="dk1"/>
                </a:solidFill>
                <a:effectLst/>
                <a:latin typeface="Arial"/>
                <a:ea typeface="Arial"/>
                <a:cs typeface="Arial"/>
                <a:sym typeface="Arial"/>
              </a:rPr>
              <a:t>weve</a:t>
            </a:r>
            <a:r>
              <a:rPr lang="en-US" sz="1100" b="0" i="0" u="none" strike="noStrike" kern="1200" cap="none" dirty="0">
                <a:solidFill>
                  <a:schemeClr val="dk1"/>
                </a:solidFill>
                <a:effectLst/>
                <a:latin typeface="Arial"/>
                <a:ea typeface="Arial"/>
                <a:cs typeface="Arial"/>
                <a:sym typeface="Arial"/>
              </a:rPr>
              <a:t> the opportunity and can afford a meal. You see a menu full of breakfast and lunch items. You smell bacon or hot scones in the oven. You see lots of smiles and good music rolling. You see big photos on the wall with friendly faces. </a:t>
            </a:r>
          </a:p>
          <a:p>
            <a:r>
              <a:rPr lang="en-US" sz="1100" b="0" i="0" u="none" strike="noStrike" kern="1200" cap="none" dirty="0">
                <a:solidFill>
                  <a:schemeClr val="dk1"/>
                </a:solidFill>
                <a:effectLst/>
                <a:latin typeface="Arial"/>
                <a:ea typeface="Arial"/>
                <a:cs typeface="Arial"/>
                <a:sym typeface="Arial"/>
              </a:rPr>
              <a:t> You truly don’t know we are a nonprofit until you see a few different interesting explainer signs or kind people with volunteer nametags.</a:t>
            </a:r>
          </a:p>
          <a:p>
            <a:r>
              <a:rPr lang="en-US" sz="1100" b="0" i="0" u="none" strike="noStrike" kern="1200" cap="none" dirty="0">
                <a:solidFill>
                  <a:schemeClr val="dk1"/>
                </a:solidFill>
                <a:effectLst/>
                <a:latin typeface="Arial"/>
                <a:ea typeface="Arial"/>
                <a:cs typeface="Arial"/>
                <a:sym typeface="Arial"/>
              </a:rPr>
              <a:t> </a:t>
            </a:r>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Once you order your food, the person behind the register with the volunteer nametag says, </a:t>
            </a:r>
            <a:r>
              <a:rPr lang="en-US" sz="1100" b="0" i="0" u="none" strike="noStrike" kern="1200" cap="none" dirty="0">
                <a:solidFill>
                  <a:schemeClr val="dk1"/>
                </a:solidFill>
                <a:effectLst/>
                <a:latin typeface="Arial"/>
                <a:ea typeface="Arial"/>
                <a:cs typeface="Arial"/>
                <a:sym typeface="Arial"/>
              </a:rPr>
              <a:t>“Your suggested price </a:t>
            </a:r>
            <a:r>
              <a:rPr lang="en-US" sz="1100" b="0" i="0" u="none" strike="noStrike" kern="1200" cap="none" dirty="0" err="1">
                <a:solidFill>
                  <a:schemeClr val="dk1"/>
                </a:solidFill>
                <a:effectLst/>
                <a:latin typeface="Arial"/>
                <a:ea typeface="Arial"/>
                <a:cs typeface="Arial"/>
                <a:sym typeface="Arial"/>
              </a:rPr>
              <a:t>is..would</a:t>
            </a:r>
            <a:r>
              <a:rPr lang="en-US" sz="1100" b="0" i="0" u="none" strike="noStrike" kern="1200" cap="none" dirty="0">
                <a:solidFill>
                  <a:schemeClr val="dk1"/>
                </a:solidFill>
                <a:effectLst/>
                <a:latin typeface="Arial"/>
                <a:ea typeface="Arial"/>
                <a:cs typeface="Arial"/>
                <a:sym typeface="Arial"/>
              </a:rPr>
              <a:t> you like to pay that price, less, or volunteer for your meal?” </a:t>
            </a:r>
          </a:p>
          <a:p>
            <a:r>
              <a:rPr lang="en-US" sz="1100" b="0" i="0" u="none" strike="noStrike" kern="1200" cap="none" dirty="0">
                <a:solidFill>
                  <a:schemeClr val="dk1"/>
                </a:solidFill>
                <a:effectLst/>
                <a:latin typeface="Arial"/>
                <a:ea typeface="Arial"/>
                <a:cs typeface="Arial"/>
                <a:sym typeface="Arial"/>
              </a:rPr>
              <a:t> Suggested pricing means just that. You can choose to pay that, pay more and pay it forward for someone else who cannot afford to pay for their meal, pay less because some weeks are just harder than others and all you can do is pay $5 for your meal, or pay by volunteering with us.</a:t>
            </a:r>
          </a:p>
          <a:p>
            <a:r>
              <a:rPr lang="en-US" sz="1100" b="0" i="0" u="none" strike="noStrike" kern="1200" cap="none" dirty="0">
                <a:solidFill>
                  <a:schemeClr val="dk1"/>
                </a:solidFill>
                <a:effectLst/>
                <a:latin typeface="Arial"/>
                <a:ea typeface="Arial"/>
                <a:cs typeface="Arial"/>
                <a:sym typeface="Arial"/>
              </a:rPr>
              <a:t> </a:t>
            </a:r>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Our mission is to provide community and good food for all regardless of means.</a:t>
            </a:r>
          </a:p>
          <a:p>
            <a:r>
              <a:rPr lang="en-US" sz="1100" b="0" i="0" u="none" strike="noStrike" kern="1200" cap="none" dirty="0">
                <a:solidFill>
                  <a:schemeClr val="dk1"/>
                </a:solidFill>
                <a:effectLst/>
                <a:latin typeface="Arial"/>
                <a:ea typeface="Arial"/>
                <a:cs typeface="Arial"/>
                <a:sym typeface="Arial"/>
              </a:rPr>
              <a:t> There is a reason community is first in our mission statement. </a:t>
            </a:r>
          </a:p>
          <a:p>
            <a:r>
              <a:rPr lang="en-US" sz="1100" b="0" i="0" u="none" strike="noStrike" kern="1200" cap="none" dirty="0">
                <a:solidFill>
                  <a:schemeClr val="dk1"/>
                </a:solidFill>
                <a:effectLst/>
                <a:latin typeface="Arial"/>
                <a:ea typeface="Arial"/>
                <a:cs typeface="Arial"/>
                <a:sym typeface="Arial"/>
              </a:rPr>
              <a:t>Isn’t life better when we are in community?</a:t>
            </a:r>
          </a:p>
          <a:p>
            <a:r>
              <a:rPr lang="en-US" sz="1100" b="0" i="0" u="none" strike="noStrike" kern="1200" cap="none" dirty="0">
                <a:solidFill>
                  <a:schemeClr val="dk1"/>
                </a:solidFill>
                <a:effectLst/>
                <a:latin typeface="Arial"/>
                <a:ea typeface="Arial"/>
                <a:cs typeface="Arial"/>
                <a:sym typeface="Arial"/>
              </a:rPr>
              <a:t> We do this in multiple ways. </a:t>
            </a:r>
          </a:p>
          <a:p>
            <a:r>
              <a:rPr lang="en-US" sz="1100" b="0" i="0" u="none" strike="noStrike" kern="1200" cap="none" dirty="0">
                <a:solidFill>
                  <a:schemeClr val="dk1"/>
                </a:solidFill>
                <a:effectLst/>
                <a:latin typeface="Arial"/>
                <a:ea typeface="Arial"/>
                <a:cs typeface="Arial"/>
                <a:sym typeface="Arial"/>
              </a:rPr>
              <a:t>We eat together. We have large community tables where people can share meals and come together from all different walks of life.</a:t>
            </a:r>
          </a:p>
          <a:p>
            <a:r>
              <a:rPr lang="en-US" sz="1100" b="0" i="0" u="none" strike="noStrike" kern="1200" cap="none" dirty="0">
                <a:solidFill>
                  <a:schemeClr val="dk1"/>
                </a:solidFill>
                <a:effectLst/>
                <a:latin typeface="Arial"/>
                <a:ea typeface="Arial"/>
                <a:cs typeface="Arial"/>
                <a:sym typeface="Arial"/>
              </a:rPr>
              <a:t>We volunteer together. We have over 80 volunteers a day. These 80 are either volunteering for their meal or had signed up to volunteer. The cool part is you don’t know who is volunteering for their meal and who signed up. People are doing dishes together, running food, serving refills, and again doing it together…..</a:t>
            </a:r>
          </a:p>
          <a:p>
            <a:r>
              <a:rPr lang="en-US" sz="1100" b="0" i="0" u="none" strike="noStrike" kern="1200" cap="none" dirty="0">
                <a:solidFill>
                  <a:schemeClr val="dk1"/>
                </a:solidFill>
                <a:effectLst/>
                <a:latin typeface="Arial"/>
                <a:ea typeface="Arial"/>
                <a:cs typeface="Arial"/>
                <a:sym typeface="Arial"/>
              </a:rPr>
              <a:t> </a:t>
            </a:r>
          </a:p>
          <a:p>
            <a:r>
              <a:rPr lang="en-US" sz="1100" b="1" i="0" u="none" strike="noStrike" kern="1200" cap="none" dirty="0">
                <a:solidFill>
                  <a:schemeClr val="dk1"/>
                </a:solidFill>
                <a:effectLst/>
                <a:latin typeface="Arial"/>
                <a:ea typeface="Arial"/>
                <a:cs typeface="Arial"/>
                <a:sym typeface="Arial"/>
              </a:rPr>
              <a:t>We are a hand up vs hand out.</a:t>
            </a:r>
            <a:r>
              <a:rPr lang="en-US" sz="1100" b="0" i="0" u="none" strike="noStrike" kern="1200" cap="none" dirty="0">
                <a:solidFill>
                  <a:schemeClr val="dk1"/>
                </a:solidFill>
                <a:effectLst/>
                <a:latin typeface="Arial"/>
                <a:ea typeface="Arial"/>
                <a:cs typeface="Arial"/>
                <a:sym typeface="Arial"/>
              </a:rPr>
              <a:t> We see 40-60 people a day volunteering for their meal. They want to volunteer. </a:t>
            </a:r>
          </a:p>
          <a:p>
            <a:r>
              <a:rPr lang="en-US" sz="1100" b="0" i="0" u="none" strike="noStrike" kern="1200" cap="none" dirty="0">
                <a:solidFill>
                  <a:schemeClr val="dk1"/>
                </a:solidFill>
                <a:effectLst/>
                <a:latin typeface="Arial"/>
                <a:ea typeface="Arial"/>
                <a:cs typeface="Arial"/>
                <a:sym typeface="Arial"/>
              </a:rPr>
              <a:t>We all want to be a part of something bigger than ourselves. At Table, we all feel a part of it, no matter where we come from.</a:t>
            </a:r>
          </a:p>
          <a:p>
            <a:r>
              <a:rPr lang="en-US" sz="1100" b="0" i="0" u="none" strike="noStrike" kern="1200" cap="none" dirty="0">
                <a:solidFill>
                  <a:schemeClr val="dk1"/>
                </a:solidFill>
                <a:effectLst/>
                <a:latin typeface="Arial"/>
                <a:ea typeface="Arial"/>
                <a:cs typeface="Arial"/>
                <a:sym typeface="Arial"/>
              </a:rPr>
              <a:t> </a:t>
            </a:r>
            <a:endParaRPr lang="en-US" dirty="0"/>
          </a:p>
        </p:txBody>
      </p:sp>
    </p:spTree>
    <p:extLst>
      <p:ext uri="{BB962C8B-B14F-4D97-AF65-F5344CB8AC3E}">
        <p14:creationId xmlns:p14="http://schemas.microsoft.com/office/powerpoint/2010/main" val="335420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r>
              <a:rPr lang="en-US" sz="1100" b="1" i="0" u="none" strike="noStrike" kern="1200" cap="none" dirty="0">
                <a:solidFill>
                  <a:schemeClr val="dk1"/>
                </a:solidFill>
                <a:effectLst/>
                <a:latin typeface="Arial"/>
                <a:ea typeface="Arial"/>
                <a:cs typeface="Arial"/>
                <a:sym typeface="Arial"/>
              </a:rPr>
              <a:t>Let me tell you a story about my friend </a:t>
            </a:r>
            <a:r>
              <a:rPr lang="en-US" sz="1100" b="1" i="0" u="none" strike="noStrike" kern="1200" cap="none" dirty="0" err="1">
                <a:solidFill>
                  <a:schemeClr val="dk1"/>
                </a:solidFill>
                <a:effectLst/>
                <a:latin typeface="Arial"/>
                <a:ea typeface="Arial"/>
                <a:cs typeface="Arial"/>
                <a:sym typeface="Arial"/>
              </a:rPr>
              <a:t>Deno</a:t>
            </a:r>
            <a:r>
              <a:rPr lang="en-US" sz="1100" b="1" i="0" u="none" strike="noStrike" kern="1200" cap="none" dirty="0">
                <a:solidFill>
                  <a:schemeClr val="dk1"/>
                </a:solidFill>
                <a:effectLst/>
                <a:latin typeface="Arial"/>
                <a:ea typeface="Arial"/>
                <a:cs typeface="Arial"/>
                <a:sym typeface="Arial"/>
              </a:rPr>
              <a:t>: </a:t>
            </a:r>
          </a:p>
          <a:p>
            <a:r>
              <a:rPr lang="en-US" sz="1100" b="0" i="0" u="none" strike="noStrike" kern="1200" cap="none" dirty="0" err="1">
                <a:solidFill>
                  <a:schemeClr val="dk1"/>
                </a:solidFill>
                <a:effectLst/>
                <a:latin typeface="Arial"/>
                <a:ea typeface="Arial"/>
                <a:cs typeface="Arial"/>
                <a:sym typeface="Arial"/>
              </a:rPr>
              <a:t>Deno</a:t>
            </a:r>
            <a:r>
              <a:rPr lang="en-US" sz="1100" b="0" i="0" u="none" strike="noStrike" kern="1200" cap="none" dirty="0">
                <a:solidFill>
                  <a:schemeClr val="dk1"/>
                </a:solidFill>
                <a:effectLst/>
                <a:latin typeface="Arial"/>
                <a:ea typeface="Arial"/>
                <a:cs typeface="Arial"/>
                <a:sym typeface="Arial"/>
              </a:rPr>
              <a:t> has a great story. He started coming to the cafe in January of 2018, right when we opened. I have no idea how he found out about us, but he began coming every day. He did not say a word, at all. He would walk in, eat his food, then volunteer for his meal (mostly do dishes for hours—sometimes all day, just because he wanted to). As the months went on, he began to come out of the </a:t>
            </a:r>
            <a:r>
              <a:rPr lang="en-US" sz="1100" b="0" i="0" u="none" strike="noStrike" kern="1200" cap="none" dirty="0" err="1">
                <a:solidFill>
                  <a:schemeClr val="dk1"/>
                </a:solidFill>
                <a:effectLst/>
                <a:latin typeface="Arial"/>
                <a:ea typeface="Arial"/>
                <a:cs typeface="Arial"/>
                <a:sym typeface="Arial"/>
              </a:rPr>
              <a:t>dishroom</a:t>
            </a:r>
            <a:r>
              <a:rPr lang="en-US" sz="1100" b="0" i="0" u="none" strike="noStrike" kern="1200" cap="none" dirty="0">
                <a:solidFill>
                  <a:schemeClr val="dk1"/>
                </a:solidFill>
                <a:effectLst/>
                <a:latin typeface="Arial"/>
                <a:ea typeface="Arial"/>
                <a:cs typeface="Arial"/>
                <a:sym typeface="Arial"/>
              </a:rPr>
              <a:t> more, as many of us do—boy is that tiring, and he wanted to be a food runner. He didn’t say much, but he began to interact more.  After a few months of that you could not shut the guy up! The news came out to do a story and we asked him to interview, he talked for 30 minutes about Table…not sure what he said, but he at least was raving on!  </a:t>
            </a:r>
            <a:r>
              <a:rPr lang="en-US" sz="1100" b="0" i="0" u="none" strike="noStrike" kern="1200" cap="none" dirty="0" err="1">
                <a:solidFill>
                  <a:schemeClr val="dk1"/>
                </a:solidFill>
                <a:effectLst/>
                <a:latin typeface="Arial"/>
                <a:ea typeface="Arial"/>
                <a:cs typeface="Arial"/>
                <a:sym typeface="Arial"/>
              </a:rPr>
              <a:t>Deno</a:t>
            </a:r>
            <a:r>
              <a:rPr lang="en-US" sz="1100" b="0" i="0" u="none" strike="noStrike" kern="1200" cap="none" dirty="0">
                <a:solidFill>
                  <a:schemeClr val="dk1"/>
                </a:solidFill>
                <a:effectLst/>
                <a:latin typeface="Arial"/>
                <a:ea typeface="Arial"/>
                <a:cs typeface="Arial"/>
                <a:sym typeface="Arial"/>
              </a:rPr>
              <a:t> shows up every day, sometimes wet from the rain, sometimes freezing cold when the temperature drops, but he shows up bright eyed and ready to see how his Table family is.</a:t>
            </a:r>
          </a:p>
          <a:p>
            <a:r>
              <a:rPr lang="en-US" sz="1100" b="0" i="0" u="none" strike="noStrike" kern="1200" cap="none" dirty="0">
                <a:solidFill>
                  <a:schemeClr val="dk1"/>
                </a:solidFill>
                <a:effectLst/>
                <a:latin typeface="Arial"/>
                <a:ea typeface="Arial"/>
                <a:cs typeface="Arial"/>
                <a:sym typeface="Arial"/>
              </a:rPr>
              <a:t> </a:t>
            </a:r>
            <a:endParaRPr lang="en-US" sz="1100" b="1" i="0" u="none" strike="noStrike" kern="1200" cap="none" dirty="0">
              <a:solidFill>
                <a:schemeClr val="dk1"/>
              </a:solidFill>
              <a:effectLst/>
              <a:latin typeface="Arial"/>
              <a:ea typeface="Arial"/>
              <a:cs typeface="Arial"/>
              <a:sym typeface="Arial"/>
            </a:endParaRPr>
          </a:p>
          <a:p>
            <a:r>
              <a:rPr lang="en-US" sz="1100" b="1" i="0" u="none" strike="noStrike" kern="1200" cap="none" dirty="0">
                <a:solidFill>
                  <a:schemeClr val="dk1"/>
                </a:solidFill>
                <a:effectLst/>
                <a:latin typeface="Arial"/>
                <a:ea typeface="Arial"/>
                <a:cs typeface="Arial"/>
                <a:sym typeface="Arial"/>
              </a:rPr>
              <a:t>All of us, </a:t>
            </a:r>
            <a:r>
              <a:rPr lang="en-US" sz="1100" b="1" i="0" u="none" strike="noStrike" kern="1200" cap="none" dirty="0" err="1">
                <a:solidFill>
                  <a:schemeClr val="dk1"/>
                </a:solidFill>
                <a:effectLst/>
                <a:latin typeface="Arial"/>
                <a:ea typeface="Arial"/>
                <a:cs typeface="Arial"/>
                <a:sym typeface="Arial"/>
              </a:rPr>
              <a:t>Deno</a:t>
            </a:r>
            <a:r>
              <a:rPr lang="en-US" sz="1100" b="1" i="0" u="none" strike="noStrike" kern="1200" cap="none" dirty="0">
                <a:solidFill>
                  <a:schemeClr val="dk1"/>
                </a:solidFill>
                <a:effectLst/>
                <a:latin typeface="Arial"/>
                <a:ea typeface="Arial"/>
                <a:cs typeface="Arial"/>
                <a:sym typeface="Arial"/>
              </a:rPr>
              <a:t>, you, and me, have dignity and all of us belong. We welcome every single person in no matter who you are, where you came from. You are seen, heard, and welcomed. You are in and you have a place at the table. </a:t>
            </a:r>
          </a:p>
          <a:p>
            <a:r>
              <a:rPr lang="en-US" sz="1100" b="0" i="0" u="none" strike="noStrike" kern="1200" cap="none" dirty="0">
                <a:solidFill>
                  <a:schemeClr val="dk1"/>
                </a:solidFill>
                <a:effectLst/>
                <a:latin typeface="Arial"/>
                <a:ea typeface="Arial"/>
                <a:cs typeface="Arial"/>
                <a:sym typeface="Arial"/>
              </a:rPr>
              <a:t> </a:t>
            </a:r>
          </a:p>
          <a:p>
            <a:endParaRPr lang="en-US" sz="1100" b="0" i="0" u="none" strike="noStrike" kern="1200" cap="none" dirty="0">
              <a:solidFill>
                <a:schemeClr val="dk1"/>
              </a:solidFill>
              <a:effectLst/>
              <a:latin typeface="Arial"/>
              <a:ea typeface="Arial"/>
              <a:cs typeface="Arial"/>
              <a:sym typeface="Arial"/>
            </a:endParaRPr>
          </a:p>
        </p:txBody>
      </p:sp>
    </p:spTree>
    <p:extLst>
      <p:ext uri="{BB962C8B-B14F-4D97-AF65-F5344CB8AC3E}">
        <p14:creationId xmlns:p14="http://schemas.microsoft.com/office/powerpoint/2010/main" val="16066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r>
              <a:rPr lang="en-US" sz="1100" b="1" i="0" u="none" strike="noStrike" kern="1200" cap="none" dirty="0">
                <a:solidFill>
                  <a:schemeClr val="dk1"/>
                </a:solidFill>
                <a:effectLst/>
                <a:latin typeface="Arial"/>
                <a:ea typeface="Arial"/>
                <a:cs typeface="Arial"/>
                <a:sym typeface="Arial"/>
              </a:rPr>
              <a:t>I want to tell you another story of how this not soup kitchen impacts our community.</a:t>
            </a:r>
          </a:p>
          <a:p>
            <a:r>
              <a:rPr lang="en-US" sz="1100" b="0" i="0" u="none" strike="noStrike" kern="1200" cap="none" dirty="0">
                <a:solidFill>
                  <a:schemeClr val="dk1"/>
                </a:solidFill>
                <a:effectLst/>
                <a:latin typeface="Arial"/>
                <a:ea typeface="Arial"/>
                <a:cs typeface="Arial"/>
                <a:sym typeface="Arial"/>
              </a:rPr>
              <a:t>We had a family come in a few months ago. They didn't know the concept. Liz, our POS person at this shift, heard them talking about how it was going to be one of their only meals out in the next couple months. They walked up, put their order in, and she gave them the options of pay. They said, "What? I don't get it. Pay less than 30?" She explained further and the parents starting crying. The dad said, "I lost my job and we are on her assistant teaching pay's income right now. And are you serious, I can get a side salad with my sandwich?" The mom said, "Honey, I told you we were meant to come here today." They paid less and thanked abundantly. </a:t>
            </a:r>
          </a:p>
          <a:p>
            <a:r>
              <a:rPr lang="en-US" sz="1100" b="1" i="0" u="none" strike="noStrike" kern="1200" cap="none" dirty="0">
                <a:solidFill>
                  <a:schemeClr val="dk1"/>
                </a:solidFill>
                <a:effectLst/>
                <a:latin typeface="Arial"/>
                <a:ea typeface="Arial"/>
                <a:cs typeface="Arial"/>
                <a:sym typeface="Arial"/>
              </a:rPr>
              <a:t> </a:t>
            </a:r>
          </a:p>
          <a:p>
            <a:r>
              <a:rPr lang="en-US" sz="1100" b="1" i="0" u="none" strike="noStrike" kern="1200" cap="none" dirty="0" err="1">
                <a:solidFill>
                  <a:schemeClr val="dk1"/>
                </a:solidFill>
                <a:effectLst/>
                <a:latin typeface="Arial"/>
                <a:ea typeface="Arial"/>
                <a:cs typeface="Arial"/>
                <a:sym typeface="Arial"/>
              </a:rPr>
              <a:t>Y’alll</a:t>
            </a:r>
            <a:r>
              <a:rPr lang="en-US" sz="1100" b="1" i="0" u="none" strike="noStrike" kern="1200" cap="none" dirty="0">
                <a:solidFill>
                  <a:schemeClr val="dk1"/>
                </a:solidFill>
                <a:effectLst/>
                <a:latin typeface="Arial"/>
                <a:ea typeface="Arial"/>
                <a:cs typeface="Arial"/>
                <a:sym typeface="Arial"/>
              </a:rPr>
              <a:t>, we are changing up the soup kitchen model for all the </a:t>
            </a:r>
            <a:r>
              <a:rPr lang="en-US" sz="1100" b="1" i="0" u="none" strike="noStrike" kern="1200" cap="none" dirty="0" err="1">
                <a:solidFill>
                  <a:schemeClr val="dk1"/>
                </a:solidFill>
                <a:effectLst/>
                <a:latin typeface="Arial"/>
                <a:ea typeface="Arial"/>
                <a:cs typeface="Arial"/>
                <a:sym typeface="Arial"/>
              </a:rPr>
              <a:t>Denos</a:t>
            </a:r>
            <a:r>
              <a:rPr lang="en-US" sz="1100" b="1" i="0" u="none" strike="noStrike" kern="1200" cap="none" dirty="0">
                <a:solidFill>
                  <a:schemeClr val="dk1"/>
                </a:solidFill>
                <a:effectLst/>
                <a:latin typeface="Arial"/>
                <a:ea typeface="Arial"/>
                <a:cs typeface="Arial"/>
                <a:sym typeface="Arial"/>
              </a:rPr>
              <a:t>, all the families who may just have $15 to pay for their families meal, for you, and for me.  All of us have community, dignity, and choice. Three things in life that we all need and all deserve.</a:t>
            </a:r>
          </a:p>
          <a:p>
            <a:endParaRPr lang="en-US" dirty="0"/>
          </a:p>
        </p:txBody>
      </p:sp>
    </p:spTree>
    <p:extLst>
      <p:ext uri="{BB962C8B-B14F-4D97-AF65-F5344CB8AC3E}">
        <p14:creationId xmlns:p14="http://schemas.microsoft.com/office/powerpoint/2010/main" val="235249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40490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216745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1800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089070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163702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565626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28632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14828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4488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71754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43954120"/>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1781625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1454583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39987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841299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6817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smtClean="0">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775590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1" name="Shape 81"/>
          <p:cNvPicPr preferRelativeResize="0"/>
          <p:nvPr/>
        </p:nvPicPr>
        <p:blipFill>
          <a:blip r:embed="rId3"/>
          <a:stretch>
            <a:fillRect/>
          </a:stretch>
        </p:blipFill>
        <p:spPr>
          <a:xfrm>
            <a:off x="1" y="0"/>
            <a:ext cx="9144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155"/>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FE271286-2B3D-469A-B4EB-9C1503A8843A}"/>
              </a:ext>
            </a:extLst>
          </p:cNvPr>
          <p:cNvPicPr>
            <a:picLocks noChangeAspect="1"/>
          </p:cNvPicPr>
          <p:nvPr/>
        </p:nvPicPr>
        <p:blipFill>
          <a:blip r:embed="rId3"/>
          <a:srcRect/>
          <a:stretch/>
        </p:blipFill>
        <p:spPr>
          <a:xfrm>
            <a:off x="1498059" y="-6342"/>
            <a:ext cx="6682008" cy="68643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4E413-BA4F-48A3-B2C3-852CB37B65BC}"/>
              </a:ext>
            </a:extLst>
          </p:cNvPr>
          <p:cNvSpPr>
            <a:spLocks noGrp="1"/>
          </p:cNvSpPr>
          <p:nvPr>
            <p:ph type="title"/>
          </p:nvPr>
        </p:nvSpPr>
        <p:spPr>
          <a:xfrm>
            <a:off x="1230839" y="2483104"/>
            <a:ext cx="6347713" cy="1320800"/>
          </a:xfrm>
        </p:spPr>
        <p:txBody>
          <a:bodyPr>
            <a:normAutofit/>
          </a:bodyPr>
          <a:lstStyle/>
          <a:p>
            <a:pPr algn="ctr"/>
            <a:r>
              <a:rPr lang="en-US" sz="48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You can do it too!</a:t>
            </a:r>
          </a:p>
        </p:txBody>
      </p:sp>
    </p:spTree>
    <p:extLst>
      <p:ext uri="{BB962C8B-B14F-4D97-AF65-F5344CB8AC3E}">
        <p14:creationId xmlns:p14="http://schemas.microsoft.com/office/powerpoint/2010/main" val="117727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2BB143-5F13-4E37-BB68-57C8317DAAC2}"/>
              </a:ext>
            </a:extLst>
          </p:cNvPr>
          <p:cNvPicPr>
            <a:picLocks noChangeAspect="1"/>
          </p:cNvPicPr>
          <p:nvPr/>
        </p:nvPicPr>
        <p:blipFill>
          <a:blip r:embed="rId3"/>
          <a:stretch>
            <a:fillRect/>
          </a:stretch>
        </p:blipFill>
        <p:spPr>
          <a:xfrm>
            <a:off x="-630000" y="-73152"/>
            <a:ext cx="10295342" cy="6931152"/>
          </a:xfrm>
          <a:prstGeom prst="rect">
            <a:avLst/>
          </a:prstGeom>
        </p:spPr>
      </p:pic>
      <p:sp>
        <p:nvSpPr>
          <p:cNvPr id="10" name="Content Placeholder 9">
            <a:extLst>
              <a:ext uri="{FF2B5EF4-FFF2-40B4-BE49-F238E27FC236}">
                <a16:creationId xmlns:a16="http://schemas.microsoft.com/office/drawing/2014/main" id="{7D31A9E2-A958-4A2B-8A21-AC4A42AB416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818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7CAD-7283-4D63-81B1-4735E491BE9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7EB47B6-7B22-468F-A070-5907560ABC96}"/>
              </a:ext>
            </a:extLst>
          </p:cNvPr>
          <p:cNvPicPr>
            <a:picLocks noGrp="1" noChangeAspect="1"/>
          </p:cNvPicPr>
          <p:nvPr>
            <p:ph idx="1"/>
          </p:nvPr>
        </p:nvPicPr>
        <p:blipFill>
          <a:blip r:embed="rId3"/>
          <a:stretch>
            <a:fillRect/>
          </a:stretch>
        </p:blipFill>
        <p:spPr>
          <a:xfrm>
            <a:off x="0" y="0"/>
            <a:ext cx="9183620" cy="6859017"/>
          </a:xfrm>
        </p:spPr>
      </p:pic>
    </p:spTree>
    <p:extLst>
      <p:ext uri="{BB962C8B-B14F-4D97-AF65-F5344CB8AC3E}">
        <p14:creationId xmlns:p14="http://schemas.microsoft.com/office/powerpoint/2010/main" val="15630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AE6B2-9D76-49BD-9C1E-2072A8E04EA4}"/>
              </a:ext>
            </a:extLst>
          </p:cNvPr>
          <p:cNvSpPr>
            <a:spLocks noGrp="1"/>
          </p:cNvSpPr>
          <p:nvPr>
            <p:ph idx="1"/>
          </p:nvPr>
        </p:nvSpPr>
        <p:spPr>
          <a:xfrm>
            <a:off x="801585" y="1930400"/>
            <a:ext cx="7540830" cy="4603429"/>
          </a:xfrm>
        </p:spPr>
        <p:txBody>
          <a:bodyPr>
            <a:normAutofit/>
          </a:bodyPr>
          <a:lstStyle/>
          <a:p>
            <a:pPr marL="0" indent="0">
              <a:buNone/>
            </a:pPr>
            <a:r>
              <a:rPr lang="en-US" sz="4000" b="1" dirty="0">
                <a:solidFill>
                  <a:schemeClr val="bg1"/>
                </a:solidFill>
                <a:latin typeface="Times New Roman" panose="02020603050405020304" pitchFamily="18" charset="0"/>
                <a:cs typeface="Times New Roman" panose="02020603050405020304" pitchFamily="18" charset="0"/>
              </a:rPr>
              <a:t>1 in 7 people are food insecure</a:t>
            </a:r>
          </a:p>
          <a:p>
            <a:pPr marL="0" indent="0">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4000" b="1" dirty="0">
                <a:solidFill>
                  <a:schemeClr val="bg1"/>
                </a:solidFill>
                <a:latin typeface="Times New Roman" panose="02020603050405020304" pitchFamily="18" charset="0"/>
                <a:cs typeface="Times New Roman" panose="02020603050405020304" pitchFamily="18" charset="0"/>
              </a:rPr>
              <a:t>1 in 5 children are hungry</a:t>
            </a:r>
          </a:p>
          <a:p>
            <a:pPr marL="0" indent="0">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4000" b="1" dirty="0">
              <a:solidFill>
                <a:schemeClr val="bg1"/>
              </a:solidFill>
              <a:latin typeface="Times New Roman" panose="02020603050405020304" pitchFamily="18" charset="0"/>
              <a:cs typeface="Times New Roman" panose="02020603050405020304" pitchFamily="18" charset="0"/>
            </a:endParaRPr>
          </a:p>
          <a:p>
            <a:pPr marL="0" indent="0">
              <a:buNone/>
            </a:pPr>
            <a:r>
              <a:rPr lang="en-US" sz="4000" b="1" dirty="0">
                <a:solidFill>
                  <a:schemeClr val="bg1"/>
                </a:solidFill>
                <a:latin typeface="Times New Roman" panose="02020603050405020304" pitchFamily="18" charset="0"/>
                <a:cs typeface="Times New Roman" panose="02020603050405020304" pitchFamily="18" charset="0"/>
              </a:rPr>
              <a:t>											</a:t>
            </a:r>
            <a:r>
              <a:rPr lang="en-US" sz="1400" b="1" dirty="0">
                <a:solidFill>
                  <a:schemeClr val="bg1"/>
                </a:solidFill>
                <a:latin typeface="Times New Roman" panose="02020603050405020304" pitchFamily="18" charset="0"/>
                <a:cs typeface="Times New Roman" panose="02020603050405020304" pitchFamily="18" charset="0"/>
              </a:rPr>
              <a:t>-Food  Bank of CENC</a:t>
            </a:r>
            <a:endParaRPr lang="en-US" dirty="0"/>
          </a:p>
        </p:txBody>
      </p:sp>
    </p:spTree>
    <p:extLst>
      <p:ext uri="{BB962C8B-B14F-4D97-AF65-F5344CB8AC3E}">
        <p14:creationId xmlns:p14="http://schemas.microsoft.com/office/powerpoint/2010/main" val="387171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417-C1E4-4387-AD95-FDF2F91BD75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7DF2C3C-5666-46AC-BE72-D4958379C01D}"/>
              </a:ext>
            </a:extLst>
          </p:cNvPr>
          <p:cNvPicPr>
            <a:picLocks noGrp="1" noChangeAspect="1"/>
          </p:cNvPicPr>
          <p:nvPr>
            <p:ph idx="1"/>
          </p:nvPr>
        </p:nvPicPr>
        <p:blipFill>
          <a:blip r:embed="rId3"/>
          <a:stretch>
            <a:fillRect/>
          </a:stretch>
        </p:blipFill>
        <p:spPr>
          <a:xfrm rot="5400000">
            <a:off x="-1242314" y="1559011"/>
            <a:ext cx="6858002" cy="3739979"/>
          </a:xfrm>
        </p:spPr>
      </p:pic>
      <p:pic>
        <p:nvPicPr>
          <p:cNvPr id="7" name="Picture 6">
            <a:extLst>
              <a:ext uri="{FF2B5EF4-FFF2-40B4-BE49-F238E27FC236}">
                <a16:creationId xmlns:a16="http://schemas.microsoft.com/office/drawing/2014/main" id="{DDCCD488-6DC5-47B5-A079-634F4800B11D}"/>
              </a:ext>
            </a:extLst>
          </p:cNvPr>
          <p:cNvPicPr>
            <a:picLocks noChangeAspect="1"/>
          </p:cNvPicPr>
          <p:nvPr/>
        </p:nvPicPr>
        <p:blipFill>
          <a:blip r:embed="rId4"/>
          <a:stretch>
            <a:fillRect/>
          </a:stretch>
        </p:blipFill>
        <p:spPr>
          <a:xfrm>
            <a:off x="4199695" y="420130"/>
            <a:ext cx="4944305" cy="6017740"/>
          </a:xfrm>
          <a:prstGeom prst="rect">
            <a:avLst/>
          </a:prstGeom>
        </p:spPr>
      </p:pic>
    </p:spTree>
    <p:extLst>
      <p:ext uri="{BB962C8B-B14F-4D97-AF65-F5344CB8AC3E}">
        <p14:creationId xmlns:p14="http://schemas.microsoft.com/office/powerpoint/2010/main" val="223019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417-C1E4-4387-AD95-FDF2F91BD751}"/>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DDCCD488-6DC5-47B5-A079-634F4800B11D}"/>
              </a:ext>
            </a:extLst>
          </p:cNvPr>
          <p:cNvPicPr>
            <a:picLocks noChangeAspect="1"/>
          </p:cNvPicPr>
          <p:nvPr/>
        </p:nvPicPr>
        <p:blipFill>
          <a:blip r:embed="rId3"/>
          <a:srcRect/>
          <a:stretch/>
        </p:blipFill>
        <p:spPr>
          <a:xfrm>
            <a:off x="1" y="0"/>
            <a:ext cx="9144000" cy="6858000"/>
          </a:xfrm>
          <a:prstGeom prst="rect">
            <a:avLst/>
          </a:prstGeom>
        </p:spPr>
      </p:pic>
      <p:sp>
        <p:nvSpPr>
          <p:cNvPr id="4" name="Content Placeholder 3">
            <a:extLst>
              <a:ext uri="{FF2B5EF4-FFF2-40B4-BE49-F238E27FC236}">
                <a16:creationId xmlns:a16="http://schemas.microsoft.com/office/drawing/2014/main" id="{27B5EB2E-2B7D-4071-B107-7A1A9321CB7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5924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34F76-1F79-437F-B14F-60291F9ED71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F5F5F9E-AA39-4999-9717-C39116D7EBC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99AABCF-4F63-4227-B0B0-8A5F32F523D2}"/>
              </a:ext>
            </a:extLst>
          </p:cNvPr>
          <p:cNvPicPr>
            <a:picLocks noChangeAspect="1"/>
          </p:cNvPicPr>
          <p:nvPr/>
        </p:nvPicPr>
        <p:blipFill>
          <a:blip r:embed="rId3"/>
          <a:stretch>
            <a:fillRect/>
          </a:stretch>
        </p:blipFill>
        <p:spPr>
          <a:xfrm>
            <a:off x="-665019" y="-106878"/>
            <a:ext cx="10757223" cy="6964878"/>
          </a:xfrm>
          <a:prstGeom prst="rect">
            <a:avLst/>
          </a:prstGeom>
        </p:spPr>
      </p:pic>
    </p:spTree>
    <p:extLst>
      <p:ext uri="{BB962C8B-B14F-4D97-AF65-F5344CB8AC3E}">
        <p14:creationId xmlns:p14="http://schemas.microsoft.com/office/powerpoint/2010/main" val="363912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AEBE13-9343-4FE7-95E0-9A1B55B4E32C}"/>
              </a:ext>
            </a:extLst>
          </p:cNvPr>
          <p:cNvPicPr>
            <a:picLocks noGrp="1" noChangeAspect="1"/>
          </p:cNvPicPr>
          <p:nvPr>
            <p:ph idx="1"/>
          </p:nvPr>
        </p:nvPicPr>
        <p:blipFill>
          <a:blip r:embed="rId3"/>
          <a:stretch>
            <a:fillRect/>
          </a:stretch>
        </p:blipFill>
        <p:spPr>
          <a:xfrm>
            <a:off x="0" y="-358774"/>
            <a:ext cx="9144000" cy="9144000"/>
          </a:xfrm>
        </p:spPr>
      </p:pic>
    </p:spTree>
    <p:extLst>
      <p:ext uri="{BB962C8B-B14F-4D97-AF65-F5344CB8AC3E}">
        <p14:creationId xmlns:p14="http://schemas.microsoft.com/office/powerpoint/2010/main" val="6430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6B3EE2-F01B-41DF-9F0E-DEFAFA500B91}"/>
              </a:ext>
            </a:extLst>
          </p:cNvPr>
          <p:cNvPicPr>
            <a:picLocks noChangeAspect="1"/>
          </p:cNvPicPr>
          <p:nvPr/>
        </p:nvPicPr>
        <p:blipFill>
          <a:blip r:embed="rId3"/>
          <a:stretch>
            <a:fillRect/>
          </a:stretch>
        </p:blipFill>
        <p:spPr>
          <a:xfrm>
            <a:off x="-860810" y="-237506"/>
            <a:ext cx="10919360" cy="7279573"/>
          </a:xfrm>
          <a:prstGeom prst="rect">
            <a:avLst/>
          </a:prstGeom>
        </p:spPr>
      </p:pic>
    </p:spTree>
    <p:extLst>
      <p:ext uri="{BB962C8B-B14F-4D97-AF65-F5344CB8AC3E}">
        <p14:creationId xmlns:p14="http://schemas.microsoft.com/office/powerpoint/2010/main" val="95160532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TM02900688[[fn=Facet]]</Template>
  <TotalTime>248945</TotalTime>
  <Words>2077</Words>
  <Application>Microsoft Office PowerPoint</Application>
  <PresentationFormat>On-screen Show (4:3)</PresentationFormat>
  <Paragraphs>125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Times New Roman</vt:lpstr>
      <vt:lpstr>Trebuchet MS</vt:lpstr>
      <vt:lpstr>Verdana</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 do it 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Sawchak</dc:creator>
  <cp:lastModifiedBy>Margaret M Huffman</cp:lastModifiedBy>
  <cp:revision>116</cp:revision>
  <cp:lastPrinted>2019-10-21T18:41:32Z</cp:lastPrinted>
  <dcterms:modified xsi:type="dcterms:W3CDTF">2020-02-06T21:21:04Z</dcterms:modified>
</cp:coreProperties>
</file>