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445" r:id="rId2"/>
    <p:sldId id="581" r:id="rId3"/>
    <p:sldId id="582" r:id="rId4"/>
    <p:sldId id="489" r:id="rId5"/>
    <p:sldId id="580" r:id="rId6"/>
    <p:sldId id="575" r:id="rId7"/>
    <p:sldId id="576" r:id="rId8"/>
    <p:sldId id="577" r:id="rId9"/>
    <p:sldId id="578" r:id="rId10"/>
    <p:sldId id="446" r:id="rId11"/>
    <p:sldId id="572" r:id="rId12"/>
    <p:sldId id="573" r:id="rId13"/>
    <p:sldId id="574" r:id="rId14"/>
    <p:sldId id="579" r:id="rId15"/>
    <p:sldId id="558" r:id="rId16"/>
    <p:sldId id="559" r:id="rId17"/>
    <p:sldId id="560" r:id="rId18"/>
    <p:sldId id="549" r:id="rId19"/>
    <p:sldId id="586" r:id="rId20"/>
    <p:sldId id="585" r:id="rId21"/>
    <p:sldId id="561" r:id="rId22"/>
    <p:sldId id="550" r:id="rId23"/>
    <p:sldId id="563" r:id="rId24"/>
    <p:sldId id="564" r:id="rId25"/>
    <p:sldId id="551" r:id="rId26"/>
    <p:sldId id="552" r:id="rId27"/>
    <p:sldId id="553" r:id="rId28"/>
    <p:sldId id="565" r:id="rId29"/>
    <p:sldId id="567" r:id="rId30"/>
    <p:sldId id="562" r:id="rId31"/>
    <p:sldId id="566" r:id="rId32"/>
    <p:sldId id="556" r:id="rId33"/>
    <p:sldId id="557" r:id="rId34"/>
    <p:sldId id="547" r:id="rId35"/>
    <p:sldId id="548" r:id="rId36"/>
    <p:sldId id="522" r:id="rId37"/>
    <p:sldId id="524" r:id="rId38"/>
    <p:sldId id="523" r:id="rId39"/>
    <p:sldId id="525" r:id="rId40"/>
    <p:sldId id="526" r:id="rId41"/>
    <p:sldId id="554" r:id="rId42"/>
    <p:sldId id="555" r:id="rId43"/>
    <p:sldId id="528" r:id="rId44"/>
    <p:sldId id="529" r:id="rId45"/>
    <p:sldId id="583" r:id="rId46"/>
    <p:sldId id="545" r:id="rId47"/>
    <p:sldId id="542" r:id="rId48"/>
    <p:sldId id="568" r:id="rId49"/>
    <p:sldId id="569" r:id="rId50"/>
    <p:sldId id="530" r:id="rId51"/>
    <p:sldId id="531" r:id="rId52"/>
    <p:sldId id="481" r:id="rId53"/>
    <p:sldId id="479" r:id="rId54"/>
    <p:sldId id="482" r:id="rId55"/>
    <p:sldId id="476" r:id="rId56"/>
    <p:sldId id="470" r:id="rId5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B"/>
    <a:srgbClr val="CCCCCC"/>
    <a:srgbClr val="CC0000"/>
    <a:srgbClr val="C70000"/>
    <a:srgbClr val="DE0000"/>
    <a:srgbClr val="F2F2F2"/>
    <a:srgbClr val="4156A1"/>
    <a:srgbClr val="7D8C1F"/>
    <a:srgbClr val="D14905"/>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62"/>
    <p:restoredTop sz="92676" autoAdjust="0"/>
  </p:normalViewPr>
  <p:slideViewPr>
    <p:cSldViewPr snapToGrid="0" snapToObjects="1">
      <p:cViewPr varScale="1">
        <p:scale>
          <a:sx n="97" d="100"/>
          <a:sy n="97" d="100"/>
        </p:scale>
        <p:origin x="111" y="54"/>
      </p:cViewPr>
      <p:guideLst>
        <p:guide orient="horz" pos="2160"/>
        <p:guide pos="2880"/>
      </p:guideLst>
    </p:cSldViewPr>
  </p:slideViewPr>
  <p:notesTextViewPr>
    <p:cViewPr>
      <p:scale>
        <a:sx n="3" d="2"/>
        <a:sy n="3" d="2"/>
      </p:scale>
      <p:origin x="0" y="0"/>
    </p:cViewPr>
  </p:notesTextViewPr>
  <p:sorterViewPr>
    <p:cViewPr>
      <p:scale>
        <a:sx n="135" d="100"/>
        <a:sy n="13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A02A1B-AA02-A04B-856B-D2FA12E6A99D}" type="datetimeFigureOut">
              <a:rPr lang="en-US" smtClean="0"/>
              <a:t>2/13/2020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AFB4A6-4F1A-5F46-BDA2-72129D3955B0}" type="slidenum">
              <a:rPr lang="en-US" smtClean="0"/>
              <a:t>‹#›</a:t>
            </a:fld>
            <a:endParaRPr lang="en-US"/>
          </a:p>
        </p:txBody>
      </p:sp>
    </p:spTree>
    <p:extLst>
      <p:ext uri="{BB962C8B-B14F-4D97-AF65-F5344CB8AC3E}">
        <p14:creationId xmlns:p14="http://schemas.microsoft.com/office/powerpoint/2010/main" val="271605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42FF-D35F-4C97-BC76-5F223A0B778E}" type="datetimeFigureOut">
              <a:rPr lang="en-US" smtClean="0"/>
              <a:pPr/>
              <a:t>2/13/2020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23565-395F-414A-8B4C-788060DAEE00}" type="slidenum">
              <a:rPr lang="en-US" smtClean="0"/>
              <a:pPr/>
              <a:t>‹#›</a:t>
            </a:fld>
            <a:endParaRPr lang="en-US"/>
          </a:p>
        </p:txBody>
      </p:sp>
    </p:spTree>
    <p:extLst>
      <p:ext uri="{BB962C8B-B14F-4D97-AF65-F5344CB8AC3E}">
        <p14:creationId xmlns:p14="http://schemas.microsoft.com/office/powerpoint/2010/main" val="248865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2/13/2020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9400" y="6056608"/>
            <a:ext cx="1117600" cy="599484"/>
          </a:xfrm>
          <a:prstGeom prst="rect">
            <a:avLst/>
          </a:prstGeom>
        </p:spPr>
      </p:pic>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2/13/2020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2/13/2020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2/13/2020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pic>
        <p:nvPicPr>
          <p:cNvPr id="7" name="Picture 6" descr="IMAGES.BLF banner soybean shacks home"/>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a:fillRect/>
          </a:stretch>
        </p:blipFill>
        <p:spPr bwMode="auto">
          <a:xfrm>
            <a:off x="-176204" y="2640013"/>
            <a:ext cx="9431964" cy="4350820"/>
          </a:xfrm>
          <a:prstGeom prst="rect">
            <a:avLst/>
          </a:prstGeom>
          <a:noFill/>
          <a:ln>
            <a:noFill/>
          </a:ln>
          <a:extLst>
            <a:ext uri="{909E8E84-426E-40DD-AFC4-6F175D3DCCD1}">
              <a14:hiddenFill xmlns:a14="http://schemas.microsoft.com/office/drawing/2010/main">
                <a:solidFill>
                  <a:srgbClr val="FFFFFF">
                    <a:alpha val="25098"/>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2/13/2020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125" y="6356350"/>
            <a:ext cx="1524675" cy="293207"/>
          </a:xfrm>
          <a:prstGeom prst="rect">
            <a:avLst/>
          </a:prstGeom>
        </p:spPr>
      </p:pic>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2/13/2020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131" y="6356350"/>
            <a:ext cx="1524675" cy="293207"/>
          </a:xfrm>
          <a:prstGeom prst="rect">
            <a:avLst/>
          </a:prstGeom>
        </p:spPr>
      </p:pic>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2/13/2020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125" y="6356350"/>
            <a:ext cx="1524675" cy="293207"/>
          </a:xfrm>
          <a:prstGeom prst="rect">
            <a:avLst/>
          </a:prstGeom>
        </p:spPr>
      </p:pic>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2/13/2020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125" y="6356350"/>
            <a:ext cx="1524675" cy="293207"/>
          </a:xfrm>
          <a:prstGeom prst="rect">
            <a:avLst/>
          </a:prstGeom>
        </p:spPr>
      </p:pic>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2/13/2020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125" y="6356350"/>
            <a:ext cx="1524675" cy="293207"/>
          </a:xfrm>
          <a:prstGeom prst="rect">
            <a:avLst/>
          </a:prstGeom>
        </p:spPr>
      </p:pic>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2/13/2020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2/13/2020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2/13/2020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3" name="Picture 2" descr="CALSpowerpoint-Header.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12700"/>
            <a:ext cx="9162288" cy="4701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farmlaw.ces.ncsu.edu/2018/06/farm-law-case-note-nc-appeals-court-limits-agritourism-defini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armlaw.ces.ncs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law.cornell.edu/cfr/text/40/122.2" TargetMode="External"/><Relationship Id="rId2" Type="http://schemas.openxmlformats.org/officeDocument/2006/relationships/hyperlink" Target="https://www.law.cornell.edu/uscode/text/33/125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aw.cornell.edu/definitions/uscode.php?width=840&amp;height=800&amp;iframe=true&amp;def_id=33-USC-1735486863-239171636&amp;term_occur=1&amp;term_src=title:33:chapter:26:subchapter:V:section:1362" TargetMode="External"/><Relationship Id="rId2" Type="http://schemas.openxmlformats.org/officeDocument/2006/relationships/hyperlink" Target="https://www.law.cornell.edu/definitions/uscode.php?width=840&amp;height=800&amp;iframe=true&amp;def_id=33-USC-433941599-239171635&amp;term_occur=58&amp;term_src=title:33:chapter:26:subchapter:V:section:136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mailto:rabrana2@ncs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621923"/>
            <a:ext cx="8554720" cy="1636022"/>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normAutofit/>
          </a:bodyPr>
          <a:lstStyle/>
          <a:p>
            <a:pPr algn="r" eaLnBrk="1" fontAlgn="auto" hangingPunct="1">
              <a:spcAft>
                <a:spcPts val="0"/>
              </a:spcAft>
              <a:defRPr/>
            </a:pPr>
            <a:r>
              <a:rPr lang="en-US" sz="2400" i="1" dirty="0" smtClean="0">
                <a:latin typeface="Times New Roman"/>
                <a:ea typeface="+mj-ea"/>
                <a:cs typeface="Times New Roman"/>
              </a:rPr>
              <a:t>Growers Legal Update</a:t>
            </a:r>
            <a:br>
              <a:rPr lang="en-US" sz="2400" i="1" dirty="0" smtClean="0">
                <a:latin typeface="Times New Roman"/>
                <a:ea typeface="+mj-ea"/>
                <a:cs typeface="Times New Roman"/>
              </a:rPr>
            </a:br>
            <a:r>
              <a:rPr lang="en-US" sz="4400" dirty="0" smtClean="0">
                <a:latin typeface="Times New Roman"/>
                <a:ea typeface="+mj-ea"/>
                <a:cs typeface="Times New Roman"/>
              </a:rPr>
              <a:t>Agricultural Law </a:t>
            </a:r>
            <a:r>
              <a:rPr lang="en-US" sz="4400" smtClean="0">
                <a:latin typeface="Times New Roman"/>
                <a:ea typeface="+mj-ea"/>
                <a:cs typeface="Times New Roman"/>
              </a:rPr>
              <a:t>and Policy</a:t>
            </a:r>
            <a:endParaRPr lang="en-US" sz="4400" strike="sngStrike" dirty="0">
              <a:latin typeface="Times New Roman"/>
              <a:ea typeface="+mj-ea"/>
              <a:cs typeface="Times New Roman"/>
            </a:endParaRPr>
          </a:p>
        </p:txBody>
      </p:sp>
      <p:sp>
        <p:nvSpPr>
          <p:cNvPr id="3" name="Subtitle 2"/>
          <p:cNvSpPr>
            <a:spLocks noGrp="1"/>
          </p:cNvSpPr>
          <p:nvPr>
            <p:ph type="subTitle" idx="1"/>
          </p:nvPr>
        </p:nvSpPr>
        <p:spPr>
          <a:xfrm>
            <a:off x="1979613" y="2531745"/>
            <a:ext cx="6400800" cy="2312988"/>
          </a:xfrm>
        </p:spPr>
        <p:txBody>
          <a:bodyPr rtlCol="0">
            <a:normAutofit/>
          </a:bodyPr>
          <a:lstStyle/>
          <a:p>
            <a:pPr algn="r" eaLnBrk="1" fontAlgn="auto" hangingPunct="1">
              <a:spcAft>
                <a:spcPts val="0"/>
              </a:spcAft>
              <a:buFont typeface="Arial"/>
              <a:buNone/>
              <a:defRPr/>
            </a:pPr>
            <a:r>
              <a:rPr lang="en-US" sz="2200" dirty="0" smtClean="0">
                <a:latin typeface="Times New Roman"/>
                <a:ea typeface="+mn-ea"/>
                <a:cs typeface="Times New Roman"/>
              </a:rPr>
              <a:t>Andrew Branan, JD</a:t>
            </a:r>
          </a:p>
          <a:p>
            <a:pPr algn="r" fontAlgn="auto">
              <a:spcAft>
                <a:spcPts val="0"/>
              </a:spcAft>
              <a:defRPr/>
            </a:pPr>
            <a:r>
              <a:rPr lang="en-US" sz="2200" dirty="0">
                <a:latin typeface="Times New Roman"/>
                <a:cs typeface="Times New Roman"/>
              </a:rPr>
              <a:t>Extension </a:t>
            </a:r>
            <a:r>
              <a:rPr lang="en-US" sz="2200" dirty="0" smtClean="0">
                <a:latin typeface="Times New Roman"/>
                <a:ea typeface="+mn-ea"/>
                <a:cs typeface="Times New Roman"/>
              </a:rPr>
              <a:t>Assistant Professor</a:t>
            </a:r>
          </a:p>
          <a:p>
            <a:pPr algn="r" eaLnBrk="1" fontAlgn="auto" hangingPunct="1">
              <a:spcAft>
                <a:spcPts val="0"/>
              </a:spcAft>
              <a:buFont typeface="Arial"/>
              <a:buNone/>
              <a:defRPr/>
            </a:pPr>
            <a:r>
              <a:rPr lang="en-US" sz="2200" dirty="0" smtClean="0">
                <a:latin typeface="Times New Roman"/>
                <a:ea typeface="+mn-ea"/>
                <a:cs typeface="Times New Roman"/>
              </a:rPr>
              <a:t>Department of Agriculture and Resource Economics</a:t>
            </a:r>
          </a:p>
          <a:p>
            <a:pPr algn="r" eaLnBrk="1" fontAlgn="auto" hangingPunct="1">
              <a:spcAft>
                <a:spcPts val="0"/>
              </a:spcAft>
              <a:buFont typeface="Arial"/>
              <a:buNone/>
              <a:defRPr/>
            </a:pPr>
            <a:r>
              <a:rPr lang="en-US" sz="2200" dirty="0" smtClean="0">
                <a:latin typeface="Times New Roman"/>
                <a:ea typeface="+mn-ea"/>
                <a:cs typeface="Times New Roman"/>
              </a:rPr>
              <a:t>North Carolina State University</a:t>
            </a:r>
          </a:p>
          <a:p>
            <a:pPr algn="r" eaLnBrk="1" fontAlgn="auto" hangingPunct="1">
              <a:spcAft>
                <a:spcPts val="0"/>
              </a:spcAft>
              <a:buFont typeface="Arial"/>
              <a:buNone/>
              <a:defRPr/>
            </a:pPr>
            <a:r>
              <a:rPr lang="en-US" sz="2200" dirty="0" smtClean="0">
                <a:latin typeface="Times New Roman"/>
                <a:ea typeface="+mn-ea"/>
                <a:cs typeface="Times New Roman"/>
              </a:rPr>
              <a:t>rabrana2@ncsu.edu</a:t>
            </a:r>
            <a:endParaRPr lang="en-US" sz="2200" dirty="0">
              <a:latin typeface="Times New Roman"/>
              <a:ea typeface="+mn-ea"/>
              <a:cs typeface="Times New Roman"/>
            </a:endParaRPr>
          </a:p>
        </p:txBody>
      </p:sp>
      <p:pic>
        <p:nvPicPr>
          <p:cNvPr id="4" name="Picture 3" descr="Washington County Blacklands farm.psd"/>
          <p:cNvPicPr>
            <a:picLocks noChangeAspect="1"/>
          </p:cNvPicPr>
          <p:nvPr/>
        </p:nvPicPr>
        <p:blipFill>
          <a:blip r:embed="rId2"/>
          <a:stretch>
            <a:fillRect/>
          </a:stretch>
        </p:blipFill>
        <p:spPr>
          <a:xfrm>
            <a:off x="0" y="4314825"/>
            <a:ext cx="9144001" cy="2543175"/>
          </a:xfrm>
          <a:prstGeom prst="rect">
            <a:avLst/>
          </a:prstGeom>
          <a:ln>
            <a:noFill/>
          </a:ln>
          <a:effectLst>
            <a:softEdge rad="279400"/>
          </a:effectLst>
        </p:spPr>
      </p:pic>
    </p:spTree>
    <p:extLst>
      <p:ext uri="{BB962C8B-B14F-4D97-AF65-F5344CB8AC3E}">
        <p14:creationId xmlns:p14="http://schemas.microsoft.com/office/powerpoint/2010/main" val="154752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16560" y="462471"/>
            <a:ext cx="8229600" cy="1143000"/>
          </a:xfrm>
        </p:spPr>
        <p:txBody>
          <a:bodyPr/>
          <a:lstStyle/>
          <a:p>
            <a:pPr eaLnBrk="1" hangingPunct="1"/>
            <a:r>
              <a:rPr lang="en-US" altLang="en-US" i="1" dirty="0" smtClean="0">
                <a:ea typeface="ＭＳ Ｐゴシック" charset="-128"/>
              </a:rPr>
              <a:t>Todays Topics</a:t>
            </a:r>
            <a:endParaRPr lang="en-US" altLang="en-US" dirty="0">
              <a:ea typeface="ＭＳ Ｐゴシック" charset="-128"/>
            </a:endParaRPr>
          </a:p>
        </p:txBody>
      </p:sp>
      <p:sp>
        <p:nvSpPr>
          <p:cNvPr id="3" name="Content Placeholder 2"/>
          <p:cNvSpPr>
            <a:spLocks noGrp="1"/>
          </p:cNvSpPr>
          <p:nvPr>
            <p:ph idx="1"/>
          </p:nvPr>
        </p:nvSpPr>
        <p:spPr>
          <a:xfrm>
            <a:off x="717652" y="1874276"/>
            <a:ext cx="8253628" cy="4673409"/>
          </a:xfrm>
        </p:spPr>
        <p:txBody>
          <a:bodyPr>
            <a:normAutofit/>
          </a:bodyPr>
          <a:lstStyle/>
          <a:p>
            <a:r>
              <a:rPr lang="en-US" altLang="en-US" sz="2700" dirty="0" smtClean="0">
                <a:solidFill>
                  <a:srgbClr val="000000"/>
                </a:solidFill>
                <a:ea typeface="ＭＳ Ｐゴシック" charset="-128"/>
                <a:sym typeface="Calibri" charset="0"/>
              </a:rPr>
              <a:t>North Carolina’s agricultural policy as expressed in annual “Farm Acts”</a:t>
            </a:r>
          </a:p>
          <a:p>
            <a:r>
              <a:rPr lang="en-US" altLang="en-US" sz="2700" dirty="0" smtClean="0">
                <a:solidFill>
                  <a:srgbClr val="000000"/>
                </a:solidFill>
                <a:ea typeface="ＭＳ Ｐゴシック" charset="-128"/>
                <a:sym typeface="Calibri" charset="0"/>
              </a:rPr>
              <a:t>Smithfield Murphy-Brown Lawsuit:  Anatomy of a Nuisance Suit (and legislative response)</a:t>
            </a:r>
          </a:p>
          <a:p>
            <a:r>
              <a:rPr lang="en-US" altLang="en-US" sz="2700" dirty="0" smtClean="0">
                <a:solidFill>
                  <a:srgbClr val="000000"/>
                </a:solidFill>
                <a:ea typeface="ＭＳ Ｐゴシック" charset="-128"/>
                <a:sym typeface="Calibri" charset="0"/>
              </a:rPr>
              <a:t>Example regulatory “roll backs” impacting agriculture</a:t>
            </a:r>
          </a:p>
          <a:p>
            <a:pPr lvl="1"/>
            <a:r>
              <a:rPr lang="en-US" altLang="en-US" sz="2700" dirty="0" smtClean="0">
                <a:solidFill>
                  <a:srgbClr val="000000"/>
                </a:solidFill>
                <a:ea typeface="ＭＳ Ｐゴシック" charset="-128"/>
                <a:sym typeface="Calibri" charset="0"/>
              </a:rPr>
              <a:t>Navigable Waters Rule</a:t>
            </a:r>
          </a:p>
          <a:p>
            <a:r>
              <a:rPr lang="en-US" altLang="en-US" sz="2700" dirty="0" smtClean="0">
                <a:solidFill>
                  <a:srgbClr val="000000"/>
                </a:solidFill>
                <a:ea typeface="ＭＳ Ｐゴシック" charset="-128"/>
                <a:sym typeface="Calibri" charset="0"/>
              </a:rPr>
              <a:t>Updates on Ag Gag, Trespass, Zoning</a:t>
            </a:r>
          </a:p>
          <a:p>
            <a:pPr marL="0" indent="0" eaLnBrk="1" hangingPunct="1">
              <a:lnSpc>
                <a:spcPct val="80000"/>
              </a:lnSpc>
              <a:buFontTx/>
              <a:buChar char="•"/>
            </a:pPr>
            <a:endParaRPr lang="en-US" altLang="en-US" sz="2700" dirty="0">
              <a:solidFill>
                <a:srgbClr val="000000"/>
              </a:solidFill>
              <a:ea typeface="ＭＳ Ｐゴシック" charset="-128"/>
              <a:sym typeface="Calibri" charset="0"/>
            </a:endParaRPr>
          </a:p>
          <a:p>
            <a:pPr marL="0" indent="0" eaLnBrk="1" hangingPunct="1">
              <a:lnSpc>
                <a:spcPct val="80000"/>
              </a:lnSpc>
              <a:buFont typeface="Arial" charset="0"/>
              <a:buNone/>
            </a:pPr>
            <a:endParaRPr lang="en-US" altLang="en-US" sz="2700" dirty="0">
              <a:solidFill>
                <a:srgbClr val="000000"/>
              </a:solidFill>
              <a:ea typeface="ＭＳ Ｐゴシック" charset="-128"/>
              <a:sym typeface="Calibri"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87008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2913"/>
            <a:ext cx="9144000" cy="1068387"/>
          </a:xfrm>
        </p:spPr>
        <p:txBody>
          <a:bodyPr/>
          <a:lstStyle/>
          <a:p>
            <a:r>
              <a:rPr lang="en-US" dirty="0" smtClean="0"/>
              <a:t>“Agriculture” Defined in State Law</a:t>
            </a:r>
            <a:endParaRPr lang="en-US" dirty="0"/>
          </a:p>
        </p:txBody>
      </p:sp>
      <p:sp>
        <p:nvSpPr>
          <p:cNvPr id="3" name="Content Placeholder 2"/>
          <p:cNvSpPr>
            <a:spLocks noGrp="1"/>
          </p:cNvSpPr>
          <p:nvPr>
            <p:ph idx="1"/>
          </p:nvPr>
        </p:nvSpPr>
        <p:spPr>
          <a:xfrm>
            <a:off x="325120" y="1595120"/>
            <a:ext cx="8463280" cy="5262880"/>
          </a:xfrm>
        </p:spPr>
        <p:txBody>
          <a:bodyPr>
            <a:normAutofit fontScale="70000" lnSpcReduction="20000"/>
          </a:bodyPr>
          <a:lstStyle/>
          <a:p>
            <a:pPr marL="0" indent="0">
              <a:buNone/>
            </a:pPr>
            <a:r>
              <a:rPr lang="en-US" b="1" dirty="0"/>
              <a:t>§ 106-581.1.  Agriculture defined.</a:t>
            </a:r>
          </a:p>
          <a:p>
            <a:pPr marL="0" indent="0">
              <a:buNone/>
            </a:pPr>
            <a:r>
              <a:rPr lang="en-US" dirty="0"/>
              <a:t>For purposes of this Article, the terms "agriculture", "agricultural", and "farming" refer to all of the following:</a:t>
            </a:r>
          </a:p>
          <a:p>
            <a:pPr marL="0" indent="0">
              <a:buNone/>
            </a:pPr>
            <a:r>
              <a:rPr lang="en-US" dirty="0"/>
              <a:t>(1)        The cultivation of soil for production and harvesting of crops, including but not limited to fruits, vegetables, sod, flowers and ornamental plants.</a:t>
            </a:r>
          </a:p>
          <a:p>
            <a:pPr marL="0" indent="0">
              <a:buNone/>
            </a:pPr>
            <a:r>
              <a:rPr lang="en-US" dirty="0"/>
              <a:t>(2)        The planting and production of trees and timber.</a:t>
            </a:r>
          </a:p>
          <a:p>
            <a:pPr marL="0" indent="0">
              <a:buNone/>
            </a:pPr>
            <a:r>
              <a:rPr lang="en-US" dirty="0"/>
              <a:t>(3)        Dairying and the raising, management, care, and training of livestock, including horses, bees, poultry, and other animals for individual and public use, consumption, and marketing.</a:t>
            </a:r>
          </a:p>
          <a:p>
            <a:pPr marL="0" indent="0">
              <a:buNone/>
            </a:pPr>
            <a:r>
              <a:rPr lang="en-US" dirty="0"/>
              <a:t>(4)        Aquaculture as defined in G.S. 106-758.</a:t>
            </a:r>
          </a:p>
          <a:p>
            <a:pPr marL="0" indent="0">
              <a:buNone/>
            </a:pPr>
            <a:r>
              <a:rPr lang="en-US" dirty="0"/>
              <a:t>(5)        The operation, management, conservation, improvement, and maintenance of a farm and the structures and buildings on the farm, including building and structure repair, replacement, expansion, and construction </a:t>
            </a:r>
            <a:r>
              <a:rPr lang="en-US" b="1" dirty="0"/>
              <a:t>incident to the farming operation</a:t>
            </a:r>
            <a:r>
              <a:rPr lang="en-US" dirty="0"/>
              <a:t>.</a:t>
            </a:r>
          </a:p>
          <a:p>
            <a:pPr marL="0" indent="0">
              <a:buNone/>
            </a:pPr>
            <a:r>
              <a:rPr lang="en-US" dirty="0"/>
              <a:t>(6)        When performed on the farm, "agriculture", "agricultural", and "farming" also include the marketing and selling of agricultural products, </a:t>
            </a:r>
            <a:r>
              <a:rPr lang="en-US" b="1" dirty="0" err="1"/>
              <a:t>agritourism</a:t>
            </a:r>
            <a:r>
              <a:rPr lang="en-US" dirty="0"/>
              <a:t>, the storage and use of materials for agricultural purposes, packing, treating, processing, sorting, storage, and other </a:t>
            </a:r>
            <a:r>
              <a:rPr lang="en-US" b="1" dirty="0"/>
              <a:t>activities performed to add value to crops, livestock, and agricultural items </a:t>
            </a:r>
            <a:r>
              <a:rPr lang="en-US" b="1" i="1" dirty="0"/>
              <a:t>produced on a farm</a:t>
            </a:r>
            <a:r>
              <a:rPr lang="en-US" dirty="0"/>
              <a:t>, and similar activities incident to the operation of a farm.</a:t>
            </a:r>
          </a:p>
          <a:p>
            <a:pPr marL="0" indent="0">
              <a:buNone/>
            </a:pPr>
            <a:endParaRPr lang="en-US" dirty="0"/>
          </a:p>
        </p:txBody>
      </p:sp>
    </p:spTree>
    <p:extLst>
      <p:ext uri="{BB962C8B-B14F-4D97-AF65-F5344CB8AC3E}">
        <p14:creationId xmlns:p14="http://schemas.microsoft.com/office/powerpoint/2010/main" val="41053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7073"/>
            <a:ext cx="8229600" cy="1068387"/>
          </a:xfrm>
        </p:spPr>
        <p:txBody>
          <a:bodyPr/>
          <a:lstStyle/>
          <a:p>
            <a:r>
              <a:rPr lang="en-US" dirty="0" smtClean="0"/>
              <a:t>Liability vs. Regulation</a:t>
            </a:r>
            <a:endParaRPr lang="en-US" dirty="0"/>
          </a:p>
        </p:txBody>
      </p:sp>
      <p:sp>
        <p:nvSpPr>
          <p:cNvPr id="3" name="Content Placeholder 2"/>
          <p:cNvSpPr>
            <a:spLocks noGrp="1"/>
          </p:cNvSpPr>
          <p:nvPr>
            <p:ph idx="1"/>
          </p:nvPr>
        </p:nvSpPr>
        <p:spPr>
          <a:xfrm>
            <a:off x="457200" y="2042160"/>
            <a:ext cx="8229600" cy="4084003"/>
          </a:xfrm>
        </p:spPr>
        <p:txBody>
          <a:bodyPr>
            <a:normAutofit fontScale="85000" lnSpcReduction="10000"/>
          </a:bodyPr>
          <a:lstStyle/>
          <a:p>
            <a:r>
              <a:rPr lang="en-US" dirty="0" smtClean="0"/>
              <a:t>The concept of </a:t>
            </a:r>
            <a:r>
              <a:rPr lang="en-US" b="1" dirty="0" smtClean="0">
                <a:solidFill>
                  <a:srgbClr val="00B050"/>
                </a:solidFill>
              </a:rPr>
              <a:t>liability</a:t>
            </a:r>
            <a:r>
              <a:rPr lang="en-US" dirty="0"/>
              <a:t> </a:t>
            </a:r>
            <a:r>
              <a:rPr lang="en-US" dirty="0" smtClean="0"/>
              <a:t>has been developed over hundreds of years in English Common law</a:t>
            </a:r>
          </a:p>
          <a:p>
            <a:pPr lvl="1"/>
            <a:r>
              <a:rPr lang="en-US" dirty="0" smtClean="0"/>
              <a:t>Concept of “tort law” (tort comes from the Latin “</a:t>
            </a:r>
            <a:r>
              <a:rPr lang="en-US" dirty="0" err="1" smtClean="0"/>
              <a:t>torquere</a:t>
            </a:r>
            <a:r>
              <a:rPr lang="en-US" dirty="0" smtClean="0"/>
              <a:t>,” to twist, “</a:t>
            </a:r>
            <a:r>
              <a:rPr lang="en-US" dirty="0" err="1" smtClean="0"/>
              <a:t>tortus</a:t>
            </a:r>
            <a:r>
              <a:rPr lang="en-US" dirty="0" smtClean="0"/>
              <a:t>”, twisted, wrested aside)</a:t>
            </a:r>
          </a:p>
          <a:p>
            <a:pPr lvl="1"/>
            <a:r>
              <a:rPr lang="en-US" dirty="0"/>
              <a:t>B</a:t>
            </a:r>
            <a:r>
              <a:rPr lang="en-US" dirty="0" smtClean="0"/>
              <a:t>roadly means the wrong one does to another</a:t>
            </a:r>
          </a:p>
          <a:p>
            <a:pPr lvl="1"/>
            <a:r>
              <a:rPr lang="en-US" dirty="0" smtClean="0"/>
              <a:t>Concerns the redress of wrongs between individual parties, where one party is injured or loses property through the “negligence” of another</a:t>
            </a:r>
          </a:p>
          <a:p>
            <a:r>
              <a:rPr lang="en-US" dirty="0" smtClean="0"/>
              <a:t>The concept of </a:t>
            </a:r>
            <a:r>
              <a:rPr lang="en-US" b="1" dirty="0" smtClean="0">
                <a:solidFill>
                  <a:srgbClr val="DE0000"/>
                </a:solidFill>
              </a:rPr>
              <a:t>regulation</a:t>
            </a:r>
            <a:r>
              <a:rPr lang="en-US" dirty="0" smtClean="0"/>
              <a:t> comes form our governments’ (federal, state, local) use of its “Police Power”: the obligation we place upon it to protect the general health and welfare of ”we the people”</a:t>
            </a:r>
          </a:p>
          <a:p>
            <a:pPr lvl="1"/>
            <a:r>
              <a:rPr lang="en-US" dirty="0" smtClean="0"/>
              <a:t>Reserving of course certain individual rights guaranteed in US and State Constitutions</a:t>
            </a:r>
            <a:endParaRPr lang="en-US" dirty="0"/>
          </a:p>
        </p:txBody>
      </p:sp>
    </p:spTree>
    <p:extLst>
      <p:ext uri="{BB962C8B-B14F-4D97-AF65-F5344CB8AC3E}">
        <p14:creationId xmlns:p14="http://schemas.microsoft.com/office/powerpoint/2010/main" val="213201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913"/>
            <a:ext cx="8229600" cy="1068387"/>
          </a:xfrm>
        </p:spPr>
        <p:txBody>
          <a:bodyPr/>
          <a:lstStyle/>
          <a:p>
            <a:r>
              <a:rPr lang="en-US" dirty="0" smtClean="0"/>
              <a:t>Liability vs. Regulation</a:t>
            </a:r>
            <a:endParaRPr lang="en-US" dirty="0"/>
          </a:p>
        </p:txBody>
      </p:sp>
      <p:sp>
        <p:nvSpPr>
          <p:cNvPr id="3" name="Content Placeholder 2"/>
          <p:cNvSpPr>
            <a:spLocks noGrp="1"/>
          </p:cNvSpPr>
          <p:nvPr>
            <p:ph idx="1"/>
          </p:nvPr>
        </p:nvSpPr>
        <p:spPr>
          <a:xfrm>
            <a:off x="457200" y="1859280"/>
            <a:ext cx="8229600" cy="4592320"/>
          </a:xfrm>
        </p:spPr>
        <p:txBody>
          <a:bodyPr>
            <a:normAutofit fontScale="77500" lnSpcReduction="20000"/>
          </a:bodyPr>
          <a:lstStyle/>
          <a:p>
            <a:r>
              <a:rPr lang="en-US" b="1" dirty="0" smtClean="0">
                <a:solidFill>
                  <a:srgbClr val="00B050"/>
                </a:solidFill>
              </a:rPr>
              <a:t>Liability</a:t>
            </a:r>
          </a:p>
          <a:p>
            <a:pPr lvl="1"/>
            <a:r>
              <a:rPr lang="en-US" dirty="0" smtClean="0"/>
              <a:t>Redress of and compensation for an injury when you owed another person a duty not to injure them</a:t>
            </a:r>
          </a:p>
          <a:p>
            <a:pPr lvl="2"/>
            <a:r>
              <a:rPr lang="en-US" dirty="0" smtClean="0"/>
              <a:t>Food safety </a:t>
            </a:r>
            <a:r>
              <a:rPr lang="mr-IN" dirty="0" smtClean="0"/>
              <a:t>–</a:t>
            </a:r>
            <a:r>
              <a:rPr lang="en-US" dirty="0" smtClean="0"/>
              <a:t> sickness from raw or value-added product traced to you</a:t>
            </a:r>
          </a:p>
          <a:p>
            <a:pPr lvl="2"/>
            <a:r>
              <a:rPr lang="en-US" dirty="0" smtClean="0"/>
              <a:t>Personal injury (driving a tractor down the road)</a:t>
            </a:r>
          </a:p>
          <a:p>
            <a:pPr lvl="2"/>
            <a:r>
              <a:rPr lang="en-US" dirty="0" smtClean="0"/>
              <a:t>Personal injury when you invite someone to your farm</a:t>
            </a:r>
          </a:p>
          <a:p>
            <a:r>
              <a:rPr lang="en-US" b="1" dirty="0" smtClean="0">
                <a:solidFill>
                  <a:srgbClr val="DE0000"/>
                </a:solidFill>
              </a:rPr>
              <a:t>Regulation</a:t>
            </a:r>
          </a:p>
          <a:p>
            <a:pPr lvl="1"/>
            <a:r>
              <a:rPr lang="en-US" dirty="0" smtClean="0"/>
              <a:t>Has been informed by ‘tort law’ over the centuries, we know how injuries generally occur, so we ask the government to protect us</a:t>
            </a:r>
          </a:p>
          <a:p>
            <a:pPr lvl="1"/>
            <a:r>
              <a:rPr lang="en-US" dirty="0" smtClean="0"/>
              <a:t>Eliminate common injury for which no financial redress (other party has no money) </a:t>
            </a:r>
            <a:r>
              <a:rPr lang="mr-IN" dirty="0" smtClean="0"/>
              <a:t>–</a:t>
            </a:r>
            <a:r>
              <a:rPr lang="en-US" dirty="0" smtClean="0"/>
              <a:t> the power to stop you backed up by criminal penalty</a:t>
            </a:r>
          </a:p>
          <a:p>
            <a:pPr lvl="1"/>
            <a:r>
              <a:rPr lang="en-US" b="1" dirty="0" smtClean="0"/>
              <a:t>Taxation</a:t>
            </a:r>
            <a:r>
              <a:rPr lang="en-US" dirty="0" smtClean="0"/>
              <a:t>:  collect sales and property tax</a:t>
            </a:r>
          </a:p>
          <a:p>
            <a:pPr lvl="1"/>
            <a:r>
              <a:rPr lang="en-US" b="1" dirty="0" smtClean="0"/>
              <a:t>Zoning</a:t>
            </a:r>
            <a:r>
              <a:rPr lang="en-US" dirty="0" smtClean="0"/>
              <a:t>:  regulating proximity of incompatible land uses</a:t>
            </a:r>
          </a:p>
          <a:p>
            <a:pPr lvl="1"/>
            <a:r>
              <a:rPr lang="en-US" b="1" dirty="0" smtClean="0"/>
              <a:t>Food Safety</a:t>
            </a:r>
            <a:r>
              <a:rPr lang="en-US" dirty="0" smtClean="0"/>
              <a:t>:  ensuring foods are prepared safely to prevent illness</a:t>
            </a:r>
          </a:p>
          <a:p>
            <a:pPr lvl="1"/>
            <a:r>
              <a:rPr lang="en-US" b="1" dirty="0" smtClean="0"/>
              <a:t>Environmental</a:t>
            </a:r>
            <a:r>
              <a:rPr lang="en-US" dirty="0" smtClean="0"/>
              <a:t> </a:t>
            </a:r>
            <a:r>
              <a:rPr lang="en-US" b="1" dirty="0" smtClean="0"/>
              <a:t>regulation</a:t>
            </a:r>
            <a:r>
              <a:rPr lang="en-US" dirty="0" smtClean="0"/>
              <a:t>:  clean water and air to prevent disease</a:t>
            </a:r>
          </a:p>
          <a:p>
            <a:pPr lvl="2"/>
            <a:r>
              <a:rPr lang="en-US" b="1" dirty="0" smtClean="0"/>
              <a:t>Natural Resource Conservation </a:t>
            </a:r>
            <a:r>
              <a:rPr lang="mr-IN" b="1" dirty="0" smtClean="0"/>
              <a:t>–</a:t>
            </a:r>
            <a:r>
              <a:rPr lang="en-US" b="1" dirty="0" smtClean="0"/>
              <a:t> </a:t>
            </a:r>
            <a:r>
              <a:rPr lang="en-US" dirty="0" smtClean="0"/>
              <a:t>public good vs. private property right</a:t>
            </a:r>
            <a:endParaRPr lang="en-US" dirty="0"/>
          </a:p>
        </p:txBody>
      </p:sp>
    </p:spTree>
    <p:extLst>
      <p:ext uri="{BB962C8B-B14F-4D97-AF65-F5344CB8AC3E}">
        <p14:creationId xmlns:p14="http://schemas.microsoft.com/office/powerpoint/2010/main" val="2070833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 v. Regulation</a:t>
            </a:r>
            <a:endParaRPr lang="en-US" dirty="0"/>
          </a:p>
        </p:txBody>
      </p:sp>
      <p:sp>
        <p:nvSpPr>
          <p:cNvPr id="3" name="Content Placeholder 2"/>
          <p:cNvSpPr>
            <a:spLocks noGrp="1"/>
          </p:cNvSpPr>
          <p:nvPr>
            <p:ph idx="1"/>
          </p:nvPr>
        </p:nvSpPr>
        <p:spPr>
          <a:xfrm>
            <a:off x="457200" y="2936240"/>
            <a:ext cx="8229600" cy="3189923"/>
          </a:xfrm>
        </p:spPr>
        <p:txBody>
          <a:bodyPr/>
          <a:lstStyle/>
          <a:p>
            <a:pPr marL="0" indent="0" algn="ctr">
              <a:buNone/>
            </a:pPr>
            <a:r>
              <a:rPr lang="en-US" dirty="0" smtClean="0"/>
              <a:t>Liability = responsible to make an injured party “whole”</a:t>
            </a:r>
          </a:p>
          <a:p>
            <a:pPr marL="0" indent="0" algn="ctr">
              <a:buNone/>
            </a:pPr>
            <a:r>
              <a:rPr lang="en-US" dirty="0" smtClean="0"/>
              <a:t>(must pay)</a:t>
            </a:r>
          </a:p>
          <a:p>
            <a:pPr marL="0" indent="0" algn="ctr">
              <a:buNone/>
            </a:pPr>
            <a:endParaRPr lang="en-US" dirty="0" smtClean="0"/>
          </a:p>
          <a:p>
            <a:pPr marL="0" indent="0" algn="ctr">
              <a:buNone/>
            </a:pPr>
            <a:r>
              <a:rPr lang="en-US" dirty="0" smtClean="0"/>
              <a:t>Regulation = out of compliance</a:t>
            </a:r>
          </a:p>
          <a:p>
            <a:pPr marL="0" indent="0" algn="ctr">
              <a:buNone/>
            </a:pPr>
            <a:r>
              <a:rPr lang="en-US" dirty="0" smtClean="0"/>
              <a:t>(must stop operating)</a:t>
            </a:r>
            <a:endParaRPr lang="en-US" dirty="0"/>
          </a:p>
        </p:txBody>
      </p:sp>
    </p:spTree>
    <p:extLst>
      <p:ext uri="{BB962C8B-B14F-4D97-AF65-F5344CB8AC3E}">
        <p14:creationId xmlns:p14="http://schemas.microsoft.com/office/powerpoint/2010/main" val="105774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473"/>
            <a:ext cx="8229600" cy="1068387"/>
          </a:xfrm>
        </p:spPr>
        <p:txBody>
          <a:bodyPr/>
          <a:lstStyle/>
          <a:p>
            <a:r>
              <a:rPr lang="en-US" dirty="0" smtClean="0"/>
              <a:t>2019 NC “Farm Act” Provisions </a:t>
            </a:r>
            <a:br>
              <a:rPr lang="en-US" dirty="0" smtClean="0"/>
            </a:br>
            <a:r>
              <a:rPr lang="en-US" dirty="0" smtClean="0"/>
              <a:t>(not yet law)</a:t>
            </a:r>
            <a:endParaRPr lang="en-US" dirty="0"/>
          </a:p>
        </p:txBody>
      </p:sp>
      <p:sp>
        <p:nvSpPr>
          <p:cNvPr id="3" name="Content Placeholder 2"/>
          <p:cNvSpPr>
            <a:spLocks noGrp="1"/>
          </p:cNvSpPr>
          <p:nvPr>
            <p:ph idx="1"/>
          </p:nvPr>
        </p:nvSpPr>
        <p:spPr>
          <a:xfrm>
            <a:off x="457200" y="1541780"/>
            <a:ext cx="8229600" cy="4869180"/>
          </a:xfrm>
        </p:spPr>
        <p:txBody>
          <a:bodyPr>
            <a:normAutofit fontScale="85000" lnSpcReduction="20000"/>
          </a:bodyPr>
          <a:lstStyle/>
          <a:p>
            <a:r>
              <a:rPr lang="en-US" dirty="0" smtClean="0"/>
              <a:t>Hemp </a:t>
            </a:r>
          </a:p>
          <a:p>
            <a:pPr lvl="1"/>
            <a:r>
              <a:rPr lang="en-US" dirty="0" err="1" smtClean="0"/>
              <a:t>Smokeable</a:t>
            </a:r>
            <a:r>
              <a:rPr lang="en-US" dirty="0" smtClean="0"/>
              <a:t> hemp banned (“I fought the law</a:t>
            </a:r>
            <a:r>
              <a:rPr lang="mr-IN" dirty="0" smtClean="0"/>
              <a:t>…</a:t>
            </a:r>
            <a:r>
              <a:rPr lang="en-US" dirty="0" smtClean="0"/>
              <a:t>”) (June 1, 2020)</a:t>
            </a:r>
          </a:p>
          <a:p>
            <a:pPr lvl="1"/>
            <a:r>
              <a:rPr lang="en-US" dirty="0" smtClean="0"/>
              <a:t>Applicants must be Qualifying Farmer (have Farm Tax Certificate [or Conditional])*</a:t>
            </a:r>
          </a:p>
          <a:p>
            <a:r>
              <a:rPr lang="en-US" dirty="0" smtClean="0"/>
              <a:t>PUV disqualification notice requirement</a:t>
            </a:r>
          </a:p>
          <a:p>
            <a:r>
              <a:rPr lang="en-US" dirty="0" smtClean="0"/>
              <a:t>Abandoned utility right of ways (separate statue) </a:t>
            </a:r>
            <a:r>
              <a:rPr lang="en-US" dirty="0"/>
              <a:t>§ 62-193. Disposition of certain unused </a:t>
            </a:r>
            <a:r>
              <a:rPr lang="en-US" b="1" dirty="0" smtClean="0"/>
              <a:t>utility easements</a:t>
            </a:r>
            <a:r>
              <a:rPr lang="en-US" dirty="0" smtClean="0"/>
              <a:t>.</a:t>
            </a:r>
          </a:p>
          <a:p>
            <a:pPr lvl="1"/>
            <a:r>
              <a:rPr lang="en-US" dirty="0" smtClean="0"/>
              <a:t>Landowner may extinguish if no construction within 20 years of grant, pays utility </a:t>
            </a:r>
            <a:r>
              <a:rPr lang="en-US" b="1" dirty="0" smtClean="0"/>
              <a:t>fair market value </a:t>
            </a:r>
            <a:r>
              <a:rPr lang="en-US" dirty="0" smtClean="0"/>
              <a:t>of the easement</a:t>
            </a:r>
          </a:p>
          <a:p>
            <a:pPr lvl="1"/>
            <a:r>
              <a:rPr lang="en-US" dirty="0" smtClean="0"/>
              <a:t>File complaint with NC Utilities Commission</a:t>
            </a:r>
          </a:p>
          <a:p>
            <a:pPr lvl="1"/>
            <a:r>
              <a:rPr lang="en-US" dirty="0" smtClean="0"/>
              <a:t>If landowner and utility cannot agree to value, then Clerk of Court appoints commissioners (as in taking valuation)</a:t>
            </a:r>
          </a:p>
          <a:p>
            <a:r>
              <a:rPr lang="en-US" dirty="0" smtClean="0"/>
              <a:t>Confidentiality of Soil and Water gathered info from farms (on conservation applications)</a:t>
            </a:r>
          </a:p>
          <a:p>
            <a:r>
              <a:rPr lang="en-US" dirty="0" smtClean="0"/>
              <a:t>No Clean Water Management TF money if have EQIP money</a:t>
            </a:r>
          </a:p>
          <a:p>
            <a:r>
              <a:rPr lang="en-US" u="sng" dirty="0"/>
              <a:t>No Updates to Right to Farm law</a:t>
            </a:r>
          </a:p>
        </p:txBody>
      </p:sp>
    </p:spTree>
    <p:extLst>
      <p:ext uri="{BB962C8B-B14F-4D97-AF65-F5344CB8AC3E}">
        <p14:creationId xmlns:p14="http://schemas.microsoft.com/office/powerpoint/2010/main" val="214035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1793"/>
            <a:ext cx="9144000" cy="1068387"/>
          </a:xfrm>
        </p:spPr>
        <p:txBody>
          <a:bodyPr/>
          <a:lstStyle/>
          <a:p>
            <a:r>
              <a:rPr lang="en-US" dirty="0" smtClean="0"/>
              <a:t>Bona Fide Farm Status - Zoning</a:t>
            </a:r>
            <a:endParaRPr lang="en-US" dirty="0"/>
          </a:p>
        </p:txBody>
      </p:sp>
      <p:sp>
        <p:nvSpPr>
          <p:cNvPr id="3" name="Content Placeholder 2"/>
          <p:cNvSpPr>
            <a:spLocks noGrp="1"/>
          </p:cNvSpPr>
          <p:nvPr>
            <p:ph idx="1"/>
          </p:nvPr>
        </p:nvSpPr>
        <p:spPr>
          <a:xfrm>
            <a:off x="635000" y="1300480"/>
            <a:ext cx="7874000" cy="5222240"/>
          </a:xfrm>
        </p:spPr>
        <p:txBody>
          <a:bodyPr>
            <a:normAutofit fontScale="92500" lnSpcReduction="10000"/>
          </a:bodyPr>
          <a:lstStyle/>
          <a:p>
            <a:r>
              <a:rPr lang="en-US" dirty="0" smtClean="0"/>
              <a:t>Exemption from County zoning restrictions</a:t>
            </a:r>
          </a:p>
          <a:p>
            <a:r>
              <a:rPr lang="en-US" dirty="0" smtClean="0"/>
              <a:t>Not an exemption from NC Building Code requirements</a:t>
            </a:r>
          </a:p>
          <a:p>
            <a:pPr lvl="1"/>
            <a:r>
              <a:rPr lang="en-US" dirty="0" smtClean="0"/>
              <a:t>New statute all but requires issuing permit for all farm buildings</a:t>
            </a:r>
          </a:p>
          <a:p>
            <a:r>
              <a:rPr lang="en-US" dirty="0" smtClean="0"/>
              <a:t>Safe Harbors NCGS</a:t>
            </a:r>
            <a:r>
              <a:rPr lang="en-US" b="1" dirty="0"/>
              <a:t> </a:t>
            </a:r>
            <a:r>
              <a:rPr lang="en-US" b="1" dirty="0" smtClean="0"/>
              <a:t>§</a:t>
            </a:r>
            <a:r>
              <a:rPr lang="mr-IN" b="1" dirty="0" smtClean="0"/>
              <a:t>153A-340</a:t>
            </a:r>
            <a:endParaRPr lang="en-US" dirty="0" smtClean="0"/>
          </a:p>
          <a:p>
            <a:pPr lvl="1"/>
            <a:r>
              <a:rPr lang="en-US" dirty="0" smtClean="0"/>
              <a:t>A </a:t>
            </a:r>
            <a:r>
              <a:rPr lang="en-US" dirty="0"/>
              <a:t>farm sales tax exemption certificate issued by the Department of Revenue.</a:t>
            </a:r>
          </a:p>
          <a:p>
            <a:pPr lvl="1"/>
            <a:r>
              <a:rPr lang="en-US" dirty="0" smtClean="0"/>
              <a:t>A </a:t>
            </a:r>
            <a:r>
              <a:rPr lang="en-US" dirty="0"/>
              <a:t>copy of the property tax listing showing that the property is eligible for participation in the present use value program pursuant to G.S. 105-277.3.</a:t>
            </a:r>
          </a:p>
          <a:p>
            <a:pPr lvl="1"/>
            <a:r>
              <a:rPr lang="en-US" dirty="0" smtClean="0"/>
              <a:t>A </a:t>
            </a:r>
            <a:r>
              <a:rPr lang="en-US" dirty="0"/>
              <a:t>copy of the farm owner's or operator's Schedule F from the owner's or operator's most recent federal income tax return.</a:t>
            </a:r>
          </a:p>
          <a:p>
            <a:pPr lvl="1"/>
            <a:r>
              <a:rPr lang="en-US" dirty="0" smtClean="0"/>
              <a:t>A </a:t>
            </a:r>
            <a:r>
              <a:rPr lang="en-US" dirty="0"/>
              <a:t>forest management </a:t>
            </a:r>
            <a:r>
              <a:rPr lang="en-US" dirty="0" smtClean="0"/>
              <a:t>plan</a:t>
            </a:r>
          </a:p>
          <a:p>
            <a:r>
              <a:rPr lang="en-US" dirty="0" smtClean="0"/>
              <a:t>FSA Farm Numbers no longer qualify</a:t>
            </a:r>
            <a:endParaRPr lang="en-US" dirty="0"/>
          </a:p>
          <a:p>
            <a:endParaRPr lang="en-US" dirty="0" smtClean="0"/>
          </a:p>
        </p:txBody>
      </p:sp>
    </p:spTree>
    <p:extLst>
      <p:ext uri="{BB962C8B-B14F-4D97-AF65-F5344CB8AC3E}">
        <p14:creationId xmlns:p14="http://schemas.microsoft.com/office/powerpoint/2010/main" val="504284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513"/>
            <a:ext cx="8229600" cy="1068387"/>
          </a:xfrm>
        </p:spPr>
        <p:txBody>
          <a:bodyPr/>
          <a:lstStyle/>
          <a:p>
            <a:r>
              <a:rPr lang="en-US" dirty="0" smtClean="0"/>
              <a:t>NC Farm Act Bona Fide Farm Expansion</a:t>
            </a:r>
            <a:endParaRPr lang="en-US" dirty="0"/>
          </a:p>
        </p:txBody>
      </p:sp>
      <p:sp>
        <p:nvSpPr>
          <p:cNvPr id="3" name="Content Placeholder 2"/>
          <p:cNvSpPr>
            <a:spLocks noGrp="1"/>
          </p:cNvSpPr>
          <p:nvPr>
            <p:ph idx="1"/>
          </p:nvPr>
        </p:nvSpPr>
        <p:spPr>
          <a:xfrm>
            <a:off x="457200" y="1612900"/>
            <a:ext cx="8229600" cy="4838700"/>
          </a:xfrm>
        </p:spPr>
        <p:txBody>
          <a:bodyPr>
            <a:normAutofit fontScale="92500" lnSpcReduction="20000"/>
          </a:bodyPr>
          <a:lstStyle/>
          <a:p>
            <a:r>
              <a:rPr lang="en-US" dirty="0"/>
              <a:t>Bona Fide Farm zoning exemption changes</a:t>
            </a:r>
          </a:p>
          <a:p>
            <a:pPr lvl="1"/>
            <a:r>
              <a:rPr lang="en-US" dirty="0"/>
              <a:t>Response to Harnett County </a:t>
            </a:r>
            <a:r>
              <a:rPr lang="en-US" dirty="0" smtClean="0">
                <a:hlinkClick r:id="rId2"/>
              </a:rPr>
              <a:t>case</a:t>
            </a:r>
            <a:r>
              <a:rPr lang="en-US" dirty="0" smtClean="0"/>
              <a:t> (</a:t>
            </a:r>
            <a:r>
              <a:rPr lang="en-US" i="1" dirty="0" smtClean="0"/>
              <a:t>Jeffries v. Harnett Co</a:t>
            </a:r>
            <a:r>
              <a:rPr lang="en-US" dirty="0" smtClean="0"/>
              <a:t>.)</a:t>
            </a:r>
            <a:endParaRPr lang="en-US" dirty="0"/>
          </a:p>
          <a:p>
            <a:pPr lvl="1"/>
            <a:r>
              <a:rPr lang="en-US" dirty="0" smtClean="0"/>
              <a:t>Hunting, fishing, shooting sports, equestrian now </a:t>
            </a:r>
            <a:r>
              <a:rPr lang="en-US" dirty="0"/>
              <a:t>considered </a:t>
            </a:r>
            <a:r>
              <a:rPr lang="en-US" b="1" dirty="0" err="1" smtClean="0"/>
              <a:t>agritourism</a:t>
            </a:r>
            <a:endParaRPr lang="en-US" b="1" dirty="0" smtClean="0"/>
          </a:p>
          <a:p>
            <a:pPr lvl="2"/>
            <a:r>
              <a:rPr lang="en-US" dirty="0" smtClean="0"/>
              <a:t>Shooting range requires NC WRC site evaluation</a:t>
            </a:r>
          </a:p>
          <a:p>
            <a:pPr lvl="2"/>
            <a:r>
              <a:rPr lang="en-US" dirty="0" err="1" smtClean="0"/>
              <a:t>Agritourism</a:t>
            </a:r>
            <a:r>
              <a:rPr lang="en-US" dirty="0" smtClean="0"/>
              <a:t> = bona fide farm</a:t>
            </a:r>
          </a:p>
          <a:p>
            <a:pPr lvl="1"/>
            <a:r>
              <a:rPr lang="en-US" dirty="0" smtClean="0"/>
              <a:t>Structures exempt on shooting farms in counties &lt; 110,000 population</a:t>
            </a:r>
            <a:endParaRPr lang="en-US" dirty="0"/>
          </a:p>
          <a:p>
            <a:r>
              <a:rPr lang="en-US" dirty="0"/>
              <a:t>Catering from BFF exempt from </a:t>
            </a:r>
            <a:r>
              <a:rPr lang="en-US" dirty="0" smtClean="0"/>
              <a:t>county </a:t>
            </a:r>
            <a:r>
              <a:rPr lang="en-US" b="1" dirty="0" smtClean="0"/>
              <a:t>or municipal</a:t>
            </a:r>
            <a:r>
              <a:rPr lang="en-US" dirty="0" smtClean="0"/>
              <a:t> </a:t>
            </a:r>
            <a:r>
              <a:rPr lang="en-US" dirty="0"/>
              <a:t>permitting </a:t>
            </a:r>
            <a:r>
              <a:rPr lang="en-US" dirty="0" smtClean="0"/>
              <a:t>(still must comply with health code)</a:t>
            </a:r>
            <a:endParaRPr lang="en-US" dirty="0"/>
          </a:p>
          <a:p>
            <a:r>
              <a:rPr lang="en-US" dirty="0" smtClean="0"/>
              <a:t>Roadside signage</a:t>
            </a:r>
          </a:p>
          <a:p>
            <a:pPr lvl="1"/>
            <a:r>
              <a:rPr lang="en-US" dirty="0" smtClean="0"/>
              <a:t>BFF may erect signage within normal 660 foot buffer from edge of interstate or primary highway RW</a:t>
            </a:r>
          </a:p>
          <a:p>
            <a:pPr lvl="1"/>
            <a:r>
              <a:rPr lang="en-US" dirty="0" smtClean="0"/>
              <a:t>Sign not bigger than 3 feet long on any side</a:t>
            </a:r>
          </a:p>
          <a:p>
            <a:pPr lvl="1"/>
            <a:r>
              <a:rPr lang="en-US" dirty="0" smtClean="0"/>
              <a:t>Located on owned or leased BFF</a:t>
            </a:r>
            <a:endParaRPr lang="en-US" dirty="0"/>
          </a:p>
        </p:txBody>
      </p:sp>
    </p:spTree>
    <p:extLst>
      <p:ext uri="{BB962C8B-B14F-4D97-AF65-F5344CB8AC3E}">
        <p14:creationId xmlns:p14="http://schemas.microsoft.com/office/powerpoint/2010/main" val="154384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873"/>
            <a:ext cx="8229600" cy="847407"/>
          </a:xfrm>
        </p:spPr>
        <p:txBody>
          <a:bodyPr/>
          <a:lstStyle/>
          <a:p>
            <a:r>
              <a:rPr lang="en-US" dirty="0" smtClean="0"/>
              <a:t>Nuisance Scenario</a:t>
            </a:r>
            <a:endParaRPr lang="en-US" dirty="0"/>
          </a:p>
        </p:txBody>
      </p:sp>
      <p:sp>
        <p:nvSpPr>
          <p:cNvPr id="3" name="Content Placeholder 2"/>
          <p:cNvSpPr>
            <a:spLocks noGrp="1"/>
          </p:cNvSpPr>
          <p:nvPr>
            <p:ph idx="1"/>
          </p:nvPr>
        </p:nvSpPr>
        <p:spPr>
          <a:xfrm>
            <a:off x="457200" y="1351280"/>
            <a:ext cx="8229600" cy="5212080"/>
          </a:xfrm>
        </p:spPr>
        <p:txBody>
          <a:bodyPr>
            <a:normAutofit lnSpcReduction="10000"/>
          </a:bodyPr>
          <a:lstStyle/>
          <a:p>
            <a:r>
              <a:rPr lang="en-US" dirty="0" smtClean="0"/>
              <a:t>Scenario:  Plan to take a loan to build a chicken house, neighbor objects, threatens to sue</a:t>
            </a:r>
          </a:p>
          <a:p>
            <a:r>
              <a:rPr lang="en-US" dirty="0" smtClean="0"/>
              <a:t>Must unreasonably interfere with neighbor’s use and quiet enjoyment</a:t>
            </a:r>
          </a:p>
          <a:p>
            <a:r>
              <a:rPr lang="en-US" dirty="0" smtClean="0"/>
              <a:t>New Right to Farm standing requirements:</a:t>
            </a:r>
          </a:p>
          <a:p>
            <a:pPr lvl="1"/>
            <a:r>
              <a:rPr lang="en-US" dirty="0" smtClean="0"/>
              <a:t>Is neighbor legal possessor of property? (owner or signed tenant)</a:t>
            </a:r>
          </a:p>
          <a:p>
            <a:pPr lvl="1"/>
            <a:r>
              <a:rPr lang="en-US" dirty="0" smtClean="0"/>
              <a:t>Will neighbor have been there when the poultry houses are built?</a:t>
            </a:r>
          </a:p>
          <a:p>
            <a:pPr lvl="1"/>
            <a:r>
              <a:rPr lang="en-US" dirty="0" smtClean="0"/>
              <a:t>Does the neighbor live within one-half mile of the new poultry houses?  (as opposed to ½ mile from boundary)</a:t>
            </a:r>
          </a:p>
          <a:p>
            <a:r>
              <a:rPr lang="en-US" dirty="0" smtClean="0"/>
              <a:t>Is building a chicken house a fundamental change in the land use?</a:t>
            </a:r>
          </a:p>
          <a:p>
            <a:endParaRPr lang="en-US" dirty="0"/>
          </a:p>
        </p:txBody>
      </p:sp>
    </p:spTree>
    <p:extLst>
      <p:ext uri="{BB962C8B-B14F-4D97-AF65-F5344CB8AC3E}">
        <p14:creationId xmlns:p14="http://schemas.microsoft.com/office/powerpoint/2010/main" val="158277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265A-C6F0-B74A-8C15-08D9B581CEB4}"/>
              </a:ext>
            </a:extLst>
          </p:cNvPr>
          <p:cNvSpPr>
            <a:spLocks noGrp="1"/>
          </p:cNvSpPr>
          <p:nvPr>
            <p:ph type="title"/>
          </p:nvPr>
        </p:nvSpPr>
        <p:spPr>
          <a:xfrm>
            <a:off x="442452" y="664139"/>
            <a:ext cx="8229600" cy="1068387"/>
          </a:xfrm>
        </p:spPr>
        <p:txBody>
          <a:bodyPr/>
          <a:lstStyle/>
          <a:p>
            <a:r>
              <a:rPr lang="en-US" dirty="0"/>
              <a:t>Common Law Nuisance, Generally</a:t>
            </a:r>
          </a:p>
        </p:txBody>
      </p:sp>
      <p:sp>
        <p:nvSpPr>
          <p:cNvPr id="3" name="Content Placeholder 2">
            <a:extLst>
              <a:ext uri="{FF2B5EF4-FFF2-40B4-BE49-F238E27FC236}">
                <a16:creationId xmlns:a16="http://schemas.microsoft.com/office/drawing/2014/main" id="{F3C3D87D-E76F-9945-B739-EFD0FB6F82D3}"/>
              </a:ext>
            </a:extLst>
          </p:cNvPr>
          <p:cNvSpPr>
            <a:spLocks noGrp="1"/>
          </p:cNvSpPr>
          <p:nvPr>
            <p:ph sz="half" idx="1"/>
          </p:nvPr>
        </p:nvSpPr>
        <p:spPr>
          <a:xfrm>
            <a:off x="309716" y="1732526"/>
            <a:ext cx="5255954" cy="4933745"/>
          </a:xfrm>
        </p:spPr>
        <p:txBody>
          <a:bodyPr>
            <a:normAutofit fontScale="92500" lnSpcReduction="20000"/>
          </a:bodyPr>
          <a:lstStyle/>
          <a:p>
            <a:r>
              <a:rPr lang="en-US" dirty="0"/>
              <a:t>In general, nuisance is “that activity which arises from </a:t>
            </a:r>
            <a:r>
              <a:rPr lang="en-US" b="1" dirty="0">
                <a:solidFill>
                  <a:srgbClr val="FF0000"/>
                </a:solidFill>
              </a:rPr>
              <a:t>unreasonable</a:t>
            </a:r>
            <a:r>
              <a:rPr lang="en-US" dirty="0"/>
              <a:t>, unwarranted or unlawful use by a person of his own property, working obstruction or </a:t>
            </a:r>
            <a:r>
              <a:rPr lang="en-US" b="1" dirty="0">
                <a:solidFill>
                  <a:srgbClr val="FF0000"/>
                </a:solidFill>
              </a:rPr>
              <a:t>injury to the right of another</a:t>
            </a:r>
            <a:r>
              <a:rPr lang="en-US" dirty="0"/>
              <a:t>, or to the public, and producing such material annoyance, inconvenience and discomfort that law will presume resulting damage”, Black’s Law Dictionary (7th ed.)</a:t>
            </a:r>
          </a:p>
          <a:p>
            <a:pPr marL="0" indent="0">
              <a:buNone/>
            </a:pPr>
            <a:r>
              <a:rPr lang="en-US" dirty="0" smtClean="0">
                <a:effectLst/>
              </a:rPr>
              <a:t>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35687" y="3429794"/>
            <a:ext cx="1981200" cy="381000"/>
          </a:xfrm>
        </p:spPr>
      </p:pic>
      <p:pic>
        <p:nvPicPr>
          <p:cNvPr id="6" name="Picture 5" descr="MEDacorns">
            <a:extLst>
              <a:ext uri="{FF2B5EF4-FFF2-40B4-BE49-F238E27FC236}">
                <a16:creationId xmlns:a16="http://schemas.microsoft.com/office/drawing/2014/main" id="{8279FB07-9218-9348-A58B-E59382EE4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222" y="1835765"/>
            <a:ext cx="2768127" cy="2618248"/>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72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313"/>
            <a:ext cx="8229600" cy="1068387"/>
          </a:xfrm>
        </p:spPr>
        <p:txBody>
          <a:bodyPr/>
          <a:lstStyle/>
          <a:p>
            <a:r>
              <a:rPr lang="en-US" b="0" dirty="0">
                <a:hlinkClick r:id="rId2"/>
              </a:rPr>
              <a:t>https://farmlaw.ces.ncsu.edu</a:t>
            </a:r>
            <a:r>
              <a:rPr lang="en-US" b="0" dirty="0" smtClean="0">
                <a:hlinkClick r:id="rId2"/>
              </a:rPr>
              <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3920" y="1540446"/>
            <a:ext cx="7030720" cy="5049820"/>
          </a:xfrm>
        </p:spPr>
      </p:pic>
    </p:spTree>
    <p:extLst>
      <p:ext uri="{BB962C8B-B14F-4D97-AF65-F5344CB8AC3E}">
        <p14:creationId xmlns:p14="http://schemas.microsoft.com/office/powerpoint/2010/main" val="520138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EEA2-0548-8E43-AF53-946F65E2388A}"/>
              </a:ext>
            </a:extLst>
          </p:cNvPr>
          <p:cNvSpPr>
            <a:spLocks noGrp="1"/>
          </p:cNvSpPr>
          <p:nvPr>
            <p:ph type="title"/>
          </p:nvPr>
        </p:nvSpPr>
        <p:spPr/>
        <p:txBody>
          <a:bodyPr/>
          <a:lstStyle/>
          <a:p>
            <a:r>
              <a:rPr lang="en-US" dirty="0"/>
              <a:t>Common Law Nuisance: </a:t>
            </a:r>
            <a:r>
              <a:rPr lang="en-US" dirty="0" smtClean="0"/>
              <a:t/>
            </a:r>
            <a:br>
              <a:rPr lang="en-US" dirty="0" smtClean="0"/>
            </a:br>
            <a:r>
              <a:rPr lang="en-US" smtClean="0"/>
              <a:t>The Logic Model</a:t>
            </a:r>
            <a:endParaRPr lang="en-US" dirty="0"/>
          </a:p>
        </p:txBody>
      </p:sp>
      <p:sp>
        <p:nvSpPr>
          <p:cNvPr id="3" name="Content Placeholder 2">
            <a:extLst>
              <a:ext uri="{FF2B5EF4-FFF2-40B4-BE49-F238E27FC236}">
                <a16:creationId xmlns:a16="http://schemas.microsoft.com/office/drawing/2014/main" id="{9BCCCF57-7303-3A4E-A9CC-95896A45CEA9}"/>
              </a:ext>
            </a:extLst>
          </p:cNvPr>
          <p:cNvSpPr>
            <a:spLocks noGrp="1"/>
          </p:cNvSpPr>
          <p:nvPr>
            <p:ph sz="half" idx="1"/>
          </p:nvPr>
        </p:nvSpPr>
        <p:spPr>
          <a:xfrm>
            <a:off x="457200" y="2338598"/>
            <a:ext cx="4038600" cy="4175490"/>
          </a:xfrm>
        </p:spPr>
        <p:txBody>
          <a:bodyPr>
            <a:normAutofit fontScale="70000" lnSpcReduction="20000"/>
          </a:bodyPr>
          <a:lstStyle/>
          <a:p>
            <a:pPr marL="0" indent="0">
              <a:buNone/>
            </a:pPr>
            <a:r>
              <a:rPr lang="en-US" b="1" dirty="0"/>
              <a:t>General Rule, from Rest. (2</a:t>
            </a:r>
            <a:r>
              <a:rPr lang="en-US" b="1" baseline="30000" dirty="0"/>
              <a:t>nd</a:t>
            </a:r>
            <a:r>
              <a:rPr lang="en-US" b="1" dirty="0"/>
              <a:t>) of Torts, §</a:t>
            </a:r>
            <a:r>
              <a:rPr lang="en-US" b="1" dirty="0">
                <a:effectLst/>
              </a:rPr>
              <a:t> 822</a:t>
            </a:r>
            <a:r>
              <a:rPr lang="en-US" dirty="0">
                <a:effectLst/>
              </a:rPr>
              <a:t>: </a:t>
            </a:r>
          </a:p>
          <a:p>
            <a:pPr marL="0" indent="0">
              <a:buNone/>
            </a:pPr>
            <a:r>
              <a:rPr lang="en-US" dirty="0">
                <a:effectLst/>
              </a:rPr>
              <a:t>“</a:t>
            </a:r>
            <a:r>
              <a:rPr lang="en-US" dirty="0"/>
              <a:t>One is subject to liability for a private nuisance if, but only if, his conduct is a legal cause of an invasion of another's interest in the private use and enjoyment of land, and the invasion is either</a:t>
            </a:r>
          </a:p>
          <a:p>
            <a:pPr lvl="1" fontAlgn="base"/>
            <a:r>
              <a:rPr lang="en-US" dirty="0"/>
              <a:t>intentional and </a:t>
            </a:r>
            <a:r>
              <a:rPr lang="en-US" b="1" dirty="0">
                <a:solidFill>
                  <a:srgbClr val="FFC000"/>
                </a:solidFill>
              </a:rPr>
              <a:t>unreasonable</a:t>
            </a:r>
            <a:r>
              <a:rPr lang="en-US" dirty="0"/>
              <a:t>, or</a:t>
            </a:r>
          </a:p>
          <a:p>
            <a:pPr lvl="1" fontAlgn="base"/>
            <a:r>
              <a:rPr lang="en-US" dirty="0"/>
              <a:t>unintentional and otherwise actionable under the rules controlling liability for negligent or reckless conduct, or for abnormally dangerous conditions or activities.”</a:t>
            </a:r>
          </a:p>
          <a:p>
            <a:endParaRPr lang="en-US" dirty="0"/>
          </a:p>
        </p:txBody>
      </p:sp>
      <p:sp>
        <p:nvSpPr>
          <p:cNvPr id="4" name="Content Placeholder 3">
            <a:extLst>
              <a:ext uri="{FF2B5EF4-FFF2-40B4-BE49-F238E27FC236}">
                <a16:creationId xmlns:a16="http://schemas.microsoft.com/office/drawing/2014/main" id="{B7D88BE3-601B-5641-A2C6-AA82FAB46B3F}"/>
              </a:ext>
            </a:extLst>
          </p:cNvPr>
          <p:cNvSpPr>
            <a:spLocks noGrp="1"/>
          </p:cNvSpPr>
          <p:nvPr>
            <p:ph sz="half" idx="2"/>
          </p:nvPr>
        </p:nvSpPr>
        <p:spPr>
          <a:xfrm>
            <a:off x="4648200" y="2338598"/>
            <a:ext cx="4038600" cy="3787565"/>
          </a:xfrm>
        </p:spPr>
        <p:txBody>
          <a:bodyPr>
            <a:normAutofit fontScale="70000" lnSpcReduction="20000"/>
          </a:bodyPr>
          <a:lstStyle/>
          <a:p>
            <a:r>
              <a:rPr lang="en-US" b="1" dirty="0"/>
              <a:t>§ 826. </a:t>
            </a:r>
            <a:r>
              <a:rPr lang="en-US" b="1" dirty="0">
                <a:solidFill>
                  <a:srgbClr val="FFC000"/>
                </a:solidFill>
              </a:rPr>
              <a:t>Unreasonableness</a:t>
            </a:r>
            <a:r>
              <a:rPr lang="en-US" b="1" dirty="0"/>
              <a:t> of Intentional Invasion</a:t>
            </a:r>
            <a:r>
              <a:rPr lang="en-US" dirty="0">
                <a:effectLst/>
              </a:rPr>
              <a:t> </a:t>
            </a:r>
          </a:p>
          <a:p>
            <a:r>
              <a:rPr lang="en-US" b="1" dirty="0"/>
              <a:t>§ 827. </a:t>
            </a:r>
            <a:r>
              <a:rPr lang="en-US" b="1" dirty="0">
                <a:solidFill>
                  <a:srgbClr val="FF0000"/>
                </a:solidFill>
              </a:rPr>
              <a:t>Gravity</a:t>
            </a:r>
            <a:r>
              <a:rPr lang="en-US" b="1" dirty="0"/>
              <a:t> of Harm--Factors Involved</a:t>
            </a:r>
            <a:r>
              <a:rPr lang="en-US" dirty="0">
                <a:effectLst/>
              </a:rPr>
              <a:t> </a:t>
            </a:r>
          </a:p>
          <a:p>
            <a:r>
              <a:rPr lang="en-US" b="1" dirty="0"/>
              <a:t>§ 828. </a:t>
            </a:r>
            <a:r>
              <a:rPr lang="en-US" b="1" dirty="0">
                <a:solidFill>
                  <a:srgbClr val="00B050"/>
                </a:solidFill>
              </a:rPr>
              <a:t>Utility</a:t>
            </a:r>
            <a:r>
              <a:rPr lang="en-US" b="1" dirty="0"/>
              <a:t> of Conduct--Factors Involved</a:t>
            </a:r>
            <a:r>
              <a:rPr lang="en-US" dirty="0">
                <a:effectLst/>
              </a:rPr>
              <a:t> </a:t>
            </a:r>
          </a:p>
          <a:p>
            <a:r>
              <a:rPr lang="en-US" b="1" dirty="0"/>
              <a:t>§ 829. </a:t>
            </a:r>
            <a:r>
              <a:rPr lang="en-US" b="1" dirty="0">
                <a:solidFill>
                  <a:srgbClr val="FF0000"/>
                </a:solidFill>
              </a:rPr>
              <a:t>Gravity</a:t>
            </a:r>
            <a:r>
              <a:rPr lang="en-US" b="1" dirty="0"/>
              <a:t> vs. </a:t>
            </a:r>
            <a:r>
              <a:rPr lang="en-US" b="1" dirty="0">
                <a:solidFill>
                  <a:srgbClr val="00B050"/>
                </a:solidFill>
              </a:rPr>
              <a:t>Utility</a:t>
            </a:r>
            <a:r>
              <a:rPr lang="en-US" b="1" dirty="0"/>
              <a:t>--Conduct Malicious Or Indecent</a:t>
            </a:r>
            <a:r>
              <a:rPr lang="en-US" dirty="0">
                <a:effectLst/>
              </a:rPr>
              <a:t> </a:t>
            </a:r>
          </a:p>
          <a:p>
            <a:r>
              <a:rPr lang="en-US" b="1" dirty="0"/>
              <a:t>§ 831. </a:t>
            </a:r>
            <a:r>
              <a:rPr lang="en-US" b="1" dirty="0">
                <a:solidFill>
                  <a:srgbClr val="FF0000"/>
                </a:solidFill>
              </a:rPr>
              <a:t>Gravity</a:t>
            </a:r>
            <a:r>
              <a:rPr lang="en-US" b="1" dirty="0"/>
              <a:t> vs. </a:t>
            </a:r>
            <a:r>
              <a:rPr lang="en-US" b="1" dirty="0">
                <a:solidFill>
                  <a:srgbClr val="00B050"/>
                </a:solidFill>
              </a:rPr>
              <a:t>Utility</a:t>
            </a:r>
            <a:r>
              <a:rPr lang="en-US" b="1" dirty="0"/>
              <a:t>--Conduct Unsuited to Locality</a:t>
            </a:r>
            <a:r>
              <a:rPr lang="en-US" dirty="0">
                <a:effectLst/>
              </a:rPr>
              <a:t> </a:t>
            </a:r>
            <a:endParaRPr lang="en-US" dirty="0"/>
          </a:p>
        </p:txBody>
      </p:sp>
    </p:spTree>
    <p:extLst>
      <p:ext uri="{BB962C8B-B14F-4D97-AF65-F5344CB8AC3E}">
        <p14:creationId xmlns:p14="http://schemas.microsoft.com/office/powerpoint/2010/main" val="109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155"/>
            <a:ext cx="8229600" cy="1068387"/>
          </a:xfrm>
        </p:spPr>
        <p:txBody>
          <a:bodyPr/>
          <a:lstStyle/>
          <a:p>
            <a:r>
              <a:rPr lang="en-US" dirty="0" smtClean="0"/>
              <a:t>Fundamental Challenge </a:t>
            </a:r>
            <a:br>
              <a:rPr lang="en-US" dirty="0" smtClean="0"/>
            </a:br>
            <a:r>
              <a:rPr lang="en-US" dirty="0" smtClean="0"/>
              <a:t>re Nuisance Litigation</a:t>
            </a:r>
            <a:endParaRPr lang="en-US" dirty="0"/>
          </a:p>
        </p:txBody>
      </p:sp>
      <p:sp>
        <p:nvSpPr>
          <p:cNvPr id="3" name="Content Placeholder 2"/>
          <p:cNvSpPr>
            <a:spLocks noGrp="1"/>
          </p:cNvSpPr>
          <p:nvPr>
            <p:ph idx="1"/>
          </p:nvPr>
        </p:nvSpPr>
        <p:spPr>
          <a:xfrm>
            <a:off x="457200" y="1893536"/>
            <a:ext cx="8229600" cy="4418252"/>
          </a:xfrm>
        </p:spPr>
        <p:txBody>
          <a:bodyPr>
            <a:normAutofit fontScale="92500"/>
          </a:bodyPr>
          <a:lstStyle/>
          <a:p>
            <a:r>
              <a:rPr lang="en-US" dirty="0" smtClean="0"/>
              <a:t>Public understanding of where </a:t>
            </a:r>
            <a:r>
              <a:rPr lang="en-US" b="1" dirty="0" smtClean="0"/>
              <a:t>bacon</a:t>
            </a:r>
            <a:r>
              <a:rPr lang="en-US" dirty="0" smtClean="0"/>
              <a:t> comes from?</a:t>
            </a:r>
          </a:p>
          <a:p>
            <a:pPr lvl="1"/>
            <a:r>
              <a:rPr lang="en-US" dirty="0" smtClean="0"/>
              <a:t>There is no system to replace this system</a:t>
            </a:r>
          </a:p>
          <a:p>
            <a:pPr lvl="1"/>
            <a:r>
              <a:rPr lang="en-US" dirty="0" smtClean="0"/>
              <a:t>Hard to imagine ecological damage from sufficient “pasture pork” to meet current demand</a:t>
            </a:r>
          </a:p>
          <a:p>
            <a:pPr lvl="1"/>
            <a:r>
              <a:rPr lang="en-US" dirty="0" smtClean="0"/>
              <a:t>Does this feature into nuisance liability “balance” theory?</a:t>
            </a:r>
          </a:p>
          <a:p>
            <a:r>
              <a:rPr lang="en-US" dirty="0" smtClean="0"/>
              <a:t>Right to Farm laws are increasingly being challenged on constitutional “property rights” deprivation</a:t>
            </a:r>
          </a:p>
          <a:p>
            <a:pPr lvl="1"/>
            <a:r>
              <a:rPr lang="en-US" dirty="0" smtClean="0"/>
              <a:t>Does the NC RTF (as amended) statute strike enough balance?</a:t>
            </a:r>
          </a:p>
          <a:p>
            <a:pPr lvl="1"/>
            <a:r>
              <a:rPr lang="en-US" dirty="0" smtClean="0"/>
              <a:t>Iowa RTF statute held unconstitutional “as applied” (</a:t>
            </a:r>
            <a:r>
              <a:rPr lang="en-US" i="1" dirty="0"/>
              <a:t>Gacke v. Pork </a:t>
            </a:r>
            <a:r>
              <a:rPr lang="en-US" i="1" dirty="0" err="1"/>
              <a:t>Xtra</a:t>
            </a:r>
            <a:r>
              <a:rPr lang="en-US" i="1" dirty="0"/>
              <a:t>, L.L.C</a:t>
            </a:r>
            <a:r>
              <a:rPr lang="en-US" i="1" dirty="0" smtClean="0"/>
              <a:t>.)</a:t>
            </a:r>
            <a:endParaRPr lang="en-US" dirty="0"/>
          </a:p>
        </p:txBody>
      </p:sp>
    </p:spTree>
    <p:extLst>
      <p:ext uri="{BB962C8B-B14F-4D97-AF65-F5344CB8AC3E}">
        <p14:creationId xmlns:p14="http://schemas.microsoft.com/office/powerpoint/2010/main" val="175571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273"/>
            <a:ext cx="8229600" cy="1068387"/>
          </a:xfrm>
        </p:spPr>
        <p:txBody>
          <a:bodyPr/>
          <a:lstStyle/>
          <a:p>
            <a:r>
              <a:rPr lang="en-US" i="1" dirty="0" smtClean="0"/>
              <a:t>Murphy-Brown</a:t>
            </a:r>
            <a:r>
              <a:rPr lang="en-US" dirty="0" smtClean="0"/>
              <a:t> Cases and Right to Farm</a:t>
            </a:r>
            <a:endParaRPr lang="en-US" dirty="0"/>
          </a:p>
        </p:txBody>
      </p:sp>
      <p:sp>
        <p:nvSpPr>
          <p:cNvPr id="3" name="Content Placeholder 2"/>
          <p:cNvSpPr>
            <a:spLocks noGrp="1"/>
          </p:cNvSpPr>
          <p:nvPr>
            <p:ph idx="1"/>
          </p:nvPr>
        </p:nvSpPr>
        <p:spPr>
          <a:xfrm>
            <a:off x="457200" y="1879600"/>
            <a:ext cx="8229600" cy="4460240"/>
          </a:xfrm>
        </p:spPr>
        <p:txBody>
          <a:bodyPr>
            <a:normAutofit fontScale="92500" lnSpcReduction="10000"/>
          </a:bodyPr>
          <a:lstStyle/>
          <a:p>
            <a:r>
              <a:rPr lang="en-US" dirty="0" smtClean="0"/>
              <a:t>26 cases (540 plaintiffs)</a:t>
            </a:r>
          </a:p>
          <a:p>
            <a:pPr lvl="1"/>
            <a:r>
              <a:rPr lang="en-US" dirty="0" smtClean="0"/>
              <a:t>5 verdicts</a:t>
            </a:r>
          </a:p>
          <a:p>
            <a:pPr lvl="1"/>
            <a:r>
              <a:rPr lang="en-US" dirty="0" smtClean="0"/>
              <a:t>Remainder stayed pending appeal</a:t>
            </a:r>
          </a:p>
          <a:p>
            <a:r>
              <a:rPr lang="en-US" dirty="0" smtClean="0"/>
              <a:t>4</a:t>
            </a:r>
            <a:r>
              <a:rPr lang="en-US" baseline="30000" dirty="0" smtClean="0"/>
              <a:t>th</a:t>
            </a:r>
            <a:r>
              <a:rPr lang="en-US" dirty="0" smtClean="0"/>
              <a:t> Circuit Appeal</a:t>
            </a:r>
          </a:p>
          <a:p>
            <a:pPr lvl="1"/>
            <a:r>
              <a:rPr lang="en-US" dirty="0" smtClean="0"/>
              <a:t>Briefs filed (including Farm Bureau amicus)</a:t>
            </a:r>
          </a:p>
          <a:p>
            <a:pPr lvl="1"/>
            <a:r>
              <a:rPr lang="en-US" b="1" dirty="0" smtClean="0"/>
              <a:t>Arguments heard Friday January 31, 2020</a:t>
            </a:r>
          </a:p>
          <a:p>
            <a:r>
              <a:rPr lang="en-US" dirty="0" smtClean="0"/>
              <a:t>Issues on Appeal:</a:t>
            </a:r>
          </a:p>
          <a:p>
            <a:pPr lvl="1"/>
            <a:r>
              <a:rPr lang="en-US" dirty="0" smtClean="0"/>
              <a:t>Punitive </a:t>
            </a:r>
            <a:r>
              <a:rPr lang="en-US" dirty="0"/>
              <a:t>damages: did the trial judge err as a matter of law in allowing award </a:t>
            </a:r>
            <a:r>
              <a:rPr lang="en-US" dirty="0" smtClean="0"/>
              <a:t>of punitive </a:t>
            </a:r>
            <a:r>
              <a:rPr lang="en-US" dirty="0"/>
              <a:t>damages?</a:t>
            </a:r>
          </a:p>
          <a:p>
            <a:pPr lvl="1"/>
            <a:r>
              <a:rPr lang="en-US" dirty="0" smtClean="0"/>
              <a:t>Right </a:t>
            </a:r>
            <a:r>
              <a:rPr lang="en-US" dirty="0"/>
              <a:t>to Farm: does it apply retroactively?</a:t>
            </a:r>
          </a:p>
          <a:p>
            <a:pPr lvl="1"/>
            <a:r>
              <a:rPr lang="en-US" dirty="0" smtClean="0"/>
              <a:t>Exclusion </a:t>
            </a:r>
            <a:r>
              <a:rPr lang="en-US" dirty="0"/>
              <a:t>of defense expert witness on odors and other evidentiary rulings</a:t>
            </a:r>
          </a:p>
        </p:txBody>
      </p:sp>
    </p:spTree>
    <p:extLst>
      <p:ext uri="{BB962C8B-B14F-4D97-AF65-F5344CB8AC3E}">
        <p14:creationId xmlns:p14="http://schemas.microsoft.com/office/powerpoint/2010/main" val="794262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033"/>
            <a:ext cx="8229600" cy="1068387"/>
          </a:xfrm>
        </p:spPr>
        <p:txBody>
          <a:bodyPr/>
          <a:lstStyle/>
          <a:p>
            <a:r>
              <a:rPr lang="en-US" dirty="0" smtClean="0"/>
              <a:t>Farm Nuisance Litigation Generally</a:t>
            </a:r>
            <a:endParaRPr lang="en-US" dirty="0"/>
          </a:p>
        </p:txBody>
      </p:sp>
      <p:sp>
        <p:nvSpPr>
          <p:cNvPr id="3" name="Content Placeholder 2"/>
          <p:cNvSpPr>
            <a:spLocks noGrp="1"/>
          </p:cNvSpPr>
          <p:nvPr>
            <p:ph idx="1"/>
          </p:nvPr>
        </p:nvSpPr>
        <p:spPr>
          <a:xfrm>
            <a:off x="457200" y="1968500"/>
            <a:ext cx="8229600" cy="4391840"/>
          </a:xfrm>
        </p:spPr>
        <p:txBody>
          <a:bodyPr>
            <a:normAutofit fontScale="92500" lnSpcReduction="10000"/>
          </a:bodyPr>
          <a:lstStyle/>
          <a:p>
            <a:r>
              <a:rPr lang="en-US" dirty="0"/>
              <a:t>Nuisance litigation tends to reflect the types </a:t>
            </a:r>
            <a:r>
              <a:rPr lang="en-US" dirty="0" smtClean="0"/>
              <a:t>of agriculture </a:t>
            </a:r>
            <a:r>
              <a:rPr lang="en-US" dirty="0"/>
              <a:t>prevalent in the state</a:t>
            </a:r>
            <a:r>
              <a:rPr lang="en-US" dirty="0" smtClean="0"/>
              <a:t>.</a:t>
            </a:r>
          </a:p>
          <a:p>
            <a:pPr lvl="1"/>
            <a:r>
              <a:rPr lang="en-US" dirty="0" smtClean="0"/>
              <a:t>WI </a:t>
            </a:r>
            <a:r>
              <a:rPr lang="en-US" dirty="0"/>
              <a:t>cranberry </a:t>
            </a:r>
            <a:r>
              <a:rPr lang="en-US" dirty="0" smtClean="0"/>
              <a:t>bogs (water quality, flooding)</a:t>
            </a:r>
          </a:p>
          <a:p>
            <a:pPr lvl="1"/>
            <a:r>
              <a:rPr lang="en-US" dirty="0" smtClean="0"/>
              <a:t>LA </a:t>
            </a:r>
            <a:r>
              <a:rPr lang="en-US" dirty="0"/>
              <a:t>sugar cane </a:t>
            </a:r>
            <a:r>
              <a:rPr lang="en-US" dirty="0" smtClean="0"/>
              <a:t>fields (burning) </a:t>
            </a:r>
          </a:p>
          <a:p>
            <a:pPr lvl="1"/>
            <a:r>
              <a:rPr lang="en-US" dirty="0" smtClean="0"/>
              <a:t>NC </a:t>
            </a:r>
            <a:r>
              <a:rPr lang="en-US" dirty="0"/>
              <a:t>swine </a:t>
            </a:r>
            <a:r>
              <a:rPr lang="en-US" dirty="0" smtClean="0"/>
              <a:t>operations</a:t>
            </a:r>
          </a:p>
          <a:p>
            <a:pPr lvl="1"/>
            <a:r>
              <a:rPr lang="en-US" dirty="0"/>
              <a:t>New England wedding </a:t>
            </a:r>
            <a:r>
              <a:rPr lang="en-US" dirty="0" smtClean="0"/>
              <a:t>barns (noise, traffic)</a:t>
            </a:r>
          </a:p>
          <a:p>
            <a:r>
              <a:rPr lang="en-US" b="1" dirty="0" smtClean="0"/>
              <a:t>Animal ag nuisance </a:t>
            </a:r>
            <a:r>
              <a:rPr lang="en-US" dirty="0" smtClean="0"/>
              <a:t>tends to get the headlines because of the potential impact</a:t>
            </a:r>
          </a:p>
          <a:p>
            <a:r>
              <a:rPr lang="en-US" dirty="0" smtClean="0"/>
              <a:t>Very difficult to measure the impact of the RTF statutes from across the country</a:t>
            </a:r>
          </a:p>
          <a:p>
            <a:r>
              <a:rPr lang="en-US" dirty="0"/>
              <a:t>In early </a:t>
            </a:r>
            <a:r>
              <a:rPr lang="en-US" dirty="0" smtClean="0"/>
              <a:t>American trespass </a:t>
            </a:r>
            <a:r>
              <a:rPr lang="en-US" dirty="0"/>
              <a:t>and nuisance cases, farmers were often the </a:t>
            </a:r>
            <a:r>
              <a:rPr lang="en-US" i="1" dirty="0" smtClean="0"/>
              <a:t>plaintiffs </a:t>
            </a:r>
            <a:r>
              <a:rPr lang="en-US" dirty="0" smtClean="0"/>
              <a:t>(against municipal water treatment)</a:t>
            </a:r>
            <a:endParaRPr lang="en-US" dirty="0"/>
          </a:p>
          <a:p>
            <a:endParaRPr lang="en-US" dirty="0" smtClean="0"/>
          </a:p>
        </p:txBody>
      </p:sp>
    </p:spTree>
    <p:extLst>
      <p:ext uri="{BB962C8B-B14F-4D97-AF65-F5344CB8AC3E}">
        <p14:creationId xmlns:p14="http://schemas.microsoft.com/office/powerpoint/2010/main" val="87122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RTF Protection Triggers</a:t>
            </a:r>
            <a:endParaRPr lang="en-US" dirty="0"/>
          </a:p>
        </p:txBody>
      </p:sp>
      <p:sp>
        <p:nvSpPr>
          <p:cNvPr id="3" name="Content Placeholder 2"/>
          <p:cNvSpPr>
            <a:spLocks noGrp="1"/>
          </p:cNvSpPr>
          <p:nvPr>
            <p:ph idx="1"/>
          </p:nvPr>
        </p:nvSpPr>
        <p:spPr>
          <a:xfrm>
            <a:off x="457200" y="1909720"/>
            <a:ext cx="8229600" cy="4216443"/>
          </a:xfrm>
        </p:spPr>
        <p:txBody>
          <a:bodyPr/>
          <a:lstStyle/>
          <a:p>
            <a:r>
              <a:rPr lang="en-US" dirty="0"/>
              <a:t>3 Basic types of </a:t>
            </a:r>
            <a:r>
              <a:rPr lang="en-US" dirty="0" smtClean="0"/>
              <a:t>triggers</a:t>
            </a:r>
          </a:p>
          <a:p>
            <a:pPr lvl="1"/>
            <a:r>
              <a:rPr lang="en-US" dirty="0" smtClean="0"/>
              <a:t>Farm </a:t>
            </a:r>
            <a:r>
              <a:rPr lang="en-US" dirty="0"/>
              <a:t>existed first (i.e. “Coming to the Nuisance</a:t>
            </a:r>
            <a:r>
              <a:rPr lang="en-US" dirty="0" smtClean="0"/>
              <a:t>”)</a:t>
            </a:r>
          </a:p>
          <a:p>
            <a:pPr lvl="2"/>
            <a:r>
              <a:rPr lang="en-US" b="1" dirty="0" smtClean="0"/>
              <a:t>Feature of NC law</a:t>
            </a:r>
          </a:p>
          <a:p>
            <a:pPr lvl="1"/>
            <a:r>
              <a:rPr lang="en-US" dirty="0" smtClean="0"/>
              <a:t>Some </a:t>
            </a:r>
            <a:r>
              <a:rPr lang="en-US" dirty="0"/>
              <a:t>states have designated agriculture zones and </a:t>
            </a:r>
            <a:r>
              <a:rPr lang="en-US" dirty="0" smtClean="0"/>
              <a:t>only operations </a:t>
            </a:r>
            <a:r>
              <a:rPr lang="en-US" dirty="0"/>
              <a:t>in the zone receive </a:t>
            </a:r>
            <a:r>
              <a:rPr lang="en-US" dirty="0" smtClean="0"/>
              <a:t>protection</a:t>
            </a:r>
          </a:p>
          <a:p>
            <a:pPr lvl="2"/>
            <a:r>
              <a:rPr lang="en-US" b="1" i="1" dirty="0" smtClean="0"/>
              <a:t>Not</a:t>
            </a:r>
            <a:r>
              <a:rPr lang="en-US" b="1" dirty="0" smtClean="0"/>
              <a:t> a feature of NC law</a:t>
            </a:r>
          </a:p>
          <a:p>
            <a:pPr lvl="2"/>
            <a:r>
              <a:rPr lang="en-US" dirty="0" smtClean="0"/>
              <a:t>However statutory ban on local swine zoning (</a:t>
            </a:r>
            <a:r>
              <a:rPr lang="en-US" i="1" dirty="0" smtClean="0"/>
              <a:t>Craig v. Chatham Co</a:t>
            </a:r>
            <a:r>
              <a:rPr lang="en-US" dirty="0" smtClean="0"/>
              <a:t>.)</a:t>
            </a:r>
          </a:p>
          <a:p>
            <a:pPr lvl="1"/>
            <a:r>
              <a:rPr lang="en-US" dirty="0" smtClean="0"/>
              <a:t>Many </a:t>
            </a:r>
            <a:r>
              <a:rPr lang="en-US" dirty="0"/>
              <a:t>states say that if a farm has been in </a:t>
            </a:r>
            <a:r>
              <a:rPr lang="en-US" dirty="0" smtClean="0"/>
              <a:t>continuous operation </a:t>
            </a:r>
            <a:r>
              <a:rPr lang="en-US" dirty="0"/>
              <a:t>substantially unchanged, then </a:t>
            </a:r>
            <a:r>
              <a:rPr lang="en-US" dirty="0" smtClean="0"/>
              <a:t>it receives </a:t>
            </a:r>
            <a:r>
              <a:rPr lang="en-US" dirty="0"/>
              <a:t>protection (statute of repose</a:t>
            </a:r>
            <a:r>
              <a:rPr lang="en-US" dirty="0" smtClean="0"/>
              <a:t>)</a:t>
            </a:r>
          </a:p>
          <a:p>
            <a:pPr lvl="2"/>
            <a:r>
              <a:rPr lang="en-US" b="1" dirty="0" smtClean="0"/>
              <a:t>Feature of NC law</a:t>
            </a:r>
            <a:endParaRPr lang="en-US" b="1" dirty="0"/>
          </a:p>
        </p:txBody>
      </p:sp>
    </p:spTree>
    <p:extLst>
      <p:ext uri="{BB962C8B-B14F-4D97-AF65-F5344CB8AC3E}">
        <p14:creationId xmlns:p14="http://schemas.microsoft.com/office/powerpoint/2010/main" val="115801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593"/>
            <a:ext cx="8229600" cy="1068387"/>
          </a:xfrm>
        </p:spPr>
        <p:txBody>
          <a:bodyPr/>
          <a:lstStyle/>
          <a:p>
            <a:r>
              <a:rPr lang="en-US" i="1" dirty="0" smtClean="0"/>
              <a:t>New</a:t>
            </a:r>
            <a:r>
              <a:rPr lang="en-US" dirty="0" smtClean="0"/>
              <a:t> Right to Farm (</a:t>
            </a:r>
            <a:r>
              <a:rPr lang="mr-IN" dirty="0" smtClean="0"/>
              <a:t>§106-701</a:t>
            </a:r>
            <a:r>
              <a:rPr lang="en-US" dirty="0"/>
              <a:t>)</a:t>
            </a:r>
            <a:r>
              <a:rPr lang="mr-IN" dirty="0"/>
              <a:t> </a:t>
            </a:r>
            <a:br>
              <a:rPr lang="mr-IN" dirty="0"/>
            </a:br>
            <a:r>
              <a:rPr lang="en-US" dirty="0" smtClean="0"/>
              <a:t> (all must apply)</a:t>
            </a:r>
            <a:endParaRPr lang="en-US" dirty="0"/>
          </a:p>
        </p:txBody>
      </p:sp>
      <p:sp>
        <p:nvSpPr>
          <p:cNvPr id="3" name="Content Placeholder 2"/>
          <p:cNvSpPr>
            <a:spLocks noGrp="1"/>
          </p:cNvSpPr>
          <p:nvPr>
            <p:ph idx="1"/>
          </p:nvPr>
        </p:nvSpPr>
        <p:spPr>
          <a:xfrm>
            <a:off x="457200" y="2021840"/>
            <a:ext cx="8229600" cy="4064000"/>
          </a:xfrm>
        </p:spPr>
        <p:txBody>
          <a:bodyPr/>
          <a:lstStyle/>
          <a:p>
            <a:pPr marL="0" indent="0">
              <a:buNone/>
            </a:pPr>
            <a:r>
              <a:rPr lang="en-US" dirty="0"/>
              <a:t>(1) The plaintiff is a legal possessor of the real property affected by the conditions alleged to be a nuisance. </a:t>
            </a:r>
          </a:p>
          <a:p>
            <a:pPr marL="0" indent="0">
              <a:buNone/>
            </a:pPr>
            <a:r>
              <a:rPr lang="en-US" dirty="0"/>
              <a:t>(2) The real property affected by the conditions alleged to be a nuisance is located within </a:t>
            </a:r>
            <a:r>
              <a:rPr lang="en-US" b="1" dirty="0"/>
              <a:t>one half-mile of the source of the activity</a:t>
            </a:r>
            <a:r>
              <a:rPr lang="en-US" dirty="0"/>
              <a:t> or structure alleged to be a nuisance. </a:t>
            </a:r>
          </a:p>
          <a:p>
            <a:pPr marL="0" indent="0">
              <a:buNone/>
            </a:pPr>
            <a:r>
              <a:rPr lang="en-US" dirty="0"/>
              <a:t>(3) The action is filed within </a:t>
            </a:r>
            <a:r>
              <a:rPr lang="en-US" b="1" dirty="0"/>
              <a:t>one year </a:t>
            </a:r>
            <a:r>
              <a:rPr lang="en-US" dirty="0"/>
              <a:t>of the establishment of the </a:t>
            </a:r>
            <a:r>
              <a:rPr lang="en-US" i="1" dirty="0"/>
              <a:t>agricultural or forestry operation </a:t>
            </a:r>
            <a:r>
              <a:rPr lang="en-US" dirty="0"/>
              <a:t>or within one year of the operation undergoing a fundamental change. </a:t>
            </a:r>
          </a:p>
          <a:p>
            <a:endParaRPr lang="en-US" dirty="0"/>
          </a:p>
        </p:txBody>
      </p:sp>
    </p:spTree>
    <p:extLst>
      <p:ext uri="{BB962C8B-B14F-4D97-AF65-F5344CB8AC3E}">
        <p14:creationId xmlns:p14="http://schemas.microsoft.com/office/powerpoint/2010/main" val="40819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6273"/>
            <a:ext cx="8229600" cy="1068387"/>
          </a:xfrm>
        </p:spPr>
        <p:txBody>
          <a:bodyPr/>
          <a:lstStyle/>
          <a:p>
            <a:r>
              <a:rPr lang="en-US" smtClean="0"/>
              <a:t>“Fundamental Change” is not:</a:t>
            </a:r>
            <a:endParaRPr lang="en-US"/>
          </a:p>
        </p:txBody>
      </p:sp>
      <p:sp>
        <p:nvSpPr>
          <p:cNvPr id="3" name="Content Placeholder 2"/>
          <p:cNvSpPr>
            <a:spLocks noGrp="1"/>
          </p:cNvSpPr>
          <p:nvPr>
            <p:ph idx="1"/>
          </p:nvPr>
        </p:nvSpPr>
        <p:spPr>
          <a:xfrm>
            <a:off x="457200" y="1724660"/>
            <a:ext cx="8229600" cy="4452620"/>
          </a:xfrm>
        </p:spPr>
        <p:txBody>
          <a:bodyPr/>
          <a:lstStyle/>
          <a:p>
            <a:r>
              <a:rPr lang="en-US" dirty="0" smtClean="0"/>
              <a:t>A </a:t>
            </a:r>
            <a:r>
              <a:rPr lang="en-US" dirty="0"/>
              <a:t>change in ownership or size. </a:t>
            </a:r>
          </a:p>
          <a:p>
            <a:r>
              <a:rPr lang="en-US" dirty="0" smtClean="0"/>
              <a:t>An </a:t>
            </a:r>
            <a:r>
              <a:rPr lang="en-US" dirty="0"/>
              <a:t>interruption of farming for a period of no more than three years. </a:t>
            </a:r>
          </a:p>
          <a:p>
            <a:r>
              <a:rPr lang="en-US" dirty="0" smtClean="0"/>
              <a:t>Participation </a:t>
            </a:r>
            <a:r>
              <a:rPr lang="en-US" dirty="0"/>
              <a:t>in a government-sponsored agricultural program. </a:t>
            </a:r>
          </a:p>
          <a:p>
            <a:r>
              <a:rPr lang="en-US" dirty="0" smtClean="0"/>
              <a:t>Employment </a:t>
            </a:r>
            <a:r>
              <a:rPr lang="en-US" dirty="0"/>
              <a:t>of new technology. </a:t>
            </a:r>
          </a:p>
          <a:p>
            <a:r>
              <a:rPr lang="en-US" dirty="0" smtClean="0"/>
              <a:t>A </a:t>
            </a:r>
            <a:r>
              <a:rPr lang="en-US" dirty="0"/>
              <a:t>change in the type of agricultural or forestry product produced. </a:t>
            </a:r>
            <a:endParaRPr lang="en-US" dirty="0" smtClean="0"/>
          </a:p>
          <a:p>
            <a:pPr lvl="1"/>
            <a:r>
              <a:rPr lang="en-US" dirty="0" smtClean="0"/>
              <a:t>Grazing cattle to poultry house?</a:t>
            </a:r>
          </a:p>
          <a:p>
            <a:pPr lvl="1"/>
            <a:r>
              <a:rPr lang="en-US" dirty="0" smtClean="0"/>
              <a:t>Forestry harvest cleared for poultry house?</a:t>
            </a:r>
            <a:endParaRPr lang="en-US" dirty="0"/>
          </a:p>
          <a:p>
            <a:endParaRPr lang="en-US" dirty="0"/>
          </a:p>
        </p:txBody>
      </p:sp>
    </p:spTree>
    <p:extLst>
      <p:ext uri="{BB962C8B-B14F-4D97-AF65-F5344CB8AC3E}">
        <p14:creationId xmlns:p14="http://schemas.microsoft.com/office/powerpoint/2010/main" val="1446663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153"/>
            <a:ext cx="8229600" cy="979487"/>
          </a:xfrm>
        </p:spPr>
        <p:txBody>
          <a:bodyPr/>
          <a:lstStyle/>
          <a:p>
            <a:r>
              <a:rPr lang="en-US" dirty="0" smtClean="0"/>
              <a:t>Nuisance Damages (</a:t>
            </a:r>
            <a:r>
              <a:rPr lang="is-IS" dirty="0" smtClean="0"/>
              <a:t>§106-702</a:t>
            </a:r>
            <a:r>
              <a:rPr lang="is-IS" dirty="0"/>
              <a:t>) </a:t>
            </a:r>
            <a:endParaRPr lang="en-US" dirty="0"/>
          </a:p>
        </p:txBody>
      </p:sp>
      <p:sp>
        <p:nvSpPr>
          <p:cNvPr id="3" name="Content Placeholder 2"/>
          <p:cNvSpPr>
            <a:spLocks noGrp="1"/>
          </p:cNvSpPr>
          <p:nvPr>
            <p:ph idx="1"/>
          </p:nvPr>
        </p:nvSpPr>
        <p:spPr>
          <a:xfrm>
            <a:off x="457200" y="1653540"/>
            <a:ext cx="8229600" cy="4472623"/>
          </a:xfrm>
        </p:spPr>
        <p:txBody>
          <a:bodyPr/>
          <a:lstStyle/>
          <a:p>
            <a:r>
              <a:rPr lang="en-US" dirty="0"/>
              <a:t>measured by the </a:t>
            </a:r>
            <a:r>
              <a:rPr lang="en-US" b="1" dirty="0"/>
              <a:t>reduction in the fair market value</a:t>
            </a:r>
            <a:r>
              <a:rPr lang="en-US" dirty="0"/>
              <a:t> of the plaintiff's property caused by the nuisance, but not to exceed the fair market value of the property </a:t>
            </a:r>
            <a:endParaRPr lang="en-US" dirty="0" smtClean="0"/>
          </a:p>
          <a:p>
            <a:r>
              <a:rPr lang="en-US" b="1" dirty="0" smtClean="0"/>
              <a:t>(new) </a:t>
            </a:r>
            <a:r>
              <a:rPr lang="en-US" dirty="0" smtClean="0"/>
              <a:t>“A </a:t>
            </a:r>
            <a:r>
              <a:rPr lang="en-US" dirty="0"/>
              <a:t>plaintiff may not recover punitive damages </a:t>
            </a:r>
            <a:r>
              <a:rPr lang="mr-IN" dirty="0" smtClean="0"/>
              <a:t>…</a:t>
            </a:r>
            <a:r>
              <a:rPr lang="en-US" dirty="0" smtClean="0"/>
              <a:t> </a:t>
            </a:r>
            <a:r>
              <a:rPr lang="en-US" dirty="0"/>
              <a:t>from an agricultural or forestry operation that has not been subject to a criminal conviction or a civil enforcement </a:t>
            </a:r>
            <a:r>
              <a:rPr lang="en-US" dirty="0" smtClean="0"/>
              <a:t>action* </a:t>
            </a:r>
            <a:r>
              <a:rPr lang="en-US" dirty="0"/>
              <a:t>taken by a State or federal environmental regulatory agency pursuant to a notice of violation for the conduct alleged to be the source of the nuisance within the </a:t>
            </a:r>
            <a:r>
              <a:rPr lang="en-US" b="1" i="1" dirty="0" smtClean="0"/>
              <a:t>three years</a:t>
            </a:r>
            <a:r>
              <a:rPr lang="en-US" b="1" dirty="0" smtClean="0"/>
              <a:t> </a:t>
            </a:r>
            <a:r>
              <a:rPr lang="en-US" b="1" dirty="0"/>
              <a:t>prior to the first act on which the nuisance action is based</a:t>
            </a:r>
            <a:r>
              <a:rPr lang="en-US" dirty="0" smtClean="0"/>
              <a:t>.”</a:t>
            </a:r>
            <a:endParaRPr lang="en-US" dirty="0"/>
          </a:p>
          <a:p>
            <a:endParaRPr lang="en-US" dirty="0"/>
          </a:p>
        </p:txBody>
      </p:sp>
    </p:spTree>
    <p:extLst>
      <p:ext uri="{BB962C8B-B14F-4D97-AF65-F5344CB8AC3E}">
        <p14:creationId xmlns:p14="http://schemas.microsoft.com/office/powerpoint/2010/main" val="260467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Attorneys Fees</a:t>
            </a:r>
            <a:endParaRPr lang="en-US" dirty="0"/>
          </a:p>
        </p:txBody>
      </p:sp>
      <p:sp>
        <p:nvSpPr>
          <p:cNvPr id="3" name="Content Placeholder 2"/>
          <p:cNvSpPr>
            <a:spLocks noGrp="1"/>
          </p:cNvSpPr>
          <p:nvPr>
            <p:ph idx="1"/>
          </p:nvPr>
        </p:nvSpPr>
        <p:spPr>
          <a:xfrm>
            <a:off x="457200" y="2031101"/>
            <a:ext cx="8229600" cy="3884669"/>
          </a:xfrm>
        </p:spPr>
        <p:txBody>
          <a:bodyPr/>
          <a:lstStyle/>
          <a:p>
            <a:pPr marL="0" indent="0">
              <a:buNone/>
            </a:pPr>
            <a:r>
              <a:rPr lang="en-US" dirty="0" smtClean="0"/>
              <a:t>(f</a:t>
            </a:r>
            <a:r>
              <a:rPr lang="en-US" dirty="0"/>
              <a:t>) In a nuisance action against an agricultural or forestry operation, the court shall award costs and expenses, including reasonable attorneys' fees, to: </a:t>
            </a:r>
            <a:endParaRPr lang="en-US" dirty="0" smtClean="0"/>
          </a:p>
          <a:p>
            <a:pPr marL="457200" lvl="1" indent="0">
              <a:buNone/>
            </a:pPr>
            <a:r>
              <a:rPr lang="en-US" dirty="0" smtClean="0"/>
              <a:t>(</a:t>
            </a:r>
            <a:r>
              <a:rPr lang="en-US" dirty="0"/>
              <a:t>1) The agricultural or forestry operation when the court finds the operation was not a nuisance and the nuisance action was </a:t>
            </a:r>
            <a:r>
              <a:rPr lang="en-US" b="1" i="1" dirty="0">
                <a:solidFill>
                  <a:srgbClr val="FF0000"/>
                </a:solidFill>
              </a:rPr>
              <a:t>frivolous or malicious</a:t>
            </a:r>
            <a:r>
              <a:rPr lang="en-US" dirty="0"/>
              <a:t>; </a:t>
            </a:r>
            <a:r>
              <a:rPr lang="en-US" b="1" dirty="0"/>
              <a:t>or</a:t>
            </a:r>
            <a:r>
              <a:rPr lang="en-US" dirty="0"/>
              <a:t> </a:t>
            </a:r>
            <a:endParaRPr lang="en-US" dirty="0" smtClean="0"/>
          </a:p>
          <a:p>
            <a:pPr marL="457200" lvl="1" indent="0">
              <a:buNone/>
            </a:pPr>
            <a:r>
              <a:rPr lang="en-US" dirty="0" smtClean="0"/>
              <a:t>(</a:t>
            </a:r>
            <a:r>
              <a:rPr lang="en-US" dirty="0"/>
              <a:t>2) The plaintiff when the court finds the agricultural or forestry operation was a nuisance and the operation asserted an affirmative defense in the nuisance action that was frivolous and malicious.</a:t>
            </a:r>
          </a:p>
        </p:txBody>
      </p:sp>
    </p:spTree>
    <p:extLst>
      <p:ext uri="{BB962C8B-B14F-4D97-AF65-F5344CB8AC3E}">
        <p14:creationId xmlns:p14="http://schemas.microsoft.com/office/powerpoint/2010/main" val="1653912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904"/>
            <a:ext cx="8229600" cy="1068387"/>
          </a:xfrm>
        </p:spPr>
        <p:txBody>
          <a:bodyPr/>
          <a:lstStyle/>
          <a:p>
            <a:r>
              <a:rPr lang="en-US" dirty="0" smtClean="0"/>
              <a:t>4</a:t>
            </a:r>
            <a:r>
              <a:rPr lang="en-US" baseline="30000" dirty="0" smtClean="0"/>
              <a:t>th</a:t>
            </a:r>
            <a:r>
              <a:rPr lang="en-US" dirty="0" smtClean="0"/>
              <a:t> Circuit Appeal</a:t>
            </a:r>
            <a:endParaRPr lang="en-US" dirty="0"/>
          </a:p>
        </p:txBody>
      </p:sp>
      <p:sp>
        <p:nvSpPr>
          <p:cNvPr id="3" name="Content Placeholder 2"/>
          <p:cNvSpPr>
            <a:spLocks noGrp="1"/>
          </p:cNvSpPr>
          <p:nvPr>
            <p:ph idx="1"/>
          </p:nvPr>
        </p:nvSpPr>
        <p:spPr>
          <a:xfrm>
            <a:off x="457200" y="1774291"/>
            <a:ext cx="8229600" cy="4497035"/>
          </a:xfrm>
        </p:spPr>
        <p:txBody>
          <a:bodyPr/>
          <a:lstStyle/>
          <a:p>
            <a:r>
              <a:rPr lang="en-US" dirty="0" smtClean="0"/>
              <a:t>Oral arguments scheduled for January 28-31(</a:t>
            </a:r>
            <a:r>
              <a:rPr lang="en-US" dirty="0" err="1" smtClean="0"/>
              <a:t>ish</a:t>
            </a:r>
            <a:r>
              <a:rPr lang="en-US" dirty="0" smtClean="0"/>
              <a:t>)</a:t>
            </a:r>
          </a:p>
          <a:p>
            <a:r>
              <a:rPr lang="en-US" dirty="0" smtClean="0"/>
              <a:t>Argument for retroactive application of 2018 changes to Right to Farm law</a:t>
            </a:r>
          </a:p>
          <a:p>
            <a:pPr lvl="1"/>
            <a:r>
              <a:rPr lang="en-US" dirty="0" smtClean="0"/>
              <a:t>Some precedent for “clarifying” laws</a:t>
            </a:r>
          </a:p>
          <a:p>
            <a:r>
              <a:rPr lang="en-US" dirty="0" smtClean="0"/>
              <a:t>Other issues:</a:t>
            </a:r>
          </a:p>
          <a:p>
            <a:pPr lvl="1"/>
            <a:r>
              <a:rPr lang="en-US" dirty="0" smtClean="0"/>
              <a:t>Whether damages are appropriate remedy</a:t>
            </a:r>
          </a:p>
          <a:p>
            <a:pPr lvl="1"/>
            <a:r>
              <a:rPr lang="en-US" dirty="0" smtClean="0"/>
              <a:t>Judges ruling on evidentiary issues</a:t>
            </a:r>
          </a:p>
          <a:p>
            <a:pPr lvl="2"/>
            <a:r>
              <a:rPr lang="en-US" dirty="0" smtClean="0"/>
              <a:t>Odor expert testimony</a:t>
            </a:r>
          </a:p>
          <a:p>
            <a:pPr lvl="2"/>
            <a:r>
              <a:rPr lang="en-US" dirty="0" smtClean="0"/>
              <a:t>Denial of juror farm visit</a:t>
            </a:r>
          </a:p>
          <a:p>
            <a:r>
              <a:rPr lang="en-US" dirty="0" smtClean="0"/>
              <a:t>Decision will likely not serve as precedent for North Carolina state law on Right to Farm</a:t>
            </a:r>
            <a:endParaRPr lang="en-US" dirty="0"/>
          </a:p>
        </p:txBody>
      </p:sp>
    </p:spTree>
    <p:extLst>
      <p:ext uri="{BB962C8B-B14F-4D97-AF65-F5344CB8AC3E}">
        <p14:creationId xmlns:p14="http://schemas.microsoft.com/office/powerpoint/2010/main" val="150297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433"/>
            <a:ext cx="8229600" cy="1068387"/>
          </a:xfrm>
        </p:spPr>
        <p:txBody>
          <a:bodyPr/>
          <a:lstStyle/>
          <a:p>
            <a:r>
              <a:rPr lang="en-US" dirty="0" smtClean="0"/>
              <a:t>NC Agricultural Mediation Program </a:t>
            </a:r>
            <a:r>
              <a:rPr lang="mr-IN" dirty="0" smtClean="0"/>
              <a:t>–</a:t>
            </a:r>
            <a:r>
              <a:rPr lang="en-US" dirty="0" smtClean="0"/>
              <a:t> Farm Bill expansion</a:t>
            </a:r>
            <a:endParaRPr lang="en-US" dirty="0"/>
          </a:p>
        </p:txBody>
      </p:sp>
      <p:sp>
        <p:nvSpPr>
          <p:cNvPr id="3" name="Content Placeholder 2"/>
          <p:cNvSpPr>
            <a:spLocks noGrp="1"/>
          </p:cNvSpPr>
          <p:nvPr>
            <p:ph idx="1"/>
          </p:nvPr>
        </p:nvSpPr>
        <p:spPr>
          <a:xfrm>
            <a:off x="457200" y="1734820"/>
            <a:ext cx="8229600" cy="5021580"/>
          </a:xfrm>
        </p:spPr>
        <p:txBody>
          <a:bodyPr>
            <a:normAutofit fontScale="77500" lnSpcReduction="20000"/>
          </a:bodyPr>
          <a:lstStyle/>
          <a:p>
            <a:r>
              <a:rPr lang="en-US" dirty="0" smtClean="0"/>
              <a:t>Created under Agricultural Credit Act of 1987 (born of 80’s farm crisis)</a:t>
            </a:r>
          </a:p>
          <a:p>
            <a:r>
              <a:rPr lang="en-US" dirty="0" smtClean="0"/>
              <a:t>Mediation:  dispute resolution by 3d party neutral</a:t>
            </a:r>
          </a:p>
          <a:p>
            <a:pPr lvl="1"/>
            <a:r>
              <a:rPr lang="en-US" dirty="0" smtClean="0"/>
              <a:t>Collaborative agreement, not focused on winning</a:t>
            </a:r>
          </a:p>
          <a:p>
            <a:r>
              <a:rPr lang="en-US" dirty="0" smtClean="0"/>
              <a:t>Program reauthorized under Farm Bill, provides grant funding for ag mediation as free service</a:t>
            </a:r>
          </a:p>
          <a:p>
            <a:pPr lvl="1"/>
            <a:r>
              <a:rPr lang="en-US" dirty="0" smtClean="0"/>
              <a:t>Run in NC by NC Agricultural Mediation Program (housed at Western Carolina University)</a:t>
            </a:r>
          </a:p>
          <a:p>
            <a:r>
              <a:rPr lang="en-US" dirty="0" smtClean="0"/>
              <a:t>Existing:  adverse letter rulings, wetlands determinations, conservation program compliance</a:t>
            </a:r>
          </a:p>
          <a:p>
            <a:r>
              <a:rPr lang="en-US" dirty="0" smtClean="0"/>
              <a:t>2018 Farm Bill expanded list of ”issues” a farm mediation program may mediate, now includes</a:t>
            </a:r>
          </a:p>
          <a:p>
            <a:pPr lvl="1"/>
            <a:r>
              <a:rPr lang="en-US" dirty="0" smtClean="0"/>
              <a:t>Landowner/farmer disputes (leases)</a:t>
            </a:r>
          </a:p>
          <a:p>
            <a:pPr lvl="1"/>
            <a:r>
              <a:rPr lang="en-US" dirty="0" smtClean="0"/>
              <a:t>Equipment leases</a:t>
            </a:r>
          </a:p>
          <a:p>
            <a:pPr lvl="1"/>
            <a:r>
              <a:rPr lang="en-US" dirty="0" smtClean="0"/>
              <a:t>“farm transition” (including partition)</a:t>
            </a:r>
          </a:p>
          <a:p>
            <a:pPr lvl="1"/>
            <a:r>
              <a:rPr lang="en-US" dirty="0" smtClean="0"/>
              <a:t>Organic certification loss</a:t>
            </a:r>
          </a:p>
          <a:p>
            <a:pPr lvl="1"/>
            <a:r>
              <a:rPr lang="en-US" dirty="0" smtClean="0"/>
              <a:t>Right to Farm (neighbor disputes)</a:t>
            </a:r>
          </a:p>
          <a:p>
            <a:pPr lvl="1"/>
            <a:r>
              <a:rPr lang="en-US" dirty="0" smtClean="0"/>
              <a:t>“Other” as state agriculture department determines</a:t>
            </a:r>
          </a:p>
          <a:p>
            <a:pPr lvl="2"/>
            <a:r>
              <a:rPr lang="en-US" dirty="0" smtClean="0"/>
              <a:t>Examples:  Easements, water rights, environmental compliance, etc.</a:t>
            </a:r>
          </a:p>
        </p:txBody>
      </p:sp>
    </p:spTree>
    <p:extLst>
      <p:ext uri="{BB962C8B-B14F-4D97-AF65-F5344CB8AC3E}">
        <p14:creationId xmlns:p14="http://schemas.microsoft.com/office/powerpoint/2010/main" val="170737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Rural Empowerment Association for Community Help et al v. State of North Carolina, et al</a:t>
            </a:r>
            <a:r>
              <a:rPr lang="en-US" dirty="0"/>
              <a:t> (19 CVS 8198) </a:t>
            </a:r>
          </a:p>
        </p:txBody>
      </p:sp>
      <p:sp>
        <p:nvSpPr>
          <p:cNvPr id="3" name="Content Placeholder 2"/>
          <p:cNvSpPr>
            <a:spLocks noGrp="1"/>
          </p:cNvSpPr>
          <p:nvPr>
            <p:ph idx="1"/>
          </p:nvPr>
        </p:nvSpPr>
        <p:spPr>
          <a:xfrm>
            <a:off x="457200" y="2451887"/>
            <a:ext cx="8229600" cy="3770887"/>
          </a:xfrm>
        </p:spPr>
        <p:txBody>
          <a:bodyPr/>
          <a:lstStyle/>
          <a:p>
            <a:r>
              <a:rPr lang="en-US" dirty="0"/>
              <a:t>On June 19, 2019, three non-profit groups filed a state constitutional </a:t>
            </a:r>
            <a:r>
              <a:rPr lang="en-US" dirty="0" smtClean="0"/>
              <a:t>challenge (in Wake County) to </a:t>
            </a:r>
            <a:r>
              <a:rPr lang="en-US" dirty="0"/>
              <a:t>the 2017 &amp; 2018 right to farm amendments</a:t>
            </a:r>
          </a:p>
          <a:p>
            <a:r>
              <a:rPr lang="en-US" dirty="0"/>
              <a:t>Claims include: </a:t>
            </a:r>
          </a:p>
          <a:p>
            <a:pPr marL="971550" lvl="1" indent="-514350">
              <a:buAutoNum type="arabicParenBoth"/>
            </a:pPr>
            <a:r>
              <a:rPr lang="en-US" dirty="0"/>
              <a:t>Illegal “special law”</a:t>
            </a:r>
          </a:p>
          <a:p>
            <a:pPr marL="971550" lvl="1" indent="-514350">
              <a:buAutoNum type="arabicParenBoth"/>
            </a:pPr>
            <a:r>
              <a:rPr lang="en-US" dirty="0"/>
              <a:t>Deprived plaintiffs members of </a:t>
            </a:r>
            <a:r>
              <a:rPr lang="en-US" dirty="0" smtClean="0"/>
              <a:t>property rights</a:t>
            </a:r>
            <a:endParaRPr lang="en-US" dirty="0"/>
          </a:p>
          <a:p>
            <a:pPr marL="971550" lvl="1" indent="-514350">
              <a:buAutoNum type="arabicParenBoth"/>
            </a:pPr>
            <a:r>
              <a:rPr lang="en-US" dirty="0"/>
              <a:t>Violates right to jury </a:t>
            </a:r>
            <a:r>
              <a:rPr lang="en-US" dirty="0" smtClean="0"/>
              <a:t>trial to judge nuisance elements</a:t>
            </a:r>
          </a:p>
          <a:p>
            <a:pPr marL="571500" indent="-514350"/>
            <a:r>
              <a:rPr lang="en-US" dirty="0" smtClean="0"/>
              <a:t>Status?</a:t>
            </a:r>
            <a:endParaRPr lang="en-US" dirty="0"/>
          </a:p>
          <a:p>
            <a:endParaRPr lang="en-US" dirty="0"/>
          </a:p>
        </p:txBody>
      </p:sp>
    </p:spTree>
    <p:extLst>
      <p:ext uri="{BB962C8B-B14F-4D97-AF65-F5344CB8AC3E}">
        <p14:creationId xmlns:p14="http://schemas.microsoft.com/office/powerpoint/2010/main" val="825338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996"/>
            <a:ext cx="8229600" cy="1068387"/>
          </a:xfrm>
        </p:spPr>
        <p:txBody>
          <a:bodyPr/>
          <a:lstStyle/>
          <a:p>
            <a:r>
              <a:rPr lang="en-US" dirty="0" smtClean="0"/>
              <a:t>Voluntary Agricultural District update</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smtClean="0"/>
              <a:t>Voluntary program, non-binding, get signage</a:t>
            </a:r>
          </a:p>
          <a:p>
            <a:r>
              <a:rPr lang="en-US" dirty="0" smtClean="0"/>
              <a:t>Counties must provide a land records warning (in chain of title, GIS, etc.) to warn of proximity to farms enrolled in the program</a:t>
            </a:r>
            <a:endParaRPr lang="en-US" dirty="0"/>
          </a:p>
          <a:p>
            <a:pPr lvl="1"/>
            <a:r>
              <a:rPr lang="en-US" dirty="0"/>
              <a:t>1000 feet poultry, swine or dairy</a:t>
            </a:r>
          </a:p>
          <a:p>
            <a:pPr lvl="1"/>
            <a:r>
              <a:rPr lang="en-US" dirty="0"/>
              <a:t>600 feet of qualifying farm</a:t>
            </a:r>
          </a:p>
          <a:p>
            <a:pPr lvl="1"/>
            <a:r>
              <a:rPr lang="en-US" dirty="0"/>
              <a:t>½ mile from VAD</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073705" y="4242046"/>
            <a:ext cx="3747283" cy="17298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172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433"/>
            <a:ext cx="8229600" cy="1068387"/>
          </a:xfrm>
        </p:spPr>
        <p:txBody>
          <a:bodyPr/>
          <a:lstStyle/>
          <a:p>
            <a:r>
              <a:rPr lang="en-US" smtClean="0"/>
              <a:t>Regulatory “Roll Backs”</a:t>
            </a:r>
            <a:endParaRPr lang="en-US"/>
          </a:p>
        </p:txBody>
      </p:sp>
      <p:sp>
        <p:nvSpPr>
          <p:cNvPr id="3" name="Content Placeholder 2"/>
          <p:cNvSpPr>
            <a:spLocks noGrp="1"/>
          </p:cNvSpPr>
          <p:nvPr>
            <p:ph idx="1"/>
          </p:nvPr>
        </p:nvSpPr>
        <p:spPr>
          <a:xfrm>
            <a:off x="457200" y="1940560"/>
            <a:ext cx="8229600" cy="4185603"/>
          </a:xfrm>
        </p:spPr>
        <p:txBody>
          <a:bodyPr/>
          <a:lstStyle/>
          <a:p>
            <a:r>
              <a:rPr lang="en-US" dirty="0" smtClean="0"/>
              <a:t>Systematic reversal of regulations promulgated by the Environmental Protection Agency during Obama Administration</a:t>
            </a:r>
          </a:p>
          <a:p>
            <a:r>
              <a:rPr lang="en-US" dirty="0" smtClean="0"/>
              <a:t>Many targeted at protecting extraction economy</a:t>
            </a:r>
          </a:p>
          <a:p>
            <a:pPr lvl="1"/>
            <a:r>
              <a:rPr lang="en-US" dirty="0" smtClean="0"/>
              <a:t>Relaxation of carbon, methane, mercury standards</a:t>
            </a:r>
          </a:p>
          <a:p>
            <a:pPr lvl="1"/>
            <a:r>
              <a:rPr lang="en-US" dirty="0" smtClean="0"/>
              <a:t>Opening up public lands for extraction (e.g. OCS NC)</a:t>
            </a:r>
          </a:p>
          <a:p>
            <a:pPr lvl="1"/>
            <a:r>
              <a:rPr lang="en-US" dirty="0" smtClean="0"/>
              <a:t>Ag:  Relaxation of pesticide and worker safety regulations; repeal of GIPSA rule</a:t>
            </a:r>
          </a:p>
          <a:p>
            <a:r>
              <a:rPr lang="en-US" dirty="0" smtClean="0"/>
              <a:t>Early efforts held in check by federal courts, failure of new Administration to follow Administrative Procedures Act and National Environmental Policy Act</a:t>
            </a:r>
            <a:endParaRPr lang="en-US" dirty="0"/>
          </a:p>
        </p:txBody>
      </p:sp>
    </p:spTree>
    <p:extLst>
      <p:ext uri="{BB962C8B-B14F-4D97-AF65-F5344CB8AC3E}">
        <p14:creationId xmlns:p14="http://schemas.microsoft.com/office/powerpoint/2010/main" val="665003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873"/>
            <a:ext cx="8229600" cy="1068387"/>
          </a:xfrm>
        </p:spPr>
        <p:txBody>
          <a:bodyPr/>
          <a:lstStyle/>
          <a:p>
            <a:r>
              <a:rPr lang="en-US" dirty="0" smtClean="0"/>
              <a:t>APA and NEPA</a:t>
            </a:r>
            <a:endParaRPr lang="en-US" dirty="0"/>
          </a:p>
        </p:txBody>
      </p:sp>
      <p:sp>
        <p:nvSpPr>
          <p:cNvPr id="3" name="Content Placeholder 2"/>
          <p:cNvSpPr>
            <a:spLocks noGrp="1"/>
          </p:cNvSpPr>
          <p:nvPr>
            <p:ph idx="1"/>
          </p:nvPr>
        </p:nvSpPr>
        <p:spPr>
          <a:xfrm>
            <a:off x="457200" y="1663700"/>
            <a:ext cx="8463280" cy="4686300"/>
          </a:xfrm>
        </p:spPr>
        <p:txBody>
          <a:bodyPr>
            <a:normAutofit fontScale="92500" lnSpcReduction="10000"/>
          </a:bodyPr>
          <a:lstStyle/>
          <a:p>
            <a:r>
              <a:rPr lang="en-US" b="1" dirty="0" smtClean="0"/>
              <a:t>Administrative Procedures Act </a:t>
            </a:r>
            <a:r>
              <a:rPr lang="en-US" dirty="0" smtClean="0"/>
              <a:t>(5 U.S.C. §501 </a:t>
            </a:r>
            <a:r>
              <a:rPr lang="en-US" i="1" dirty="0" smtClean="0"/>
              <a:t>et seq.</a:t>
            </a:r>
            <a:r>
              <a:rPr lang="en-US" dirty="0"/>
              <a:t>)</a:t>
            </a:r>
            <a:endParaRPr lang="en-US" dirty="0" smtClean="0"/>
          </a:p>
          <a:p>
            <a:pPr lvl="1"/>
            <a:r>
              <a:rPr lang="en-US" dirty="0" smtClean="0"/>
              <a:t>Passed 1947</a:t>
            </a:r>
          </a:p>
          <a:p>
            <a:pPr lvl="1"/>
            <a:r>
              <a:rPr lang="en-US" dirty="0" smtClean="0"/>
              <a:t>Defined process by which Agencies promulgate rules to implement federal statutes</a:t>
            </a:r>
          </a:p>
          <a:p>
            <a:pPr lvl="1"/>
            <a:r>
              <a:rPr lang="en-US" dirty="0" smtClean="0"/>
              <a:t>Court reviews agency action to determine whether “arbitrary and capricious”</a:t>
            </a:r>
          </a:p>
          <a:p>
            <a:r>
              <a:rPr lang="en-US" b="1" dirty="0" smtClean="0"/>
              <a:t>National Environmental Policy Act (</a:t>
            </a:r>
            <a:r>
              <a:rPr lang="it-IT" dirty="0" smtClean="0"/>
              <a:t>42 </a:t>
            </a:r>
            <a:r>
              <a:rPr lang="it-IT" dirty="0"/>
              <a:t>U.S.C. </a:t>
            </a:r>
            <a:r>
              <a:rPr lang="it-IT" dirty="0" smtClean="0"/>
              <a:t>§4321 </a:t>
            </a:r>
            <a:r>
              <a:rPr lang="it-IT" i="1" dirty="0"/>
              <a:t>et </a:t>
            </a:r>
            <a:r>
              <a:rPr lang="it-IT" i="1" dirty="0" err="1" smtClean="0"/>
              <a:t>seq</a:t>
            </a:r>
            <a:r>
              <a:rPr lang="it-IT" dirty="0" smtClean="0"/>
              <a:t>.)</a:t>
            </a:r>
            <a:endParaRPr lang="en-US" b="1" dirty="0" smtClean="0"/>
          </a:p>
          <a:p>
            <a:pPr lvl="1"/>
            <a:r>
              <a:rPr lang="en-US" dirty="0" smtClean="0"/>
              <a:t>Passed 1970</a:t>
            </a:r>
          </a:p>
          <a:p>
            <a:pPr lvl="1"/>
            <a:r>
              <a:rPr lang="en-US" dirty="0" smtClean="0"/>
              <a:t>Requires government to consider environmental consequences of federal projects</a:t>
            </a:r>
          </a:p>
          <a:p>
            <a:pPr lvl="1"/>
            <a:r>
              <a:rPr lang="en-US" dirty="0" smtClean="0"/>
              <a:t>Defined process of assessment and disclosure</a:t>
            </a:r>
          </a:p>
          <a:p>
            <a:pPr lvl="1"/>
            <a:r>
              <a:rPr lang="en-US" dirty="0" smtClean="0"/>
              <a:t>Don’t have to choose best, just disclose consideration of impacts of alternatives</a:t>
            </a:r>
            <a:endParaRPr lang="en-US" dirty="0"/>
          </a:p>
        </p:txBody>
      </p:sp>
    </p:spTree>
    <p:extLst>
      <p:ext uri="{BB962C8B-B14F-4D97-AF65-F5344CB8AC3E}">
        <p14:creationId xmlns:p14="http://schemas.microsoft.com/office/powerpoint/2010/main" val="1209244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 of the United States (WOTUS) Repeal of 2015 Rule</a:t>
            </a:r>
            <a:endParaRPr lang="en-US" dirty="0"/>
          </a:p>
        </p:txBody>
      </p:sp>
      <p:sp>
        <p:nvSpPr>
          <p:cNvPr id="3" name="Content Placeholder 2"/>
          <p:cNvSpPr>
            <a:spLocks noGrp="1"/>
          </p:cNvSpPr>
          <p:nvPr>
            <p:ph idx="1"/>
          </p:nvPr>
        </p:nvSpPr>
        <p:spPr>
          <a:xfrm>
            <a:off x="457200" y="2255520"/>
            <a:ext cx="8229600" cy="4104640"/>
          </a:xfrm>
        </p:spPr>
        <p:txBody>
          <a:bodyPr>
            <a:normAutofit fontScale="85000" lnSpcReduction="20000"/>
          </a:bodyPr>
          <a:lstStyle/>
          <a:p>
            <a:r>
              <a:rPr lang="en-US" dirty="0" smtClean="0"/>
              <a:t>Fundamental tension between Clean Water Act jurisdiction (federal) and state jurisdiction over waterways (and what you can discharge to them)</a:t>
            </a:r>
          </a:p>
          <a:p>
            <a:pPr lvl="1"/>
            <a:r>
              <a:rPr lang="en-US" dirty="0" smtClean="0"/>
              <a:t>If not WOTUS, no federal jurisdiction (state must regulate)</a:t>
            </a:r>
          </a:p>
          <a:p>
            <a:pPr lvl="1"/>
            <a:r>
              <a:rPr lang="en-US" dirty="0" smtClean="0"/>
              <a:t>Theoretically, state may enforce stricter standards</a:t>
            </a:r>
          </a:p>
          <a:p>
            <a:r>
              <a:rPr lang="en-US" dirty="0" smtClean="0"/>
              <a:t>February 28, 2017 EO </a:t>
            </a:r>
          </a:p>
          <a:p>
            <a:r>
              <a:rPr lang="en-US" dirty="0" smtClean="0"/>
              <a:t>Proposed Rules in line with </a:t>
            </a:r>
            <a:r>
              <a:rPr lang="en-US" i="1" dirty="0" err="1" smtClean="0"/>
              <a:t>Rapanos</a:t>
            </a:r>
            <a:r>
              <a:rPr lang="en-US" i="1" dirty="0" smtClean="0"/>
              <a:t> v. US </a:t>
            </a:r>
            <a:r>
              <a:rPr lang="en-US" dirty="0" smtClean="0"/>
              <a:t>decision (2006):  </a:t>
            </a:r>
            <a:r>
              <a:rPr lang="en-US" b="1" dirty="0" smtClean="0"/>
              <a:t>wetlands adjacent or direct surface connection to navigable waters</a:t>
            </a:r>
          </a:p>
          <a:p>
            <a:r>
              <a:rPr lang="en-US" dirty="0" smtClean="0"/>
              <a:t>Revised rules revoke 2015 final rules</a:t>
            </a:r>
          </a:p>
          <a:p>
            <a:r>
              <a:rPr lang="en-US" dirty="0" smtClean="0"/>
              <a:t>Relevance:  </a:t>
            </a:r>
          </a:p>
          <a:p>
            <a:pPr lvl="1"/>
            <a:r>
              <a:rPr lang="en-US" dirty="0" smtClean="0"/>
              <a:t>fill of wetlands, ditches, etc. require permit</a:t>
            </a:r>
          </a:p>
          <a:p>
            <a:pPr lvl="1"/>
            <a:r>
              <a:rPr lang="en-US" dirty="0" smtClean="0"/>
              <a:t>Discharge of pollution (point source) requires NPDES permit</a:t>
            </a:r>
          </a:p>
          <a:p>
            <a:r>
              <a:rPr lang="en-US" dirty="0" smtClean="0"/>
              <a:t>December 23, 2019 effective date of Final rules</a:t>
            </a:r>
          </a:p>
        </p:txBody>
      </p:sp>
    </p:spTree>
    <p:extLst>
      <p:ext uri="{BB962C8B-B14F-4D97-AF65-F5344CB8AC3E}">
        <p14:creationId xmlns:p14="http://schemas.microsoft.com/office/powerpoint/2010/main" val="1973905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a:xfrm>
            <a:off x="457200" y="2143760"/>
            <a:ext cx="8229600" cy="3982403"/>
          </a:xfrm>
        </p:spPr>
        <p:txBody>
          <a:bodyPr/>
          <a:lstStyle/>
          <a:p>
            <a:r>
              <a:rPr lang="en-US" dirty="0" smtClean="0"/>
              <a:t>Landowner wishes to deepen a wetland area into a pond for irrigation or livestock</a:t>
            </a:r>
          </a:p>
          <a:p>
            <a:r>
              <a:rPr lang="en-US" dirty="0" smtClean="0"/>
              <a:t>Landowner wishes to fill in a wet area on property for crop production</a:t>
            </a:r>
          </a:p>
          <a:p>
            <a:r>
              <a:rPr lang="en-US" dirty="0" smtClean="0"/>
              <a:t>Landowner wishes to divert established ditching on property</a:t>
            </a:r>
          </a:p>
          <a:p>
            <a:r>
              <a:rPr lang="en-US" dirty="0" smtClean="0"/>
              <a:t>Landowner wishes to “un-dam” an existing pond</a:t>
            </a:r>
          </a:p>
          <a:p>
            <a:r>
              <a:rPr lang="en-US" dirty="0" smtClean="0"/>
              <a:t>Must landowner apply for a CWA §404 permit?</a:t>
            </a:r>
            <a:endParaRPr lang="en-US" dirty="0"/>
          </a:p>
        </p:txBody>
      </p:sp>
    </p:spTree>
    <p:extLst>
      <p:ext uri="{BB962C8B-B14F-4D97-AF65-F5344CB8AC3E}">
        <p14:creationId xmlns:p14="http://schemas.microsoft.com/office/powerpoint/2010/main" val="1108326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0901"/>
            <a:ext cx="8229600" cy="1068387"/>
          </a:xfrm>
        </p:spPr>
        <p:txBody>
          <a:bodyPr/>
          <a:lstStyle/>
          <a:p>
            <a:r>
              <a:rPr lang="en-US" dirty="0" smtClean="0"/>
              <a:t>Waters of </a:t>
            </a:r>
            <a:r>
              <a:rPr lang="en-US" smtClean="0"/>
              <a:t>the United States (“WOTUS”)</a:t>
            </a:r>
            <a:endParaRPr lang="en-US"/>
          </a:p>
        </p:txBody>
      </p:sp>
      <p:sp>
        <p:nvSpPr>
          <p:cNvPr id="3" name="Content Placeholder 2"/>
          <p:cNvSpPr>
            <a:spLocks noGrp="1"/>
          </p:cNvSpPr>
          <p:nvPr>
            <p:ph idx="1"/>
          </p:nvPr>
        </p:nvSpPr>
        <p:spPr>
          <a:xfrm>
            <a:off x="457200" y="1663456"/>
            <a:ext cx="8229600" cy="4164628"/>
          </a:xfrm>
        </p:spPr>
        <p:txBody>
          <a:bodyPr/>
          <a:lstStyle/>
          <a:p>
            <a:r>
              <a:rPr lang="en-US" dirty="0" smtClean="0"/>
              <a:t>The term WOTUS refers to the </a:t>
            </a:r>
            <a:r>
              <a:rPr lang="en-US" b="1" dirty="0" smtClean="0"/>
              <a:t>jurisdiction limit </a:t>
            </a:r>
            <a:r>
              <a:rPr lang="en-US" dirty="0" smtClean="0"/>
              <a:t>of the Army Corps of Engineers over dominion of water on your land</a:t>
            </a:r>
          </a:p>
          <a:p>
            <a:r>
              <a:rPr lang="en-US" dirty="0" smtClean="0"/>
              <a:t>The “outer limits of Congress’ commerce power” (40 FR 37144)</a:t>
            </a:r>
          </a:p>
          <a:p>
            <a:r>
              <a:rPr lang="en-US" dirty="0" smtClean="0"/>
              <a:t>Clean Water Act (FWPCA):  “The </a:t>
            </a:r>
            <a:r>
              <a:rPr lang="en-US" dirty="0"/>
              <a:t>objective of this chapter is to restore and maintain the chemical, physical, and biological integrity of the </a:t>
            </a:r>
            <a:r>
              <a:rPr lang="en-US" b="1" dirty="0"/>
              <a:t>Nation’s </a:t>
            </a:r>
            <a:r>
              <a:rPr lang="en-US" b="1" dirty="0" smtClean="0"/>
              <a:t>waters</a:t>
            </a:r>
            <a:r>
              <a:rPr lang="en-US" dirty="0" smtClean="0"/>
              <a:t>” </a:t>
            </a:r>
            <a:r>
              <a:rPr lang="en-US" dirty="0" smtClean="0">
                <a:hlinkClick r:id="rId2"/>
              </a:rPr>
              <a:t>(</a:t>
            </a:r>
            <a:r>
              <a:rPr lang="en-US" dirty="0">
                <a:hlinkClick r:id="rId2"/>
              </a:rPr>
              <a:t>33 U.S. Code §</a:t>
            </a:r>
            <a:r>
              <a:rPr lang="en-US" dirty="0" smtClean="0">
                <a:hlinkClick r:id="rId2"/>
              </a:rPr>
              <a:t>1251(a))</a:t>
            </a:r>
            <a:endParaRPr lang="en-US" dirty="0" smtClean="0"/>
          </a:p>
          <a:p>
            <a:pPr lvl="1"/>
            <a:r>
              <a:rPr lang="en-US" dirty="0"/>
              <a:t>Defined by Army Corps as that which affects domestic and foreign commerce</a:t>
            </a:r>
          </a:p>
          <a:p>
            <a:pPr lvl="1"/>
            <a:r>
              <a:rPr lang="en-US" dirty="0">
                <a:hlinkClick r:id="rId3"/>
              </a:rPr>
              <a:t>40 C.F.R. §</a:t>
            </a:r>
            <a:r>
              <a:rPr lang="en-US" dirty="0" smtClean="0">
                <a:hlinkClick r:id="rId3"/>
              </a:rPr>
              <a:t>122.2</a:t>
            </a:r>
            <a:r>
              <a:rPr lang="en-US" dirty="0" smtClean="0"/>
              <a:t> (Army Corps of Engineers Rules)</a:t>
            </a:r>
            <a:endParaRPr lang="en-US" dirty="0"/>
          </a:p>
          <a:p>
            <a:endParaRPr lang="en-US" dirty="0"/>
          </a:p>
        </p:txBody>
      </p:sp>
    </p:spTree>
    <p:extLst>
      <p:ext uri="{BB962C8B-B14F-4D97-AF65-F5344CB8AC3E}">
        <p14:creationId xmlns:p14="http://schemas.microsoft.com/office/powerpoint/2010/main" val="1408755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49"/>
            <a:ext cx="8229600" cy="1068387"/>
          </a:xfrm>
        </p:spPr>
        <p:txBody>
          <a:bodyPr/>
          <a:lstStyle/>
          <a:p>
            <a:r>
              <a:rPr lang="en-US" smtClean="0"/>
              <a:t>WOTUS History</a:t>
            </a:r>
            <a:endParaRPr lang="en-US"/>
          </a:p>
        </p:txBody>
      </p:sp>
      <p:sp>
        <p:nvSpPr>
          <p:cNvPr id="3" name="Content Placeholder 2"/>
          <p:cNvSpPr>
            <a:spLocks noGrp="1"/>
          </p:cNvSpPr>
          <p:nvPr>
            <p:ph idx="1"/>
          </p:nvPr>
        </p:nvSpPr>
        <p:spPr>
          <a:xfrm>
            <a:off x="457200" y="1644036"/>
            <a:ext cx="8229600" cy="4482128"/>
          </a:xfrm>
        </p:spPr>
        <p:txBody>
          <a:bodyPr>
            <a:normAutofit fontScale="92500"/>
          </a:bodyPr>
          <a:lstStyle/>
          <a:p>
            <a:r>
              <a:rPr lang="en-US" dirty="0" smtClean="0"/>
              <a:t>“The </a:t>
            </a:r>
            <a:r>
              <a:rPr lang="en-US" dirty="0"/>
              <a:t>term “</a:t>
            </a:r>
            <a:r>
              <a:rPr lang="en-US" dirty="0">
                <a:hlinkClick r:id="rId2" tooltip="navigable waters"/>
              </a:rPr>
              <a:t>navigable waters</a:t>
            </a:r>
            <a:r>
              <a:rPr lang="en-US" dirty="0"/>
              <a:t>” means the </a:t>
            </a:r>
            <a:r>
              <a:rPr lang="en-US" b="1" dirty="0"/>
              <a:t>waters of the United States</a:t>
            </a:r>
            <a:r>
              <a:rPr lang="en-US" dirty="0"/>
              <a:t>, including the </a:t>
            </a:r>
            <a:r>
              <a:rPr lang="en-US" dirty="0">
                <a:hlinkClick r:id="rId3" tooltip="territorial seas"/>
              </a:rPr>
              <a:t>territorial seas</a:t>
            </a:r>
            <a:r>
              <a:rPr lang="en-US" dirty="0" smtClean="0"/>
              <a:t>.” 32 U.S.C. §1362(7)</a:t>
            </a:r>
          </a:p>
          <a:p>
            <a:r>
              <a:rPr lang="en-US" dirty="0" smtClean="0"/>
              <a:t>Previous focus was the “navigable in fact” jurisdiction of Rivers and Harbors Act of 1899</a:t>
            </a:r>
          </a:p>
          <a:p>
            <a:r>
              <a:rPr lang="en-US" dirty="0" smtClean="0"/>
              <a:t>In 1972, expansion of jurisdiction to achieve CWA directive  that “due </a:t>
            </a:r>
            <a:r>
              <a:rPr lang="en-US" dirty="0"/>
              <a:t>regard shall be given to the improvements which are necessary to conserve such waters for the protection and propagation of fish and aquatic life and wildlife, recreational purposes, and the withdrawal of such waters for public water supply, agricultural, industrial, and other </a:t>
            </a:r>
            <a:r>
              <a:rPr lang="en-US" dirty="0" smtClean="0"/>
              <a:t>purposes.” 33 U.S.C. §1252(a)</a:t>
            </a:r>
          </a:p>
          <a:p>
            <a:endParaRPr lang="en-US" dirty="0" smtClean="0">
              <a:sym typeface="Wingdings"/>
            </a:endParaRPr>
          </a:p>
          <a:p>
            <a:endParaRPr lang="en-US" dirty="0"/>
          </a:p>
        </p:txBody>
      </p:sp>
    </p:spTree>
    <p:extLst>
      <p:ext uri="{BB962C8B-B14F-4D97-AF65-F5344CB8AC3E}">
        <p14:creationId xmlns:p14="http://schemas.microsoft.com/office/powerpoint/2010/main" val="879704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894"/>
            <a:ext cx="8229600" cy="1068387"/>
          </a:xfrm>
        </p:spPr>
        <p:txBody>
          <a:bodyPr/>
          <a:lstStyle/>
          <a:p>
            <a:r>
              <a:rPr lang="en-US" dirty="0" smtClean="0"/>
              <a:t>“Waters of the United States” (WOTUS) Terms</a:t>
            </a:r>
            <a:endParaRPr lang="en-US" dirty="0"/>
          </a:p>
        </p:txBody>
      </p:sp>
      <p:sp>
        <p:nvSpPr>
          <p:cNvPr id="3" name="Content Placeholder 2"/>
          <p:cNvSpPr>
            <a:spLocks noGrp="1"/>
          </p:cNvSpPr>
          <p:nvPr>
            <p:ph idx="1"/>
          </p:nvPr>
        </p:nvSpPr>
        <p:spPr>
          <a:xfrm>
            <a:off x="457200" y="1969636"/>
            <a:ext cx="8229600" cy="4437882"/>
          </a:xfrm>
        </p:spPr>
        <p:txBody>
          <a:bodyPr>
            <a:normAutofit fontScale="92500" lnSpcReduction="10000"/>
          </a:bodyPr>
          <a:lstStyle/>
          <a:p>
            <a:r>
              <a:rPr lang="en-US" dirty="0"/>
              <a:t>The term WOTUS refers to the </a:t>
            </a:r>
            <a:r>
              <a:rPr lang="en-US" b="1" dirty="0"/>
              <a:t>jurisdiction limit </a:t>
            </a:r>
            <a:r>
              <a:rPr lang="en-US" dirty="0"/>
              <a:t>of the Army Corps of </a:t>
            </a:r>
            <a:r>
              <a:rPr lang="en-US" dirty="0" smtClean="0"/>
              <a:t>Engineers</a:t>
            </a:r>
            <a:endParaRPr lang="en-US" b="1" dirty="0" smtClean="0"/>
          </a:p>
          <a:p>
            <a:r>
              <a:rPr lang="en-US" b="1" dirty="0" smtClean="0"/>
              <a:t>“Navigable in Fact” </a:t>
            </a:r>
            <a:r>
              <a:rPr lang="mr-IN" dirty="0" smtClean="0"/>
              <a:t>–</a:t>
            </a:r>
            <a:r>
              <a:rPr lang="en-US" dirty="0" smtClean="0"/>
              <a:t> waterways used in ordinary condition as as highways for commerce</a:t>
            </a:r>
            <a:endParaRPr lang="en-US" b="1" dirty="0" smtClean="0"/>
          </a:p>
          <a:p>
            <a:r>
              <a:rPr lang="en-US" b="1" dirty="0" smtClean="0"/>
              <a:t>Ephemeral </a:t>
            </a:r>
            <a:r>
              <a:rPr lang="en-US" dirty="0" err="1" smtClean="0"/>
              <a:t>ə</a:t>
            </a:r>
            <a:r>
              <a:rPr lang="en-US" dirty="0" err="1"/>
              <a:t>ˈ</a:t>
            </a:r>
            <a:r>
              <a:rPr lang="en-US" dirty="0" err="1" smtClean="0"/>
              <a:t>fem</a:t>
            </a:r>
            <a:r>
              <a:rPr lang="en-US" dirty="0" smtClean="0"/>
              <a:t>(</a:t>
            </a:r>
            <a:r>
              <a:rPr lang="en-US" dirty="0" err="1" smtClean="0"/>
              <a:t>ə</a:t>
            </a:r>
            <a:r>
              <a:rPr lang="en-US" dirty="0" smtClean="0"/>
              <a:t>)</a:t>
            </a:r>
            <a:r>
              <a:rPr lang="en-US" dirty="0" err="1" smtClean="0"/>
              <a:t>rəl</a:t>
            </a:r>
            <a:r>
              <a:rPr lang="en-US" dirty="0" smtClean="0"/>
              <a:t> (</a:t>
            </a:r>
            <a:r>
              <a:rPr lang="en-US" i="1" dirty="0" smtClean="0"/>
              <a:t>adj.)</a:t>
            </a:r>
            <a:r>
              <a:rPr lang="en-US" dirty="0" smtClean="0"/>
              <a:t>.  Lasting </a:t>
            </a:r>
            <a:r>
              <a:rPr lang="en-US" dirty="0"/>
              <a:t>for a very short </a:t>
            </a:r>
            <a:r>
              <a:rPr lang="en-US" dirty="0" smtClean="0"/>
              <a:t>time</a:t>
            </a:r>
          </a:p>
          <a:p>
            <a:pPr lvl="1"/>
            <a:r>
              <a:rPr lang="en-US" dirty="0" smtClean="0"/>
              <a:t>“An ephemeral channel”</a:t>
            </a:r>
            <a:endParaRPr lang="en-US" dirty="0"/>
          </a:p>
          <a:p>
            <a:r>
              <a:rPr lang="en-US" b="1" dirty="0" smtClean="0"/>
              <a:t>Intermittent </a:t>
            </a:r>
            <a:r>
              <a:rPr lang="en-US" dirty="0" smtClean="0"/>
              <a:t>in(t)</a:t>
            </a:r>
            <a:r>
              <a:rPr lang="en-US" dirty="0" err="1" smtClean="0"/>
              <a:t>ər</a:t>
            </a:r>
            <a:r>
              <a:rPr lang="en-US" dirty="0" err="1"/>
              <a:t>ˈ</a:t>
            </a:r>
            <a:r>
              <a:rPr lang="en-US" dirty="0" err="1" smtClean="0"/>
              <a:t>mitnt</a:t>
            </a:r>
            <a:r>
              <a:rPr lang="en-US" dirty="0"/>
              <a:t> </a:t>
            </a:r>
            <a:r>
              <a:rPr lang="en-US" dirty="0" smtClean="0"/>
              <a:t>(</a:t>
            </a:r>
            <a:r>
              <a:rPr lang="en-US" i="1" dirty="0" smtClean="0"/>
              <a:t>adj.)</a:t>
            </a:r>
            <a:r>
              <a:rPr lang="en-US" dirty="0" smtClean="0"/>
              <a:t>. Occurring </a:t>
            </a:r>
            <a:r>
              <a:rPr lang="en-US" dirty="0"/>
              <a:t>at irregular intervals; not continuous or steady</a:t>
            </a:r>
            <a:r>
              <a:rPr lang="en-US" dirty="0" smtClean="0"/>
              <a:t>.</a:t>
            </a:r>
          </a:p>
          <a:p>
            <a:pPr lvl="1"/>
            <a:r>
              <a:rPr lang="en-US" dirty="0" smtClean="0"/>
              <a:t>“An intermittent stream”</a:t>
            </a:r>
            <a:endParaRPr lang="en-US" dirty="0"/>
          </a:p>
          <a:p>
            <a:r>
              <a:rPr lang="en-US" b="1" dirty="0" err="1" smtClean="0"/>
              <a:t>Nexus</a:t>
            </a:r>
            <a:r>
              <a:rPr lang="en-US" dirty="0" err="1" smtClean="0"/>
              <a:t>ˈneksəs</a:t>
            </a:r>
            <a:r>
              <a:rPr lang="en-US" dirty="0" smtClean="0"/>
              <a:t>/ (</a:t>
            </a:r>
            <a:r>
              <a:rPr lang="en-US" i="1" dirty="0" smtClean="0"/>
              <a:t>n.)</a:t>
            </a:r>
            <a:r>
              <a:rPr lang="en-US" dirty="0"/>
              <a:t> </a:t>
            </a:r>
            <a:r>
              <a:rPr lang="en-US" dirty="0" smtClean="0"/>
              <a:t>A connection </a:t>
            </a:r>
            <a:r>
              <a:rPr lang="en-US" dirty="0"/>
              <a:t>or series of connections linking two or more </a:t>
            </a:r>
            <a:r>
              <a:rPr lang="en-US" dirty="0" smtClean="0"/>
              <a:t>things</a:t>
            </a:r>
          </a:p>
          <a:p>
            <a:pPr lvl="1"/>
            <a:r>
              <a:rPr lang="en-US" dirty="0" smtClean="0"/>
              <a:t>“The nexus between a wetland and a navigable waterway”</a:t>
            </a:r>
            <a:endParaRPr lang="en-US" dirty="0"/>
          </a:p>
          <a:p>
            <a:pPr lvl="1"/>
            <a:endParaRPr lang="en-US" b="1" dirty="0"/>
          </a:p>
        </p:txBody>
      </p:sp>
    </p:spTree>
    <p:extLst>
      <p:ext uri="{BB962C8B-B14F-4D97-AF65-F5344CB8AC3E}">
        <p14:creationId xmlns:p14="http://schemas.microsoft.com/office/powerpoint/2010/main" val="952984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150"/>
            <a:ext cx="8229600" cy="1068387"/>
          </a:xfrm>
        </p:spPr>
        <p:txBody>
          <a:bodyPr/>
          <a:lstStyle/>
          <a:p>
            <a:r>
              <a:rPr lang="en-US" dirty="0" smtClean="0"/>
              <a:t>WOTUS Litigation History - Wetlands</a:t>
            </a:r>
            <a:endParaRPr lang="en-US" dirty="0"/>
          </a:p>
        </p:txBody>
      </p:sp>
      <p:sp>
        <p:nvSpPr>
          <p:cNvPr id="3" name="Content Placeholder 2"/>
          <p:cNvSpPr>
            <a:spLocks noGrp="1"/>
          </p:cNvSpPr>
          <p:nvPr>
            <p:ph idx="1"/>
          </p:nvPr>
        </p:nvSpPr>
        <p:spPr>
          <a:xfrm>
            <a:off x="457200" y="2035696"/>
            <a:ext cx="8229600" cy="3978708"/>
          </a:xfrm>
        </p:spPr>
        <p:txBody>
          <a:bodyPr/>
          <a:lstStyle/>
          <a:p>
            <a:r>
              <a:rPr lang="en-US" i="1" dirty="0" smtClean="0"/>
              <a:t>U.S. v. Riverside Bayview Homes, Inc.</a:t>
            </a:r>
            <a:r>
              <a:rPr lang="en-US" dirty="0" smtClean="0"/>
              <a:t> 474 U.S. 121 (1985)</a:t>
            </a:r>
          </a:p>
          <a:p>
            <a:pPr lvl="1"/>
            <a:r>
              <a:rPr lang="en-US" dirty="0" smtClean="0"/>
              <a:t>Wetlands that “actually abutted” traditional navigable waters</a:t>
            </a:r>
          </a:p>
          <a:p>
            <a:pPr lvl="1"/>
            <a:r>
              <a:rPr lang="en-US" dirty="0" smtClean="0"/>
              <a:t>Corps expands enforcement to sewers and arroyos</a:t>
            </a:r>
          </a:p>
          <a:p>
            <a:r>
              <a:rPr lang="en-US" i="1" dirty="0" smtClean="0"/>
              <a:t>Solid Waste Agency of Northern Cook County v. Army Corps of Engineers</a:t>
            </a:r>
            <a:r>
              <a:rPr lang="en-US" dirty="0" smtClean="0"/>
              <a:t>, 531 U.S. 159 (2001) (</a:t>
            </a:r>
            <a:r>
              <a:rPr lang="en-US" i="1" dirty="0" smtClean="0"/>
              <a:t>SWANCC</a:t>
            </a:r>
            <a:r>
              <a:rPr lang="en-US" dirty="0" smtClean="0"/>
              <a:t>)</a:t>
            </a:r>
          </a:p>
          <a:p>
            <a:pPr lvl="1"/>
            <a:r>
              <a:rPr lang="en-US" dirty="0" smtClean="0"/>
              <a:t>WOTUS does not extend to isolated ponds</a:t>
            </a:r>
          </a:p>
          <a:p>
            <a:pPr lvl="1"/>
            <a:r>
              <a:rPr lang="en-US" dirty="0" smtClean="0"/>
              <a:t>Does not overrule </a:t>
            </a:r>
            <a:r>
              <a:rPr lang="en-US" i="1" dirty="0" smtClean="0"/>
              <a:t>Riverside Bayview</a:t>
            </a:r>
            <a:endParaRPr lang="en-US" i="1" dirty="0"/>
          </a:p>
        </p:txBody>
      </p:sp>
    </p:spTree>
    <p:extLst>
      <p:ext uri="{BB962C8B-B14F-4D97-AF65-F5344CB8AC3E}">
        <p14:creationId xmlns:p14="http://schemas.microsoft.com/office/powerpoint/2010/main" val="191294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673"/>
            <a:ext cx="8229600" cy="1068387"/>
          </a:xfrm>
        </p:spPr>
        <p:txBody>
          <a:bodyPr/>
          <a:lstStyle/>
          <a:p>
            <a:r>
              <a:rPr lang="en-US" i="1" dirty="0" smtClean="0"/>
              <a:t>This</a:t>
            </a:r>
            <a:r>
              <a:rPr lang="en-US" dirty="0" smtClean="0"/>
              <a:t> Lawyer’s Background</a:t>
            </a:r>
            <a:endParaRPr lang="en-US" dirty="0"/>
          </a:p>
        </p:txBody>
      </p:sp>
      <p:sp>
        <p:nvSpPr>
          <p:cNvPr id="3" name="Content Placeholder 2"/>
          <p:cNvSpPr>
            <a:spLocks noGrp="1"/>
          </p:cNvSpPr>
          <p:nvPr>
            <p:ph idx="1"/>
          </p:nvPr>
        </p:nvSpPr>
        <p:spPr>
          <a:xfrm>
            <a:off x="457200" y="1917700"/>
            <a:ext cx="8229600" cy="4371023"/>
          </a:xfrm>
        </p:spPr>
        <p:txBody>
          <a:bodyPr/>
          <a:lstStyle/>
          <a:p>
            <a:r>
              <a:rPr lang="en-US" dirty="0" smtClean="0"/>
              <a:t>Member of the Virginia State Bar (1992) and North Carolina State Bar (2003)</a:t>
            </a:r>
          </a:p>
          <a:p>
            <a:r>
              <a:rPr lang="en-US" dirty="0" smtClean="0"/>
              <a:t>Non-profit work in agriculture</a:t>
            </a:r>
          </a:p>
          <a:p>
            <a:pPr lvl="1"/>
            <a:r>
              <a:rPr lang="en-US" dirty="0" smtClean="0"/>
              <a:t>American Farmland Trust</a:t>
            </a:r>
          </a:p>
          <a:p>
            <a:pPr lvl="1"/>
            <a:r>
              <a:rPr lang="en-US" dirty="0" smtClean="0"/>
              <a:t>NC Farm Transition Network</a:t>
            </a:r>
          </a:p>
          <a:p>
            <a:r>
              <a:rPr lang="en-US" dirty="0" smtClean="0"/>
              <a:t>Private (Farm) Law Practice (2010 - 2018)</a:t>
            </a:r>
          </a:p>
          <a:p>
            <a:r>
              <a:rPr lang="en-US" dirty="0" smtClean="0"/>
              <a:t>NCSU Agricultural and Resource Economics (2018)</a:t>
            </a:r>
          </a:p>
          <a:p>
            <a:pPr lvl="1"/>
            <a:r>
              <a:rPr lang="en-US" dirty="0" smtClean="0"/>
              <a:t>70% Extension appointment</a:t>
            </a:r>
          </a:p>
          <a:p>
            <a:pPr lvl="1"/>
            <a:r>
              <a:rPr lang="en-US" dirty="0" smtClean="0"/>
              <a:t>30% Teaching (Environmental and Agriculture Law)</a:t>
            </a:r>
          </a:p>
        </p:txBody>
      </p:sp>
    </p:spTree>
    <p:extLst>
      <p:ext uri="{BB962C8B-B14F-4D97-AF65-F5344CB8AC3E}">
        <p14:creationId xmlns:p14="http://schemas.microsoft.com/office/powerpoint/2010/main" val="832284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295"/>
            <a:ext cx="8229600" cy="1068387"/>
          </a:xfrm>
        </p:spPr>
        <p:txBody>
          <a:bodyPr/>
          <a:lstStyle/>
          <a:p>
            <a:r>
              <a:rPr lang="en-US" i="1" dirty="0" err="1" smtClean="0"/>
              <a:t>Rapanos</a:t>
            </a:r>
            <a:r>
              <a:rPr lang="en-US" i="1" dirty="0" smtClean="0"/>
              <a:t> v. EPA </a:t>
            </a:r>
            <a:r>
              <a:rPr lang="en-US" dirty="0" smtClean="0"/>
              <a:t>547 U.S. 715 (2006) to Current</a:t>
            </a:r>
            <a:endParaRPr lang="en-US" dirty="0"/>
          </a:p>
        </p:txBody>
      </p:sp>
      <p:sp>
        <p:nvSpPr>
          <p:cNvPr id="3" name="Content Placeholder 2"/>
          <p:cNvSpPr>
            <a:spLocks noGrp="1"/>
          </p:cNvSpPr>
          <p:nvPr>
            <p:ph idx="1"/>
          </p:nvPr>
        </p:nvSpPr>
        <p:spPr>
          <a:xfrm>
            <a:off x="457200" y="2078182"/>
            <a:ext cx="8229600" cy="4225636"/>
          </a:xfrm>
        </p:spPr>
        <p:txBody>
          <a:bodyPr>
            <a:normAutofit/>
          </a:bodyPr>
          <a:lstStyle/>
          <a:p>
            <a:r>
              <a:rPr lang="en-US" dirty="0" smtClean="0"/>
              <a:t>Two holdings (4-1-4)</a:t>
            </a:r>
          </a:p>
          <a:p>
            <a:pPr lvl="1"/>
            <a:r>
              <a:rPr lang="en-US" dirty="0" smtClean="0"/>
              <a:t>Plurality (Roberts, Scalia, Thomas, Alito</a:t>
            </a:r>
          </a:p>
          <a:p>
            <a:pPr lvl="1"/>
            <a:r>
              <a:rPr lang="en-US" dirty="0" smtClean="0"/>
              <a:t>Concurrence (Kennedy):  significant nexus test</a:t>
            </a:r>
          </a:p>
          <a:p>
            <a:r>
              <a:rPr lang="en-US" dirty="0" smtClean="0"/>
              <a:t>Lower Courts continue to follow Kennedy holding, under obscure SCOTUS ruling requiring lower courts to follow narrowest holding where no clear majority</a:t>
            </a:r>
          </a:p>
          <a:p>
            <a:r>
              <a:rPr lang="en-US" dirty="0" smtClean="0"/>
              <a:t>EPA promulgates WOTUS rules in 2015</a:t>
            </a:r>
          </a:p>
          <a:p>
            <a:r>
              <a:rPr lang="en-US" dirty="0" smtClean="0"/>
              <a:t>Current Presidential Administration proposes revised rules, eliminate EPA veto of 404 permits </a:t>
            </a:r>
          </a:p>
        </p:txBody>
      </p:sp>
    </p:spTree>
    <p:extLst>
      <p:ext uri="{BB962C8B-B14F-4D97-AF65-F5344CB8AC3E}">
        <p14:creationId xmlns:p14="http://schemas.microsoft.com/office/powerpoint/2010/main" val="902986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90"/>
            <a:ext cx="8229600" cy="1068387"/>
          </a:xfrm>
        </p:spPr>
        <p:txBody>
          <a:bodyPr/>
          <a:lstStyle/>
          <a:p>
            <a:r>
              <a:rPr lang="en-US" i="1" dirty="0" smtClean="0"/>
              <a:t>Review</a:t>
            </a:r>
            <a:r>
              <a:rPr lang="en-US" dirty="0" smtClean="0"/>
              <a:t> 2015 Rules:</a:t>
            </a:r>
            <a:br>
              <a:rPr lang="en-US" dirty="0" smtClean="0"/>
            </a:br>
            <a:r>
              <a:rPr lang="en-US" dirty="0" smtClean="0"/>
              <a:t>8 Categories of Jurisdictional Waters</a:t>
            </a:r>
            <a:endParaRPr lang="en-US" dirty="0"/>
          </a:p>
        </p:txBody>
      </p:sp>
      <p:sp>
        <p:nvSpPr>
          <p:cNvPr id="3" name="Content Placeholder 2"/>
          <p:cNvSpPr>
            <a:spLocks noGrp="1"/>
          </p:cNvSpPr>
          <p:nvPr>
            <p:ph idx="1"/>
          </p:nvPr>
        </p:nvSpPr>
        <p:spPr>
          <a:xfrm>
            <a:off x="457200" y="1916723"/>
            <a:ext cx="8229600" cy="4209441"/>
          </a:xfrm>
        </p:spPr>
        <p:txBody>
          <a:bodyPr/>
          <a:lstStyle/>
          <a:p>
            <a:pPr marL="457200" indent="-457200">
              <a:buFont typeface="+mj-lt"/>
              <a:buAutoNum type="arabicPeriod"/>
            </a:pPr>
            <a:r>
              <a:rPr lang="en-US" dirty="0" smtClean="0"/>
              <a:t>Traditional navigable waters</a:t>
            </a:r>
          </a:p>
          <a:p>
            <a:pPr marL="457200" indent="-457200">
              <a:buFont typeface="+mj-lt"/>
              <a:buAutoNum type="arabicPeriod"/>
            </a:pPr>
            <a:r>
              <a:rPr lang="en-US" dirty="0" smtClean="0"/>
              <a:t>Interstate waters</a:t>
            </a:r>
          </a:p>
          <a:p>
            <a:pPr marL="457200" indent="-457200">
              <a:buFont typeface="+mj-lt"/>
              <a:buAutoNum type="arabicPeriod"/>
            </a:pPr>
            <a:r>
              <a:rPr lang="en-US" dirty="0" smtClean="0"/>
              <a:t>Territorial Seas</a:t>
            </a:r>
          </a:p>
          <a:p>
            <a:pPr marL="457200" indent="-457200">
              <a:buFont typeface="+mj-lt"/>
              <a:buAutoNum type="arabicPeriod"/>
            </a:pPr>
            <a:r>
              <a:rPr lang="en-US" dirty="0" smtClean="0"/>
              <a:t>Impoundments of jurisdictional waters</a:t>
            </a:r>
          </a:p>
          <a:p>
            <a:pPr marL="457200" indent="-457200">
              <a:buFont typeface="+mj-lt"/>
              <a:buAutoNum type="arabicPeriod"/>
            </a:pPr>
            <a:r>
              <a:rPr lang="en-US" dirty="0" smtClean="0"/>
              <a:t>Tributaries</a:t>
            </a:r>
          </a:p>
          <a:p>
            <a:pPr marL="457200" indent="-457200">
              <a:buFont typeface="+mj-lt"/>
              <a:buAutoNum type="arabicPeriod"/>
            </a:pPr>
            <a:r>
              <a:rPr lang="en-US" dirty="0" smtClean="0"/>
              <a:t>Adjacent</a:t>
            </a:r>
          </a:p>
          <a:p>
            <a:pPr marL="457200" indent="-457200">
              <a:buFont typeface="+mj-lt"/>
              <a:buAutoNum type="arabicPeriod"/>
            </a:pPr>
            <a:r>
              <a:rPr lang="en-US" dirty="0" smtClean="0"/>
              <a:t>Isolated wetlands (5 types)</a:t>
            </a:r>
          </a:p>
          <a:p>
            <a:pPr marL="457200" indent="-457200">
              <a:buFont typeface="+mj-lt"/>
              <a:buAutoNum type="arabicPeriod"/>
            </a:pPr>
            <a:r>
              <a:rPr lang="en-US" dirty="0" smtClean="0"/>
              <a:t>Waters within 100 year flood plain</a:t>
            </a:r>
          </a:p>
          <a:p>
            <a:pPr marL="400050" lvl="1" indent="0">
              <a:buNone/>
            </a:pPr>
            <a:r>
              <a:rPr lang="en-US" dirty="0" smtClean="0"/>
              <a:t>4000 </a:t>
            </a:r>
            <a:r>
              <a:rPr lang="en-US" dirty="0" err="1" smtClean="0"/>
              <a:t>ft</a:t>
            </a:r>
            <a:r>
              <a:rPr lang="en-US" dirty="0" smtClean="0"/>
              <a:t> from traditional navigable water</a:t>
            </a:r>
          </a:p>
          <a:p>
            <a:pPr marL="857250" lvl="1" indent="-457200"/>
            <a:endParaRPr lang="en-US" dirty="0"/>
          </a:p>
        </p:txBody>
      </p:sp>
      <p:sp>
        <p:nvSpPr>
          <p:cNvPr id="5" name="Right Brace 4"/>
          <p:cNvSpPr/>
          <p:nvPr/>
        </p:nvSpPr>
        <p:spPr>
          <a:xfrm>
            <a:off x="6119446" y="2127739"/>
            <a:ext cx="527539" cy="2409092"/>
          </a:xfrm>
          <a:prstGeom prst="rightBrace">
            <a:avLst>
              <a:gd name="adj1" fmla="val 8333"/>
              <a:gd name="adj2" fmla="val 513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682154" y="2866292"/>
            <a:ext cx="2303584" cy="923330"/>
          </a:xfrm>
          <a:prstGeom prst="rect">
            <a:avLst/>
          </a:prstGeom>
          <a:noFill/>
        </p:spPr>
        <p:txBody>
          <a:bodyPr wrap="square" rtlCol="0">
            <a:spAutoFit/>
          </a:bodyPr>
          <a:lstStyle/>
          <a:p>
            <a:r>
              <a:rPr lang="en-US" dirty="0" smtClean="0"/>
              <a:t>“Jurisdictional by Rule”= no additional analysis required</a:t>
            </a:r>
            <a:endParaRPr lang="en-US" dirty="0"/>
          </a:p>
        </p:txBody>
      </p:sp>
      <p:sp>
        <p:nvSpPr>
          <p:cNvPr id="7" name="Right Brace 6"/>
          <p:cNvSpPr/>
          <p:nvPr/>
        </p:nvSpPr>
        <p:spPr>
          <a:xfrm>
            <a:off x="6119448" y="4536831"/>
            <a:ext cx="527538" cy="1459523"/>
          </a:xfrm>
          <a:prstGeom prst="rightBrace">
            <a:avLst>
              <a:gd name="adj1" fmla="val 8333"/>
              <a:gd name="adj2" fmla="val 513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6682154" y="4906107"/>
            <a:ext cx="2373923" cy="923330"/>
          </a:xfrm>
          <a:prstGeom prst="rect">
            <a:avLst/>
          </a:prstGeom>
          <a:noFill/>
        </p:spPr>
        <p:txBody>
          <a:bodyPr wrap="square" rtlCol="0">
            <a:spAutoFit/>
          </a:bodyPr>
          <a:lstStyle/>
          <a:p>
            <a:r>
              <a:rPr lang="en-US" dirty="0" smtClean="0"/>
              <a:t>“Case by Case basis”= significant nexus (Kennedy concurrence)</a:t>
            </a:r>
            <a:endParaRPr lang="en-US" dirty="0"/>
          </a:p>
        </p:txBody>
      </p:sp>
    </p:spTree>
    <p:extLst>
      <p:ext uri="{BB962C8B-B14F-4D97-AF65-F5344CB8AC3E}">
        <p14:creationId xmlns:p14="http://schemas.microsoft.com/office/powerpoint/2010/main" val="1098272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836"/>
            <a:ext cx="8229600" cy="1068387"/>
          </a:xfrm>
        </p:spPr>
        <p:txBody>
          <a:bodyPr/>
          <a:lstStyle/>
          <a:p>
            <a:r>
              <a:rPr lang="en-US" dirty="0" smtClean="0"/>
              <a:t>Case by Case “Similarly Situated” Nexus to Downstream Water Quality</a:t>
            </a:r>
            <a:endParaRPr lang="en-US" dirty="0"/>
          </a:p>
        </p:txBody>
      </p:sp>
      <p:sp>
        <p:nvSpPr>
          <p:cNvPr id="3" name="Content Placeholder 2"/>
          <p:cNvSpPr>
            <a:spLocks noGrp="1"/>
          </p:cNvSpPr>
          <p:nvPr>
            <p:ph idx="1"/>
          </p:nvPr>
        </p:nvSpPr>
        <p:spPr>
          <a:xfrm>
            <a:off x="457200" y="1758462"/>
            <a:ext cx="8229600" cy="4367702"/>
          </a:xfrm>
        </p:spPr>
        <p:txBody>
          <a:bodyPr/>
          <a:lstStyle/>
          <a:p>
            <a:r>
              <a:rPr lang="en-US" dirty="0" smtClean="0"/>
              <a:t>Five types of isolated wetlands</a:t>
            </a:r>
          </a:p>
          <a:p>
            <a:pPr marL="914400" lvl="1" indent="-457200">
              <a:buFont typeface="+mj-lt"/>
              <a:buAutoNum type="arabicPeriod"/>
            </a:pPr>
            <a:r>
              <a:rPr lang="en-US" dirty="0"/>
              <a:t>Prairie </a:t>
            </a:r>
            <a:r>
              <a:rPr lang="en-US" dirty="0" smtClean="0"/>
              <a:t>potholes</a:t>
            </a:r>
          </a:p>
          <a:p>
            <a:pPr marL="914400" lvl="1" indent="-457200">
              <a:buFont typeface="+mj-lt"/>
              <a:buAutoNum type="arabicPeriod"/>
            </a:pPr>
            <a:r>
              <a:rPr lang="en-US" dirty="0" smtClean="0"/>
              <a:t>Carolina </a:t>
            </a:r>
            <a:r>
              <a:rPr lang="en-US" dirty="0"/>
              <a:t>and Delmarva </a:t>
            </a:r>
            <a:r>
              <a:rPr lang="en-US" dirty="0" smtClean="0"/>
              <a:t>bays</a:t>
            </a:r>
          </a:p>
          <a:p>
            <a:pPr marL="914400" lvl="1" indent="-457200">
              <a:buFont typeface="+mj-lt"/>
              <a:buAutoNum type="arabicPeriod"/>
            </a:pPr>
            <a:r>
              <a:rPr lang="en-US" dirty="0" err="1" smtClean="0"/>
              <a:t>Pocosins</a:t>
            </a:r>
            <a:r>
              <a:rPr lang="en-US" dirty="0" smtClean="0"/>
              <a:t> (Algonquin for “swamp on a hill”)</a:t>
            </a:r>
          </a:p>
          <a:p>
            <a:pPr marL="914400" lvl="1" indent="-457200">
              <a:buFont typeface="+mj-lt"/>
              <a:buAutoNum type="arabicPeriod"/>
            </a:pPr>
            <a:r>
              <a:rPr lang="en-US" dirty="0" smtClean="0"/>
              <a:t>western </a:t>
            </a:r>
            <a:r>
              <a:rPr lang="en-US" dirty="0"/>
              <a:t>vernal pools in </a:t>
            </a:r>
            <a:r>
              <a:rPr lang="en-US" dirty="0" smtClean="0"/>
              <a:t>California</a:t>
            </a:r>
          </a:p>
          <a:p>
            <a:pPr marL="914400" lvl="1" indent="-457200">
              <a:buFont typeface="+mj-lt"/>
              <a:buAutoNum type="arabicPeriod"/>
            </a:pPr>
            <a:r>
              <a:rPr lang="en-US" dirty="0" smtClean="0"/>
              <a:t>Texas </a:t>
            </a:r>
            <a:r>
              <a:rPr lang="en-US" dirty="0"/>
              <a:t>coastal prairie </a:t>
            </a:r>
            <a:r>
              <a:rPr lang="en-US" dirty="0" smtClean="0"/>
              <a:t>wetlands</a:t>
            </a:r>
          </a:p>
          <a:p>
            <a:pPr marL="514350" indent="-457200"/>
            <a:r>
              <a:rPr lang="en-US" dirty="0"/>
              <a:t>“similarly situated” analysis is conducted where it is determined that there is a likelihood that there are </a:t>
            </a:r>
            <a:r>
              <a:rPr lang="en-US" b="1" dirty="0"/>
              <a:t>waters that function together</a:t>
            </a:r>
            <a:r>
              <a:rPr lang="en-US" dirty="0"/>
              <a:t> to affect downstream water integrity</a:t>
            </a:r>
            <a:endParaRPr lang="en-US" dirty="0" smtClean="0"/>
          </a:p>
        </p:txBody>
      </p:sp>
    </p:spTree>
    <p:extLst>
      <p:ext uri="{BB962C8B-B14F-4D97-AF65-F5344CB8AC3E}">
        <p14:creationId xmlns:p14="http://schemas.microsoft.com/office/powerpoint/2010/main" val="1036600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590"/>
            <a:ext cx="8229600" cy="1068387"/>
          </a:xfrm>
        </p:spPr>
        <p:txBody>
          <a:bodyPr/>
          <a:lstStyle/>
          <a:p>
            <a:r>
              <a:rPr lang="en-US" dirty="0" smtClean="0"/>
              <a:t>Current Events</a:t>
            </a:r>
            <a:endParaRPr lang="en-US" dirty="0"/>
          </a:p>
        </p:txBody>
      </p:sp>
      <p:sp>
        <p:nvSpPr>
          <p:cNvPr id="3" name="Content Placeholder 2"/>
          <p:cNvSpPr>
            <a:spLocks noGrp="1"/>
          </p:cNvSpPr>
          <p:nvPr>
            <p:ph idx="1"/>
          </p:nvPr>
        </p:nvSpPr>
        <p:spPr>
          <a:xfrm>
            <a:off x="457200" y="1651977"/>
            <a:ext cx="8229600" cy="4332532"/>
          </a:xfrm>
        </p:spPr>
        <p:txBody>
          <a:bodyPr/>
          <a:lstStyle/>
          <a:p>
            <a:r>
              <a:rPr lang="en-US" dirty="0" smtClean="0"/>
              <a:t>November 2017:  EPA and ACOE issue rule delaying 2015 WOTUS rule for 2 years</a:t>
            </a:r>
          </a:p>
          <a:p>
            <a:r>
              <a:rPr lang="en-US" dirty="0" smtClean="0"/>
              <a:t>February 2018: several District Court cases filed challenging stay</a:t>
            </a:r>
          </a:p>
          <a:p>
            <a:r>
              <a:rPr lang="en-US" dirty="0" smtClean="0"/>
              <a:t>Various District Court cases re-commence around the country (Texas, OK, GA, ND) challenging 2015 rule</a:t>
            </a:r>
          </a:p>
          <a:p>
            <a:r>
              <a:rPr lang="en-US" dirty="0" smtClean="0"/>
              <a:t>EPA and ACOE try to stay litigation (ND case denied)</a:t>
            </a:r>
          </a:p>
          <a:p>
            <a:r>
              <a:rPr lang="en-US" dirty="0" smtClean="0"/>
              <a:t>GA District Court </a:t>
            </a:r>
            <a:r>
              <a:rPr lang="en-US" b="1" dirty="0" smtClean="0"/>
              <a:t>delays WOTUS rule (including NC)</a:t>
            </a:r>
          </a:p>
          <a:p>
            <a:r>
              <a:rPr lang="en-US" b="1" dirty="0" smtClean="0"/>
              <a:t>SC District Court invalidates 2 year delay rule</a:t>
            </a:r>
            <a:endParaRPr lang="en-US" b="1" dirty="0"/>
          </a:p>
        </p:txBody>
      </p:sp>
    </p:spTree>
    <p:extLst>
      <p:ext uri="{BB962C8B-B14F-4D97-AF65-F5344CB8AC3E}">
        <p14:creationId xmlns:p14="http://schemas.microsoft.com/office/powerpoint/2010/main" val="1615825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473"/>
            <a:ext cx="8229600" cy="1068387"/>
          </a:xfrm>
        </p:spPr>
        <p:txBody>
          <a:bodyPr/>
          <a:lstStyle/>
          <a:p>
            <a:r>
              <a:rPr lang="en-US" dirty="0" smtClean="0"/>
              <a:t>Finalized “Navigable Water Rule” Highlights</a:t>
            </a:r>
            <a:endParaRPr lang="en-US" dirty="0"/>
          </a:p>
        </p:txBody>
      </p:sp>
      <p:sp>
        <p:nvSpPr>
          <p:cNvPr id="3" name="Content Placeholder 2"/>
          <p:cNvSpPr>
            <a:spLocks noGrp="1"/>
          </p:cNvSpPr>
          <p:nvPr>
            <p:ph idx="1"/>
          </p:nvPr>
        </p:nvSpPr>
        <p:spPr>
          <a:xfrm>
            <a:off x="457200" y="1778000"/>
            <a:ext cx="8229600" cy="4927600"/>
          </a:xfrm>
        </p:spPr>
        <p:txBody>
          <a:bodyPr>
            <a:normAutofit fontScale="70000" lnSpcReduction="20000"/>
          </a:bodyPr>
          <a:lstStyle/>
          <a:p>
            <a:r>
              <a:rPr lang="en-US" b="1" dirty="0" smtClean="0"/>
              <a:t>Wetlands</a:t>
            </a:r>
            <a:r>
              <a:rPr lang="en-US" dirty="0" smtClean="0"/>
              <a:t> </a:t>
            </a:r>
            <a:r>
              <a:rPr lang="en-US" dirty="0"/>
              <a:t>must have “direct hydrologic surface connection” </a:t>
            </a:r>
            <a:r>
              <a:rPr lang="en-US" dirty="0" smtClean="0"/>
              <a:t>to traditional water (continuous surface)</a:t>
            </a:r>
          </a:p>
          <a:p>
            <a:r>
              <a:rPr lang="en-US" dirty="0"/>
              <a:t>Wetlands physically separated from other waters of the United States by upland or by dikes, barriers, or similar structures and also lacking a direct hydrologic surface connection to such waters are </a:t>
            </a:r>
            <a:r>
              <a:rPr lang="en-US" b="1" i="1" dirty="0"/>
              <a:t>not adjacent</a:t>
            </a:r>
            <a:endParaRPr lang="en-US" b="1" i="1" dirty="0" smtClean="0"/>
          </a:p>
          <a:p>
            <a:r>
              <a:rPr lang="en-US" b="1" dirty="0"/>
              <a:t>Ditches</a:t>
            </a:r>
            <a:r>
              <a:rPr lang="en-US" dirty="0"/>
              <a:t> are generally proposed </a:t>
            </a:r>
            <a:r>
              <a:rPr lang="en-US" b="1" i="1" dirty="0"/>
              <a:t>not </a:t>
            </a:r>
            <a:r>
              <a:rPr lang="en-US" dirty="0"/>
              <a:t>to be “waters of the United States” </a:t>
            </a:r>
            <a:r>
              <a:rPr lang="en-US" dirty="0" smtClean="0"/>
              <a:t>unless</a:t>
            </a:r>
          </a:p>
          <a:p>
            <a:pPr lvl="1"/>
            <a:r>
              <a:rPr lang="en-US" dirty="0" smtClean="0"/>
              <a:t>functioning </a:t>
            </a:r>
            <a:r>
              <a:rPr lang="en-US" dirty="0"/>
              <a:t>as traditional navigable </a:t>
            </a:r>
            <a:r>
              <a:rPr lang="en-US" dirty="0" smtClean="0"/>
              <a:t>waters</a:t>
            </a:r>
          </a:p>
          <a:p>
            <a:pPr lvl="1"/>
            <a:r>
              <a:rPr lang="en-US" dirty="0" smtClean="0"/>
              <a:t>constructed </a:t>
            </a:r>
            <a:r>
              <a:rPr lang="en-US" dirty="0"/>
              <a:t>in a tributary and also satisfy the conditions of the proposed “tributary” </a:t>
            </a:r>
            <a:r>
              <a:rPr lang="en-US" dirty="0" smtClean="0"/>
              <a:t>definition</a:t>
            </a:r>
          </a:p>
          <a:p>
            <a:pPr lvl="1"/>
            <a:r>
              <a:rPr lang="en-US" dirty="0" smtClean="0"/>
              <a:t>constructed </a:t>
            </a:r>
            <a:r>
              <a:rPr lang="en-US" dirty="0"/>
              <a:t>in an adjacent wetland and also satisfy the conditions of the proposed “tributary” definition. </a:t>
            </a:r>
            <a:endParaRPr lang="en-US" dirty="0" smtClean="0"/>
          </a:p>
          <a:p>
            <a:r>
              <a:rPr lang="en-US" b="1" dirty="0" smtClean="0"/>
              <a:t>Tributaries</a:t>
            </a:r>
            <a:r>
              <a:rPr lang="en-US" dirty="0" smtClean="0"/>
              <a:t> do </a:t>
            </a:r>
            <a:r>
              <a:rPr lang="en-US" dirty="0"/>
              <a:t>not include </a:t>
            </a:r>
            <a:r>
              <a:rPr lang="en-US" dirty="0" smtClean="0"/>
              <a:t>surface </a:t>
            </a:r>
            <a:r>
              <a:rPr lang="en-US" dirty="0"/>
              <a:t>features that flow only in direct response to precipitation, such as ephemeral flows, dry washes, arroyos, and similar </a:t>
            </a:r>
            <a:r>
              <a:rPr lang="en-US" dirty="0" smtClean="0"/>
              <a:t>features</a:t>
            </a:r>
          </a:p>
          <a:p>
            <a:pPr lvl="1"/>
            <a:r>
              <a:rPr lang="en-US" dirty="0" smtClean="0"/>
              <a:t>Perennial means year round</a:t>
            </a:r>
          </a:p>
          <a:p>
            <a:pPr lvl="1"/>
            <a:r>
              <a:rPr lang="en-US" dirty="0" smtClean="0"/>
              <a:t>Intermittent means continuous flow at certain times in a ”typical” year</a:t>
            </a:r>
          </a:p>
          <a:p>
            <a:r>
              <a:rPr lang="en-US" b="1" dirty="0" smtClean="0"/>
              <a:t>Groundwater</a:t>
            </a:r>
            <a:r>
              <a:rPr lang="en-US" dirty="0" smtClean="0"/>
              <a:t> is not WOTUS</a:t>
            </a:r>
            <a:endParaRPr lang="en-US" dirty="0"/>
          </a:p>
        </p:txBody>
      </p:sp>
    </p:spTree>
    <p:extLst>
      <p:ext uri="{BB962C8B-B14F-4D97-AF65-F5344CB8AC3E}">
        <p14:creationId xmlns:p14="http://schemas.microsoft.com/office/powerpoint/2010/main" val="94087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7233"/>
            <a:ext cx="8229600" cy="1068387"/>
          </a:xfrm>
        </p:spPr>
        <p:txBody>
          <a:bodyPr/>
          <a:lstStyle/>
          <a:p>
            <a:r>
              <a:rPr lang="en-US" dirty="0" smtClean="0"/>
              <a:t>Definitions</a:t>
            </a:r>
            <a:endParaRPr lang="en-US" dirty="0"/>
          </a:p>
        </p:txBody>
      </p:sp>
      <p:sp>
        <p:nvSpPr>
          <p:cNvPr id="3" name="Content Placeholder 2"/>
          <p:cNvSpPr>
            <a:spLocks noGrp="1"/>
          </p:cNvSpPr>
          <p:nvPr>
            <p:ph idx="1"/>
          </p:nvPr>
        </p:nvSpPr>
        <p:spPr>
          <a:xfrm>
            <a:off x="457200" y="1785620"/>
            <a:ext cx="8229600" cy="4665980"/>
          </a:xfrm>
        </p:spPr>
        <p:txBody>
          <a:bodyPr>
            <a:normAutofit fontScale="92500"/>
          </a:bodyPr>
          <a:lstStyle/>
          <a:p>
            <a:r>
              <a:rPr lang="en-US" b="1" dirty="0" smtClean="0"/>
              <a:t>“typical year”</a:t>
            </a:r>
            <a:r>
              <a:rPr lang="en-US" dirty="0" smtClean="0"/>
              <a:t> </a:t>
            </a:r>
            <a:r>
              <a:rPr lang="mr-IN" dirty="0" smtClean="0"/>
              <a:t>–</a:t>
            </a:r>
            <a:r>
              <a:rPr lang="en-US" dirty="0" smtClean="0"/>
              <a:t> </a:t>
            </a:r>
            <a:r>
              <a:rPr lang="en-US" dirty="0" err="1" smtClean="0"/>
              <a:t>precip</a:t>
            </a:r>
            <a:r>
              <a:rPr lang="en-US" dirty="0" smtClean="0"/>
              <a:t> and other ‘climate variables’ are within normal range based on rolling 30 year period</a:t>
            </a:r>
          </a:p>
          <a:p>
            <a:r>
              <a:rPr lang="en-US" b="1" dirty="0" smtClean="0"/>
              <a:t>”perennial”</a:t>
            </a:r>
            <a:r>
              <a:rPr lang="en-US" dirty="0" smtClean="0"/>
              <a:t> </a:t>
            </a:r>
            <a:r>
              <a:rPr lang="mr-IN" dirty="0" smtClean="0"/>
              <a:t>–</a:t>
            </a:r>
            <a:r>
              <a:rPr lang="en-US" dirty="0" smtClean="0"/>
              <a:t> continuous surface flow</a:t>
            </a:r>
          </a:p>
          <a:p>
            <a:r>
              <a:rPr lang="en-US" b="1" dirty="0" smtClean="0"/>
              <a:t>“intermittent” </a:t>
            </a:r>
            <a:r>
              <a:rPr lang="mr-IN" dirty="0" smtClean="0"/>
              <a:t>–</a:t>
            </a:r>
            <a:r>
              <a:rPr lang="en-US" dirty="0" smtClean="0"/>
              <a:t> </a:t>
            </a:r>
            <a:r>
              <a:rPr lang="en-US" dirty="0"/>
              <a:t>flows only in direct response to </a:t>
            </a:r>
            <a:r>
              <a:rPr lang="en-US" dirty="0" smtClean="0"/>
              <a:t>rainfall</a:t>
            </a:r>
          </a:p>
          <a:p>
            <a:r>
              <a:rPr lang="en-US" b="1" dirty="0" smtClean="0"/>
              <a:t>“ephemeral” </a:t>
            </a:r>
            <a:r>
              <a:rPr lang="mr-IN" dirty="0" smtClean="0"/>
              <a:t>–</a:t>
            </a:r>
            <a:r>
              <a:rPr lang="en-US" dirty="0" smtClean="0"/>
              <a:t> </a:t>
            </a:r>
            <a:r>
              <a:rPr lang="en-US" dirty="0"/>
              <a:t>predictable flows in a </a:t>
            </a:r>
            <a:r>
              <a:rPr lang="en-US" dirty="0" smtClean="0"/>
              <a:t>year (not just in response to rainfall)</a:t>
            </a:r>
          </a:p>
          <a:p>
            <a:r>
              <a:rPr lang="en-US" b="1" dirty="0" smtClean="0"/>
              <a:t>“adjacent wetlands” </a:t>
            </a:r>
            <a:r>
              <a:rPr lang="mr-IN" dirty="0" smtClean="0"/>
              <a:t>–</a:t>
            </a:r>
            <a:r>
              <a:rPr lang="en-US" dirty="0" smtClean="0"/>
              <a:t> abuts or is connected to traditional navigable water</a:t>
            </a:r>
          </a:p>
          <a:p>
            <a:pPr lvl="1"/>
            <a:r>
              <a:rPr lang="en-US" dirty="0" smtClean="0"/>
              <a:t>May be separated by berms, bank, dike or dune</a:t>
            </a:r>
          </a:p>
          <a:p>
            <a:pPr lvl="1"/>
            <a:r>
              <a:rPr lang="en-US" dirty="0" smtClean="0"/>
              <a:t>Separated by artificial berm, dike etc. if have a direct hydrologic connection through e.g. culvert or flood gate</a:t>
            </a:r>
          </a:p>
          <a:p>
            <a:r>
              <a:rPr lang="en-US" b="1" dirty="0" smtClean="0"/>
              <a:t>“waste treatment system” </a:t>
            </a:r>
            <a:r>
              <a:rPr lang="mr-IN" dirty="0" smtClean="0"/>
              <a:t>–</a:t>
            </a:r>
            <a:r>
              <a:rPr lang="en-US" dirty="0" smtClean="0"/>
              <a:t> lagoons and retention ponds</a:t>
            </a:r>
            <a:endParaRPr lang="en-US" dirty="0"/>
          </a:p>
        </p:txBody>
      </p:sp>
    </p:spTree>
    <p:extLst>
      <p:ext uri="{BB962C8B-B14F-4D97-AF65-F5344CB8AC3E}">
        <p14:creationId xmlns:p14="http://schemas.microsoft.com/office/powerpoint/2010/main" val="484159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553"/>
            <a:ext cx="8229600" cy="1068387"/>
          </a:xfrm>
        </p:spPr>
        <p:txBody>
          <a:bodyPr/>
          <a:lstStyle/>
          <a:p>
            <a:r>
              <a:rPr lang="en-US" dirty="0" smtClean="0"/>
              <a:t>Endangered Species Act Finalized Rules</a:t>
            </a:r>
            <a:endParaRPr lang="en-US" dirty="0"/>
          </a:p>
        </p:txBody>
      </p:sp>
      <p:sp>
        <p:nvSpPr>
          <p:cNvPr id="3" name="Content Placeholder 2"/>
          <p:cNvSpPr>
            <a:spLocks noGrp="1"/>
          </p:cNvSpPr>
          <p:nvPr>
            <p:ph idx="1"/>
          </p:nvPr>
        </p:nvSpPr>
        <p:spPr>
          <a:xfrm>
            <a:off x="457200" y="1551940"/>
            <a:ext cx="8229600" cy="4869180"/>
          </a:xfrm>
        </p:spPr>
        <p:txBody>
          <a:bodyPr>
            <a:normAutofit fontScale="77500" lnSpcReduction="20000"/>
          </a:bodyPr>
          <a:lstStyle/>
          <a:p>
            <a:r>
              <a:rPr lang="en-US" dirty="0" smtClean="0"/>
              <a:t>Land fauna administered </a:t>
            </a:r>
            <a:r>
              <a:rPr lang="en-US" dirty="0"/>
              <a:t>by U.S. Fish and Wildlife Service (Dept. of Interior</a:t>
            </a:r>
            <a:r>
              <a:rPr lang="en-US" dirty="0" smtClean="0"/>
              <a:t>); Sea fauna by Marine Fisheries (NOAA)</a:t>
            </a:r>
          </a:p>
          <a:p>
            <a:r>
              <a:rPr lang="en-US" dirty="0" smtClean="0"/>
              <a:t>Relevance:  </a:t>
            </a:r>
          </a:p>
          <a:p>
            <a:pPr lvl="1"/>
            <a:r>
              <a:rPr lang="en-US" dirty="0" smtClean="0"/>
              <a:t>landowner dominion over land considered critical habitat for threatened or endangered species (e.g. red cockaded woodpecker)</a:t>
            </a:r>
          </a:p>
          <a:p>
            <a:pPr lvl="1"/>
            <a:r>
              <a:rPr lang="en-US" dirty="0" smtClean="0"/>
              <a:t>Pipeline and other permitted ”takings” projects requiring ESA impact analysis</a:t>
            </a:r>
          </a:p>
          <a:p>
            <a:r>
              <a:rPr lang="en-US" dirty="0" smtClean="0"/>
              <a:t>General “rollback” of environmental regulation under current presidential administration</a:t>
            </a:r>
          </a:p>
          <a:p>
            <a:r>
              <a:rPr lang="en-US" dirty="0" smtClean="0"/>
              <a:t>Federal Register highlights</a:t>
            </a:r>
          </a:p>
          <a:p>
            <a:pPr lvl="1"/>
            <a:r>
              <a:rPr lang="en-US" dirty="0" smtClean="0"/>
              <a:t>Removes </a:t>
            </a:r>
            <a:r>
              <a:rPr lang="en-US" b="1" dirty="0" smtClean="0"/>
              <a:t>climate change </a:t>
            </a:r>
            <a:r>
              <a:rPr lang="en-US" dirty="0" smtClean="0"/>
              <a:t>from consideration (redefines “foreseeable future”)</a:t>
            </a:r>
          </a:p>
          <a:p>
            <a:pPr lvl="1"/>
            <a:r>
              <a:rPr lang="en-US" dirty="0" smtClean="0"/>
              <a:t>Allows agency to consider “economic impacts” of listing determinations for ‘transparency’ (increase political pressure?)</a:t>
            </a:r>
          </a:p>
          <a:p>
            <a:pPr lvl="1"/>
            <a:r>
              <a:rPr lang="en-US" dirty="0" smtClean="0"/>
              <a:t>“threatened” species no longer given automatic protection (must each go through administrative rulemaking process [APA])</a:t>
            </a:r>
          </a:p>
          <a:p>
            <a:pPr lvl="1"/>
            <a:r>
              <a:rPr lang="en-US" dirty="0" smtClean="0"/>
              <a:t>Reduction in requirement of inter-agency consultation</a:t>
            </a:r>
          </a:p>
          <a:p>
            <a:r>
              <a:rPr lang="en-US" dirty="0" smtClean="0"/>
              <a:t>Effective September 26, 2019</a:t>
            </a:r>
          </a:p>
          <a:p>
            <a:pPr lvl="1"/>
            <a:endParaRPr lang="en-US" dirty="0" smtClean="0"/>
          </a:p>
          <a:p>
            <a:pPr lvl="1"/>
            <a:endParaRPr lang="en-US" dirty="0"/>
          </a:p>
        </p:txBody>
      </p:sp>
    </p:spTree>
    <p:extLst>
      <p:ext uri="{BB962C8B-B14F-4D97-AF65-F5344CB8AC3E}">
        <p14:creationId xmlns:p14="http://schemas.microsoft.com/office/powerpoint/2010/main" val="727493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993"/>
            <a:ext cx="8229600" cy="1068387"/>
          </a:xfrm>
        </p:spPr>
        <p:txBody>
          <a:bodyPr/>
          <a:lstStyle/>
          <a:p>
            <a:r>
              <a:rPr lang="en-US" dirty="0" smtClean="0"/>
              <a:t>ANIMAL ACTIVISM </a:t>
            </a:r>
            <a:r>
              <a:rPr lang="mr-IN" dirty="0" smtClean="0"/>
              <a:t>–</a:t>
            </a:r>
            <a:r>
              <a:rPr lang="en-US" dirty="0" smtClean="0"/>
              <a:t> “Ag Gag” law</a:t>
            </a:r>
            <a:endParaRPr lang="en-US" dirty="0"/>
          </a:p>
        </p:txBody>
      </p:sp>
      <p:sp>
        <p:nvSpPr>
          <p:cNvPr id="3" name="Content Placeholder 2"/>
          <p:cNvSpPr>
            <a:spLocks noGrp="1"/>
          </p:cNvSpPr>
          <p:nvPr>
            <p:ph idx="1"/>
          </p:nvPr>
        </p:nvSpPr>
        <p:spPr>
          <a:xfrm>
            <a:off x="457200" y="1770380"/>
            <a:ext cx="8229600" cy="4599940"/>
          </a:xfrm>
        </p:spPr>
        <p:txBody>
          <a:bodyPr>
            <a:normAutofit fontScale="85000" lnSpcReduction="20000"/>
          </a:bodyPr>
          <a:lstStyle/>
          <a:p>
            <a:r>
              <a:rPr lang="en-US" dirty="0" smtClean="0"/>
              <a:t>Creates a civil right of action for private employers</a:t>
            </a:r>
          </a:p>
          <a:p>
            <a:r>
              <a:rPr lang="en-US" dirty="0"/>
              <a:t>North Carolina Property Protection Act, N.C.G.S. 99E-2(b)</a:t>
            </a:r>
          </a:p>
          <a:p>
            <a:pPr lvl="1"/>
            <a:r>
              <a:rPr lang="en-US" dirty="0" smtClean="0"/>
              <a:t>Employee enters non-public space of employment to remove or capture “data, paper</a:t>
            </a:r>
            <a:r>
              <a:rPr lang="en-US" dirty="0"/>
              <a:t>, records, or any other documents and uses the information to breach the person's </a:t>
            </a:r>
            <a:r>
              <a:rPr lang="en-US" dirty="0" smtClean="0"/>
              <a:t>duty of </a:t>
            </a:r>
            <a:r>
              <a:rPr lang="en-US" dirty="0"/>
              <a:t>loyalty to the </a:t>
            </a:r>
            <a:r>
              <a:rPr lang="en-US" dirty="0" smtClean="0"/>
              <a:t>employer”</a:t>
            </a:r>
          </a:p>
          <a:p>
            <a:pPr lvl="1"/>
            <a:r>
              <a:rPr lang="en-US" dirty="0" smtClean="0"/>
              <a:t>“records </a:t>
            </a:r>
            <a:r>
              <a:rPr lang="en-US" dirty="0"/>
              <a:t>images or sound occurring </a:t>
            </a:r>
            <a:r>
              <a:rPr lang="en-US" dirty="0" smtClean="0"/>
              <a:t>within an </a:t>
            </a:r>
            <a:r>
              <a:rPr lang="en-US" dirty="0"/>
              <a:t>employer's </a:t>
            </a:r>
            <a:r>
              <a:rPr lang="en-US" dirty="0" smtClean="0"/>
              <a:t>premises”</a:t>
            </a:r>
          </a:p>
          <a:p>
            <a:pPr lvl="1"/>
            <a:r>
              <a:rPr lang="en-US" dirty="0" smtClean="0"/>
              <a:t>“placing </a:t>
            </a:r>
            <a:r>
              <a:rPr lang="en-US" dirty="0"/>
              <a:t>on the employer's premises an unattended camera </a:t>
            </a:r>
            <a:r>
              <a:rPr lang="en-US" dirty="0" smtClean="0"/>
              <a:t>or electronic </a:t>
            </a:r>
            <a:r>
              <a:rPr lang="en-US" dirty="0"/>
              <a:t>surveillance </a:t>
            </a:r>
            <a:r>
              <a:rPr lang="en-US" dirty="0" smtClean="0"/>
              <a:t>device”</a:t>
            </a:r>
          </a:p>
          <a:p>
            <a:pPr lvl="1"/>
            <a:r>
              <a:rPr lang="en-US" dirty="0" smtClean="0"/>
              <a:t>Commits “An </a:t>
            </a:r>
            <a:r>
              <a:rPr lang="en-US" dirty="0"/>
              <a:t>act that substantially interferes with the ownership or possession of real </a:t>
            </a:r>
            <a:r>
              <a:rPr lang="en-US" dirty="0" smtClean="0"/>
              <a:t>property”</a:t>
            </a:r>
          </a:p>
          <a:p>
            <a:r>
              <a:rPr lang="en-US" dirty="0" smtClean="0"/>
              <a:t>Under challenge in </a:t>
            </a:r>
            <a:r>
              <a:rPr lang="en-US" b="1" i="1" dirty="0" smtClean="0"/>
              <a:t>PETA v. Stein </a:t>
            </a:r>
            <a:r>
              <a:rPr lang="en-US" dirty="0" smtClean="0"/>
              <a:t>(before federal Middle District NC, </a:t>
            </a:r>
            <a:r>
              <a:rPr lang="en-US" dirty="0"/>
              <a:t>1:16-cv-00025-TDS-JEP </a:t>
            </a:r>
            <a:r>
              <a:rPr lang="en-US" dirty="0" smtClean="0"/>
              <a:t>)</a:t>
            </a:r>
          </a:p>
          <a:p>
            <a:pPr lvl="1"/>
            <a:r>
              <a:rPr lang="en-US" dirty="0" smtClean="0"/>
              <a:t>4</a:t>
            </a:r>
            <a:r>
              <a:rPr lang="en-US" baseline="30000" dirty="0" smtClean="0"/>
              <a:t>th</a:t>
            </a:r>
            <a:r>
              <a:rPr lang="en-US" dirty="0" smtClean="0"/>
              <a:t> Circuit has granted standing to PETA et al in ”pre-enforcement challenge” to First Amendment rights</a:t>
            </a:r>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683543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513"/>
            <a:ext cx="8229600" cy="1068387"/>
          </a:xfrm>
        </p:spPr>
        <p:txBody>
          <a:bodyPr/>
          <a:lstStyle/>
          <a:p>
            <a:r>
              <a:rPr lang="en-US" smtClean="0"/>
              <a:t>Drone Law</a:t>
            </a:r>
            <a:endParaRPr lang="en-US"/>
          </a:p>
        </p:txBody>
      </p:sp>
      <p:sp>
        <p:nvSpPr>
          <p:cNvPr id="3" name="Content Placeholder 2"/>
          <p:cNvSpPr>
            <a:spLocks noGrp="1"/>
          </p:cNvSpPr>
          <p:nvPr>
            <p:ph idx="1"/>
          </p:nvPr>
        </p:nvSpPr>
        <p:spPr>
          <a:xfrm>
            <a:off x="457200" y="1612900"/>
            <a:ext cx="8229600" cy="4513263"/>
          </a:xfrm>
        </p:spPr>
        <p:txBody>
          <a:bodyPr/>
          <a:lstStyle/>
          <a:p>
            <a:r>
              <a:rPr lang="en-US" dirty="0"/>
              <a:t>Any person who is the subject of unwarranted surveillance, or whose photograph is taken in violation of the provisions of this section, shall have a civil cause of action </a:t>
            </a:r>
            <a:endParaRPr lang="en-US" dirty="0" smtClean="0"/>
          </a:p>
          <a:p>
            <a:pPr lvl="1"/>
            <a:r>
              <a:rPr lang="en-US" dirty="0" smtClean="0"/>
              <a:t>If you hear a drone you think is trying to take evidence on your property, go outside and make sure it is taking a picture of you!</a:t>
            </a:r>
          </a:p>
          <a:p>
            <a:r>
              <a:rPr lang="en-US" dirty="0" smtClean="0"/>
              <a:t>In </a:t>
            </a:r>
            <a:r>
              <a:rPr lang="en-US" dirty="0"/>
              <a:t>lieu of actual damages, the person whose photograph is taken may elect to recover five thousand dollars ($5,000) for each photograph or video that is published or otherwise disseminated, as well as reasonable costs and attorneys' fees and injunctive or other relief as determined by the court.</a:t>
            </a:r>
          </a:p>
          <a:p>
            <a:endParaRPr lang="en-US" dirty="0"/>
          </a:p>
        </p:txBody>
      </p:sp>
    </p:spTree>
    <p:extLst>
      <p:ext uri="{BB962C8B-B14F-4D97-AF65-F5344CB8AC3E}">
        <p14:creationId xmlns:p14="http://schemas.microsoft.com/office/powerpoint/2010/main" val="2100091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993"/>
            <a:ext cx="8229600" cy="1068387"/>
          </a:xfrm>
        </p:spPr>
        <p:txBody>
          <a:bodyPr/>
          <a:lstStyle/>
          <a:p>
            <a:r>
              <a:rPr lang="en-US" dirty="0" smtClean="0"/>
              <a:t>Drone Law (§15A-300.1)</a:t>
            </a:r>
            <a:endParaRPr lang="en-US" dirty="0"/>
          </a:p>
        </p:txBody>
      </p:sp>
      <p:sp>
        <p:nvSpPr>
          <p:cNvPr id="3" name="Content Placeholder 2"/>
          <p:cNvSpPr>
            <a:spLocks noGrp="1"/>
          </p:cNvSpPr>
          <p:nvPr>
            <p:ph idx="1"/>
          </p:nvPr>
        </p:nvSpPr>
        <p:spPr>
          <a:xfrm>
            <a:off x="457200" y="1742440"/>
            <a:ext cx="8229600" cy="4434840"/>
          </a:xfrm>
        </p:spPr>
        <p:txBody>
          <a:bodyPr>
            <a:normAutofit fontScale="92500"/>
          </a:bodyPr>
          <a:lstStyle/>
          <a:p>
            <a:r>
              <a:rPr lang="en-US" dirty="0" smtClean="0"/>
              <a:t>Surveillance of real property prohibited without consent of owner or lessee (</a:t>
            </a:r>
            <a:r>
              <a:rPr lang="mr-IN" dirty="0" smtClean="0"/>
              <a:t>§15A-300.1</a:t>
            </a:r>
            <a:r>
              <a:rPr lang="en-US" dirty="0" smtClean="0"/>
              <a:t>[b][1][b])</a:t>
            </a:r>
          </a:p>
          <a:p>
            <a:r>
              <a:rPr lang="en-US" dirty="0" smtClean="0"/>
              <a:t>May not photograph </a:t>
            </a:r>
            <a:r>
              <a:rPr lang="en-US" dirty="0"/>
              <a:t>an individual, without the individual's consent, for the purpose of publishing or otherwise publicly disseminating the photograph. </a:t>
            </a:r>
            <a:endParaRPr lang="en-US" dirty="0" smtClean="0"/>
          </a:p>
          <a:p>
            <a:pPr lvl="1"/>
            <a:r>
              <a:rPr lang="en-US" dirty="0" smtClean="0"/>
              <a:t>Does not </a:t>
            </a:r>
            <a:r>
              <a:rPr lang="en-US" dirty="0"/>
              <a:t>apply to </a:t>
            </a:r>
            <a:r>
              <a:rPr lang="en-US" b="1" i="1" dirty="0"/>
              <a:t>newsgathering</a:t>
            </a:r>
            <a:r>
              <a:rPr lang="en-US" dirty="0"/>
              <a:t>, newsworthy events, or events or places to which the general public is </a:t>
            </a:r>
            <a:r>
              <a:rPr lang="en-US" dirty="0" smtClean="0"/>
              <a:t>invited</a:t>
            </a:r>
          </a:p>
          <a:p>
            <a:r>
              <a:rPr lang="en-US" dirty="0" smtClean="0"/>
              <a:t>Maximum height:  400 feet</a:t>
            </a:r>
          </a:p>
          <a:p>
            <a:r>
              <a:rPr lang="en-US" dirty="0" smtClean="0"/>
              <a:t>Permit for commercial operation</a:t>
            </a:r>
          </a:p>
          <a:p>
            <a:r>
              <a:rPr lang="it-IT" i="1" dirty="0"/>
              <a:t>18 U.S.C. </a:t>
            </a:r>
            <a:r>
              <a:rPr lang="it-IT" i="1" dirty="0" smtClean="0"/>
              <a:t>32 </a:t>
            </a:r>
            <a:r>
              <a:rPr lang="it-IT" i="1" dirty="0" err="1" smtClean="0"/>
              <a:t>prohibits</a:t>
            </a:r>
            <a:r>
              <a:rPr lang="it-IT" i="1" dirty="0" smtClean="0"/>
              <a:t> </a:t>
            </a:r>
            <a:r>
              <a:rPr lang="it-IT" i="1" dirty="0" err="1" smtClean="0"/>
              <a:t>destruction</a:t>
            </a:r>
            <a:r>
              <a:rPr lang="it-IT" i="1" dirty="0" smtClean="0"/>
              <a:t> of </a:t>
            </a:r>
            <a:r>
              <a:rPr lang="it-IT" i="1" dirty="0" err="1" smtClean="0"/>
              <a:t>aircraft</a:t>
            </a:r>
            <a:endParaRPr lang="en-US" dirty="0" smtClean="0"/>
          </a:p>
          <a:p>
            <a:r>
              <a:rPr lang="en-US" dirty="0" smtClean="0"/>
              <a:t>Cannot use to hunt or fish or interfere with taking of wildlife</a:t>
            </a:r>
          </a:p>
        </p:txBody>
      </p:sp>
    </p:spTree>
    <p:extLst>
      <p:ext uri="{BB962C8B-B14F-4D97-AF65-F5344CB8AC3E}">
        <p14:creationId xmlns:p14="http://schemas.microsoft.com/office/powerpoint/2010/main" val="19374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313"/>
            <a:ext cx="8229600" cy="1068387"/>
          </a:xfrm>
        </p:spPr>
        <p:txBody>
          <a:bodyPr/>
          <a:lstStyle/>
          <a:p>
            <a:r>
              <a:rPr lang="en-US" smtClean="0"/>
              <a:t>The Role of Legal Counsel</a:t>
            </a:r>
            <a:endParaRPr lang="en-US"/>
          </a:p>
        </p:txBody>
      </p:sp>
      <p:sp>
        <p:nvSpPr>
          <p:cNvPr id="3" name="Content Placeholder 2"/>
          <p:cNvSpPr>
            <a:spLocks noGrp="1"/>
          </p:cNvSpPr>
          <p:nvPr>
            <p:ph idx="1"/>
          </p:nvPr>
        </p:nvSpPr>
        <p:spPr>
          <a:xfrm>
            <a:off x="457200" y="1663700"/>
            <a:ext cx="8229600" cy="4767580"/>
          </a:xfrm>
        </p:spPr>
        <p:txBody>
          <a:bodyPr>
            <a:normAutofit fontScale="92500"/>
          </a:bodyPr>
          <a:lstStyle/>
          <a:p>
            <a:r>
              <a:rPr lang="en-US" dirty="0" smtClean="0"/>
              <a:t>Training and experience with various regulations and who enforces them and when</a:t>
            </a:r>
          </a:p>
          <a:p>
            <a:r>
              <a:rPr lang="en-US" dirty="0" smtClean="0"/>
              <a:t>Experience with liability exposure and allocation in disputes between people, and the factors that led to their resolution</a:t>
            </a:r>
          </a:p>
          <a:p>
            <a:r>
              <a:rPr lang="en-US" dirty="0" smtClean="0"/>
              <a:t>Can apply lessons from work for previous clients, where things have worked and more importantly, where they haven’t</a:t>
            </a:r>
          </a:p>
          <a:p>
            <a:pPr lvl="1"/>
            <a:r>
              <a:rPr lang="en-US" dirty="0" smtClean="0"/>
              <a:t>An exercise in prospective defense against conjured scenarios</a:t>
            </a:r>
          </a:p>
          <a:p>
            <a:pPr lvl="2"/>
            <a:r>
              <a:rPr lang="en-US" dirty="0" smtClean="0"/>
              <a:t>An exercise in cost v. presence of risk and probability</a:t>
            </a:r>
          </a:p>
          <a:p>
            <a:pPr lvl="1"/>
            <a:r>
              <a:rPr lang="en-US" dirty="0" smtClean="0"/>
              <a:t>Lawyers don’t get it right every time, and sometimes the legal work </a:t>
            </a:r>
            <a:r>
              <a:rPr lang="mr-IN" dirty="0" smtClean="0"/>
              <a:t>–</a:t>
            </a:r>
            <a:r>
              <a:rPr lang="en-US" dirty="0" smtClean="0"/>
              <a:t> though it brings piece of mind </a:t>
            </a:r>
            <a:r>
              <a:rPr lang="mr-IN" dirty="0" smtClean="0"/>
              <a:t>–</a:t>
            </a:r>
            <a:r>
              <a:rPr lang="en-US" dirty="0" smtClean="0"/>
              <a:t> simply wasn’t tested by circumstances that would have exposed its gaps</a:t>
            </a:r>
          </a:p>
          <a:p>
            <a:pPr lvl="1"/>
            <a:r>
              <a:rPr lang="en-US" dirty="0" smtClean="0"/>
              <a:t>A witness to what’s at stake in various circumstances</a:t>
            </a:r>
            <a:endParaRPr lang="en-US" dirty="0"/>
          </a:p>
        </p:txBody>
      </p:sp>
    </p:spTree>
    <p:extLst>
      <p:ext uri="{BB962C8B-B14F-4D97-AF65-F5344CB8AC3E}">
        <p14:creationId xmlns:p14="http://schemas.microsoft.com/office/powerpoint/2010/main" val="1311750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3073"/>
            <a:ext cx="9144000" cy="1068387"/>
          </a:xfrm>
        </p:spPr>
        <p:txBody>
          <a:bodyPr/>
          <a:lstStyle/>
          <a:p>
            <a:r>
              <a:rPr lang="en-US" dirty="0" smtClean="0"/>
              <a:t>Bona Fide Farm Status - Zoning</a:t>
            </a:r>
            <a:endParaRPr lang="en-US" dirty="0"/>
          </a:p>
        </p:txBody>
      </p:sp>
      <p:sp>
        <p:nvSpPr>
          <p:cNvPr id="3" name="Content Placeholder 2"/>
          <p:cNvSpPr>
            <a:spLocks noGrp="1"/>
          </p:cNvSpPr>
          <p:nvPr>
            <p:ph idx="1"/>
          </p:nvPr>
        </p:nvSpPr>
        <p:spPr>
          <a:xfrm>
            <a:off x="0" y="1635760"/>
            <a:ext cx="9144000" cy="5222240"/>
          </a:xfrm>
        </p:spPr>
        <p:txBody>
          <a:bodyPr/>
          <a:lstStyle/>
          <a:p>
            <a:r>
              <a:rPr lang="en-US" dirty="0" smtClean="0"/>
              <a:t>Exemption from County zoning restrictions</a:t>
            </a:r>
          </a:p>
          <a:p>
            <a:r>
              <a:rPr lang="en-US" b="1" dirty="0" smtClean="0"/>
              <a:t>Not</a:t>
            </a:r>
            <a:r>
              <a:rPr lang="en-US" dirty="0" smtClean="0"/>
              <a:t> an exemption from NC Building Code requirements</a:t>
            </a:r>
          </a:p>
          <a:p>
            <a:r>
              <a:rPr lang="en-US" dirty="0" smtClean="0"/>
              <a:t>Safe Harbors NCGS</a:t>
            </a:r>
            <a:r>
              <a:rPr lang="en-US" b="1" dirty="0"/>
              <a:t> </a:t>
            </a:r>
            <a:r>
              <a:rPr lang="en-US" b="1" dirty="0" smtClean="0"/>
              <a:t>§</a:t>
            </a:r>
            <a:r>
              <a:rPr lang="mr-IN" b="1" dirty="0" smtClean="0"/>
              <a:t>153A-340</a:t>
            </a:r>
            <a:endParaRPr lang="en-US" dirty="0" smtClean="0"/>
          </a:p>
          <a:p>
            <a:pPr lvl="1"/>
            <a:r>
              <a:rPr lang="en-US" dirty="0" smtClean="0"/>
              <a:t>A </a:t>
            </a:r>
            <a:r>
              <a:rPr lang="en-US" dirty="0"/>
              <a:t>farm sales tax exemption certificate issued by the Department of Revenue.</a:t>
            </a:r>
          </a:p>
          <a:p>
            <a:pPr lvl="1"/>
            <a:r>
              <a:rPr lang="en-US" dirty="0" smtClean="0"/>
              <a:t>A </a:t>
            </a:r>
            <a:r>
              <a:rPr lang="en-US" dirty="0"/>
              <a:t>copy of the property tax listing showing that the property is eligible for participation in the present use value program pursuant to G.S. 105-277.3.</a:t>
            </a:r>
          </a:p>
          <a:p>
            <a:pPr lvl="1"/>
            <a:r>
              <a:rPr lang="en-US" dirty="0" smtClean="0"/>
              <a:t>A </a:t>
            </a:r>
            <a:r>
              <a:rPr lang="en-US" dirty="0"/>
              <a:t>copy of the farm owner's or operator's Schedule F from the owner's or operator's most recent federal income tax return.</a:t>
            </a:r>
          </a:p>
          <a:p>
            <a:pPr lvl="1"/>
            <a:r>
              <a:rPr lang="en-US" dirty="0" smtClean="0"/>
              <a:t>A </a:t>
            </a:r>
            <a:r>
              <a:rPr lang="en-US" dirty="0"/>
              <a:t>forest management </a:t>
            </a:r>
            <a:r>
              <a:rPr lang="en-US" dirty="0" smtClean="0"/>
              <a:t>plan</a:t>
            </a:r>
          </a:p>
          <a:p>
            <a:r>
              <a:rPr lang="en-US" dirty="0" smtClean="0"/>
              <a:t>FSA Farm Numbers no longer qualify</a:t>
            </a:r>
            <a:endParaRPr lang="en-US" dirty="0"/>
          </a:p>
          <a:p>
            <a:endParaRPr lang="en-US" dirty="0" smtClean="0"/>
          </a:p>
        </p:txBody>
      </p:sp>
    </p:spTree>
    <p:extLst>
      <p:ext uri="{BB962C8B-B14F-4D97-AF65-F5344CB8AC3E}">
        <p14:creationId xmlns:p14="http://schemas.microsoft.com/office/powerpoint/2010/main" val="859111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873"/>
            <a:ext cx="8229600" cy="1068387"/>
          </a:xfrm>
        </p:spPr>
        <p:txBody>
          <a:bodyPr/>
          <a:lstStyle/>
          <a:p>
            <a:r>
              <a:rPr lang="en-US" dirty="0" smtClean="0"/>
              <a:t>Bona Fide Farm -  </a:t>
            </a:r>
            <a:r>
              <a:rPr lang="en-US" dirty="0" err="1" smtClean="0"/>
              <a:t>Agritourism</a:t>
            </a:r>
            <a:endParaRPr lang="en-US" dirty="0"/>
          </a:p>
        </p:txBody>
      </p:sp>
      <p:sp>
        <p:nvSpPr>
          <p:cNvPr id="3" name="Content Placeholder 2"/>
          <p:cNvSpPr>
            <a:spLocks noGrp="1"/>
          </p:cNvSpPr>
          <p:nvPr>
            <p:ph idx="1"/>
          </p:nvPr>
        </p:nvSpPr>
        <p:spPr>
          <a:xfrm>
            <a:off x="457200" y="1572260"/>
            <a:ext cx="8229600" cy="4553903"/>
          </a:xfrm>
        </p:spPr>
        <p:txBody>
          <a:bodyPr>
            <a:normAutofit fontScale="70000" lnSpcReduction="20000"/>
          </a:bodyPr>
          <a:lstStyle/>
          <a:p>
            <a:r>
              <a:rPr lang="en-US" dirty="0"/>
              <a:t>A building or structure that is used for </a:t>
            </a:r>
            <a:r>
              <a:rPr lang="en-US" dirty="0" err="1"/>
              <a:t>agritourism</a:t>
            </a:r>
            <a:r>
              <a:rPr lang="en-US" dirty="0"/>
              <a:t> is a bona fide farm purpose if the building or structure is located on a property that (</a:t>
            </a:r>
            <a:r>
              <a:rPr lang="en-US" dirty="0" err="1"/>
              <a:t>i</a:t>
            </a:r>
            <a:r>
              <a:rPr lang="en-US" dirty="0"/>
              <a:t>) is owned by a person who holds a </a:t>
            </a:r>
            <a:r>
              <a:rPr lang="en-US" b="1" dirty="0"/>
              <a:t>qualifying farmer sales tax exemption </a:t>
            </a:r>
            <a:r>
              <a:rPr lang="en-US" dirty="0"/>
              <a:t>certificate from the Department of Revenue pursuant to G.S. 105-164.13E(a) </a:t>
            </a:r>
            <a:r>
              <a:rPr lang="en-US" b="1" dirty="0"/>
              <a:t>or</a:t>
            </a:r>
            <a:r>
              <a:rPr lang="en-US" dirty="0"/>
              <a:t> (ii) is enrolled in the </a:t>
            </a:r>
            <a:r>
              <a:rPr lang="en-US" b="1" dirty="0"/>
              <a:t>present-use value program </a:t>
            </a:r>
            <a:r>
              <a:rPr lang="en-US" dirty="0"/>
              <a:t>pursuant to G.S. 105-277.3. Failure to maintain the requirements of this subsection for a period of three years after the date the building or structure was originally classified as a bona fide purpose pursuant to this subdivision shall subject the building or structure to applicable zoning and development regulation ordinances adopted by a county pursuant to subsection (a) of this section in effect on the date the property no longer meets the requirements of this subsection. </a:t>
            </a:r>
            <a:endParaRPr lang="en-US" dirty="0" smtClean="0"/>
          </a:p>
          <a:p>
            <a:r>
              <a:rPr lang="en-US" dirty="0" smtClean="0"/>
              <a:t>For </a:t>
            </a:r>
            <a:r>
              <a:rPr lang="en-US" dirty="0"/>
              <a:t>purposes of this section, "</a:t>
            </a:r>
            <a:r>
              <a:rPr lang="en-US" dirty="0" err="1"/>
              <a:t>agritourism</a:t>
            </a:r>
            <a:r>
              <a:rPr lang="en-US" dirty="0"/>
              <a:t>" means any activity carried out on a farm or ranch that allows members of the general public, for recreational, entertainment, or educational purposes, to view or enjoy rural activities, including farming, ranching, historic, cultural, harvest-your-own activities, or natural activities and attractions. A building or structure used for </a:t>
            </a:r>
            <a:r>
              <a:rPr lang="en-US" dirty="0" err="1"/>
              <a:t>agritourism</a:t>
            </a:r>
            <a:r>
              <a:rPr lang="en-US" dirty="0"/>
              <a:t> includes any building or structure used for public or private events, including, but not limited to, weddings, receptions, meetings, demonstrations of farm activities, meals, and other events that are taking place on the farm because of </a:t>
            </a:r>
            <a:r>
              <a:rPr lang="en-US" b="1" dirty="0"/>
              <a:t>its farm or rural setting</a:t>
            </a:r>
            <a:r>
              <a:rPr lang="en-US" dirty="0"/>
              <a:t>.</a:t>
            </a:r>
          </a:p>
        </p:txBody>
      </p:sp>
    </p:spTree>
    <p:extLst>
      <p:ext uri="{BB962C8B-B14F-4D97-AF65-F5344CB8AC3E}">
        <p14:creationId xmlns:p14="http://schemas.microsoft.com/office/powerpoint/2010/main" val="1551194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313"/>
            <a:ext cx="8229600" cy="644207"/>
          </a:xfrm>
        </p:spPr>
        <p:txBody>
          <a:bodyPr/>
          <a:lstStyle/>
          <a:p>
            <a:r>
              <a:rPr lang="en-US" smtClean="0"/>
              <a:t>Trespass Generally</a:t>
            </a:r>
            <a:endParaRPr lang="en-US"/>
          </a:p>
        </p:txBody>
      </p:sp>
      <p:sp>
        <p:nvSpPr>
          <p:cNvPr id="3" name="Content Placeholder 2"/>
          <p:cNvSpPr>
            <a:spLocks noGrp="1"/>
          </p:cNvSpPr>
          <p:nvPr>
            <p:ph idx="1"/>
          </p:nvPr>
        </p:nvSpPr>
        <p:spPr>
          <a:xfrm>
            <a:off x="172720" y="1239520"/>
            <a:ext cx="8798560" cy="5354320"/>
          </a:xfrm>
        </p:spPr>
        <p:txBody>
          <a:bodyPr>
            <a:normAutofit fontScale="92500" lnSpcReduction="10000"/>
          </a:bodyPr>
          <a:lstStyle/>
          <a:p>
            <a:r>
              <a:rPr lang="en-US" b="1" dirty="0" smtClean="0"/>
              <a:t>§38B-2</a:t>
            </a:r>
            <a:r>
              <a:rPr lang="en-US" b="1" dirty="0"/>
              <a:t>. General rule. </a:t>
            </a:r>
            <a:r>
              <a:rPr lang="en-US" dirty="0"/>
              <a:t>A possessor of land, including an owner, lessee, or other occupant, does not owe a duty of care to a trespasser and is not subject to liability for any injury to a trespasser. </a:t>
            </a:r>
            <a:endParaRPr lang="en-US" dirty="0" smtClean="0"/>
          </a:p>
          <a:p>
            <a:r>
              <a:rPr lang="en-US" b="1" dirty="0" smtClean="0"/>
              <a:t>§38B-3. Exceptions</a:t>
            </a:r>
          </a:p>
          <a:p>
            <a:pPr lvl="1"/>
            <a:r>
              <a:rPr lang="en-US" dirty="0" smtClean="0"/>
              <a:t>Intentional harm = “willful or wanton”</a:t>
            </a:r>
          </a:p>
          <a:p>
            <a:pPr lvl="2"/>
            <a:r>
              <a:rPr lang="en-US" dirty="0" smtClean="0"/>
              <a:t>Example:  thin wire across field entrance (to repel ATV)</a:t>
            </a:r>
          </a:p>
          <a:p>
            <a:pPr lvl="2"/>
            <a:r>
              <a:rPr lang="en-US" dirty="0" smtClean="0"/>
              <a:t>May use reasonable force to repel a crime</a:t>
            </a:r>
          </a:p>
          <a:p>
            <a:pPr lvl="1"/>
            <a:r>
              <a:rPr lang="en-US" dirty="0" smtClean="0"/>
              <a:t>Harm to Children (&lt;14) (attractive nuisance doctrine)</a:t>
            </a:r>
          </a:p>
          <a:p>
            <a:pPr lvl="2"/>
            <a:r>
              <a:rPr lang="en-US" dirty="0"/>
              <a:t>reason to know that children were likely to </a:t>
            </a:r>
            <a:r>
              <a:rPr lang="en-US" dirty="0" smtClean="0"/>
              <a:t>trespass </a:t>
            </a:r>
            <a:r>
              <a:rPr lang="en-US" b="1" dirty="0" smtClean="0"/>
              <a:t>and</a:t>
            </a:r>
            <a:endParaRPr lang="en-US" dirty="0"/>
          </a:p>
          <a:p>
            <a:pPr lvl="2"/>
            <a:r>
              <a:rPr lang="en-US" dirty="0"/>
              <a:t>o</a:t>
            </a:r>
            <a:r>
              <a:rPr lang="en-US" dirty="0" smtClean="0"/>
              <a:t>wner knew of unreasonable </a:t>
            </a:r>
            <a:r>
              <a:rPr lang="en-US" dirty="0"/>
              <a:t>risk of serious bodily injury or </a:t>
            </a:r>
            <a:r>
              <a:rPr lang="en-US" dirty="0" smtClean="0"/>
              <a:t>death </a:t>
            </a:r>
            <a:r>
              <a:rPr lang="en-US" b="1" dirty="0" smtClean="0"/>
              <a:t>and</a:t>
            </a:r>
            <a:endParaRPr lang="en-US" dirty="0" smtClean="0"/>
          </a:p>
          <a:p>
            <a:pPr lvl="2"/>
            <a:r>
              <a:rPr lang="en-US" dirty="0"/>
              <a:t>child did not </a:t>
            </a:r>
            <a:r>
              <a:rPr lang="en-US" dirty="0" smtClean="0"/>
              <a:t>appreciate the risk </a:t>
            </a:r>
            <a:r>
              <a:rPr lang="en-US" b="1" dirty="0" smtClean="0"/>
              <a:t>and</a:t>
            </a:r>
            <a:endParaRPr lang="en-US" dirty="0" smtClean="0"/>
          </a:p>
          <a:p>
            <a:pPr lvl="2"/>
            <a:r>
              <a:rPr lang="en-US" dirty="0"/>
              <a:t>utility to the possessor of maintaining the condition and the burden of eliminating the danger were slight as compared with the risk discover the condition or realize the risk </a:t>
            </a:r>
            <a:r>
              <a:rPr lang="en-US" dirty="0" smtClean="0"/>
              <a:t>involved </a:t>
            </a:r>
            <a:r>
              <a:rPr lang="en-US" b="1" dirty="0" smtClean="0"/>
              <a:t>and</a:t>
            </a:r>
            <a:endParaRPr lang="en-US" dirty="0" smtClean="0"/>
          </a:p>
          <a:p>
            <a:pPr lvl="2"/>
            <a:r>
              <a:rPr lang="en-US" dirty="0"/>
              <a:t>possessor failed to exercise reasonable care to eliminate the danger or otherwise protect the injured </a:t>
            </a:r>
            <a:r>
              <a:rPr lang="en-US" dirty="0" smtClean="0"/>
              <a:t>child.</a:t>
            </a:r>
            <a:endParaRPr lang="en-US" dirty="0"/>
          </a:p>
        </p:txBody>
      </p:sp>
    </p:spTree>
    <p:extLst>
      <p:ext uri="{BB962C8B-B14F-4D97-AF65-F5344CB8AC3E}">
        <p14:creationId xmlns:p14="http://schemas.microsoft.com/office/powerpoint/2010/main" val="479891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408"/>
            <a:ext cx="8229600" cy="1068387"/>
          </a:xfrm>
        </p:spPr>
        <p:txBody>
          <a:bodyPr/>
          <a:lstStyle/>
          <a:p>
            <a:r>
              <a:rPr lang="en-US" dirty="0" smtClean="0"/>
              <a:t>Landowner Protection Act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8014" y="1501795"/>
            <a:ext cx="1988333" cy="2972753"/>
          </a:xfrm>
        </p:spPr>
      </p:pic>
      <p:sp>
        <p:nvSpPr>
          <p:cNvPr id="5" name="TextBox 4"/>
          <p:cNvSpPr txBox="1"/>
          <p:nvPr/>
        </p:nvSpPr>
        <p:spPr>
          <a:xfrm>
            <a:off x="457200" y="1501795"/>
            <a:ext cx="6241267" cy="5051405"/>
          </a:xfrm>
          <a:prstGeom prst="rect">
            <a:avLst/>
          </a:prstGeom>
          <a:noFill/>
        </p:spPr>
        <p:txBody>
          <a:bodyPr wrap="square" rtlCol="0">
            <a:spAutoFit/>
          </a:bodyPr>
          <a:lstStyle/>
          <a:p>
            <a:pPr marL="285750" indent="-285750">
              <a:buFont typeface="Arial" charset="0"/>
              <a:buChar char="•"/>
            </a:pPr>
            <a:r>
              <a:rPr lang="en-US" dirty="0" smtClean="0"/>
              <a:t>Prior to 2011</a:t>
            </a:r>
            <a:r>
              <a:rPr lang="en-US" smtClean="0"/>
              <a:t>, WRC had to get warrant to arrest trespasser</a:t>
            </a:r>
            <a:endParaRPr lang="en-US" dirty="0" smtClean="0"/>
          </a:p>
          <a:p>
            <a:pPr marL="285750" indent="-285750">
              <a:buFont typeface="Arial" charset="0"/>
              <a:buChar char="•"/>
            </a:pPr>
            <a:r>
              <a:rPr lang="en-US" dirty="0" smtClean="0"/>
              <a:t>NCGS §14-159.6 (outlines proof of permission)</a:t>
            </a:r>
          </a:p>
          <a:p>
            <a:pPr marL="742950" lvl="1" indent="-285750">
              <a:buFont typeface="Arial" charset="0"/>
              <a:buChar char="•"/>
            </a:pPr>
            <a:r>
              <a:rPr lang="en-US" dirty="0" smtClean="0"/>
              <a:t>Class 2 Misdemeanor for “willful” trespass</a:t>
            </a:r>
          </a:p>
          <a:p>
            <a:pPr marL="742950" lvl="1" indent="-285750">
              <a:buFont typeface="Arial" charset="0"/>
              <a:buChar char="•"/>
            </a:pPr>
            <a:r>
              <a:rPr lang="en-US" dirty="0" smtClean="0"/>
              <a:t>Class 1 Misdemeanor for pine straw trespass</a:t>
            </a:r>
          </a:p>
          <a:p>
            <a:pPr marL="742950" lvl="1" indent="-285750">
              <a:buFont typeface="Arial" charset="0"/>
              <a:buChar char="•"/>
            </a:pPr>
            <a:r>
              <a:rPr lang="en-US" dirty="0" smtClean="0"/>
              <a:t>Must produce written permission when confronted by Wildlife Resources Commission officer or sheriff/deputy sheriff</a:t>
            </a:r>
          </a:p>
          <a:p>
            <a:pPr marL="742950" lvl="1" indent="-285750">
              <a:buFont typeface="Arial" charset="0"/>
              <a:buChar char="•"/>
            </a:pPr>
            <a:r>
              <a:rPr lang="en-US" dirty="0" smtClean="0"/>
              <a:t>HUNT CLUB</a:t>
            </a:r>
          </a:p>
          <a:p>
            <a:pPr marL="1200150" lvl="2" indent="-285750">
              <a:buFont typeface="Arial" charset="0"/>
              <a:buChar char="•"/>
            </a:pPr>
            <a:r>
              <a:rPr lang="en-US" dirty="0" smtClean="0"/>
              <a:t>Must produce hunt club membership card, and</a:t>
            </a:r>
          </a:p>
          <a:p>
            <a:pPr marL="1200150" lvl="2" indent="-285750">
              <a:buFont typeface="Arial" charset="0"/>
              <a:buChar char="•"/>
            </a:pPr>
            <a:r>
              <a:rPr lang="en-US" dirty="0" smtClean="0"/>
              <a:t>Written permission</a:t>
            </a:r>
          </a:p>
          <a:p>
            <a:pPr marL="285750" indent="-285750">
              <a:buFont typeface="Arial" charset="0"/>
              <a:buChar char="•"/>
            </a:pPr>
            <a:r>
              <a:rPr lang="en-US" dirty="0" smtClean="0"/>
              <a:t>NCGS §14-159.7 (marking)</a:t>
            </a:r>
          </a:p>
          <a:p>
            <a:pPr marL="742950" lvl="1" indent="-285750">
              <a:buFont typeface="Arial" charset="0"/>
              <a:buChar char="•"/>
            </a:pPr>
            <a:r>
              <a:rPr lang="en-US" dirty="0" smtClean="0"/>
              <a:t>Signs not less than 120 square inches</a:t>
            </a:r>
          </a:p>
          <a:p>
            <a:pPr marL="742950" lvl="1" indent="-285750">
              <a:buFont typeface="Arial" charset="0"/>
              <a:buChar char="•"/>
            </a:pPr>
            <a:r>
              <a:rPr lang="en-US" dirty="0" smtClean="0"/>
              <a:t>Not more than 200 yards apart</a:t>
            </a:r>
          </a:p>
          <a:p>
            <a:pPr marL="742950" lvl="1" indent="-285750">
              <a:buFont typeface="Arial" charset="0"/>
              <a:buChar char="•"/>
            </a:pPr>
            <a:r>
              <a:rPr lang="en-US" dirty="0" smtClean="0"/>
              <a:t>May paint Purple Mark</a:t>
            </a:r>
          </a:p>
          <a:p>
            <a:pPr marL="1200150" lvl="2" indent="-285750">
              <a:buFont typeface="Arial" charset="0"/>
              <a:buChar char="•"/>
            </a:pPr>
            <a:r>
              <a:rPr lang="en-US" dirty="0" smtClean="0"/>
              <a:t>Vertical line 8 inches long</a:t>
            </a:r>
          </a:p>
          <a:p>
            <a:pPr marL="1200150" lvl="2" indent="-285750">
              <a:buFont typeface="Arial" charset="0"/>
              <a:buChar char="•"/>
            </a:pPr>
            <a:r>
              <a:rPr lang="en-US" dirty="0" smtClean="0"/>
              <a:t>3 feet above ground</a:t>
            </a:r>
          </a:p>
          <a:p>
            <a:pPr marL="1200150" lvl="2" indent="-285750">
              <a:buFont typeface="Arial" charset="0"/>
              <a:buChar char="•"/>
            </a:pPr>
            <a:r>
              <a:rPr lang="en-US" dirty="0" smtClean="0"/>
              <a:t>100 yards apart</a:t>
            </a:r>
          </a:p>
          <a:p>
            <a:pPr marL="1200150" lvl="2" indent="-285750">
              <a:buFont typeface="Arial" charset="0"/>
              <a:buChar char="•"/>
            </a:pPr>
            <a:endParaRPr lang="en-US" dirty="0" smtClean="0"/>
          </a:p>
        </p:txBody>
      </p:sp>
      <p:sp>
        <p:nvSpPr>
          <p:cNvPr id="6" name="TextBox 5"/>
          <p:cNvSpPr txBox="1"/>
          <p:nvPr/>
        </p:nvSpPr>
        <p:spPr>
          <a:xfrm>
            <a:off x="7139348" y="4474548"/>
            <a:ext cx="1945640" cy="369332"/>
          </a:xfrm>
          <a:prstGeom prst="rect">
            <a:avLst/>
          </a:prstGeom>
          <a:noFill/>
        </p:spPr>
        <p:txBody>
          <a:bodyPr wrap="square" rtlCol="0">
            <a:spAutoFit/>
          </a:bodyPr>
          <a:lstStyle/>
          <a:p>
            <a:r>
              <a:rPr lang="en-US" dirty="0" smtClean="0">
                <a:solidFill>
                  <a:sysClr val="windowText" lastClr="000000"/>
                </a:solidFill>
              </a:rPr>
              <a:t>Source:  NC WRC</a:t>
            </a:r>
            <a:endParaRPr lang="en-US" dirty="0">
              <a:solidFill>
                <a:sysClr val="windowText" lastClr="000000"/>
              </a:solidFill>
            </a:endParaRPr>
          </a:p>
        </p:txBody>
      </p:sp>
    </p:spTree>
    <p:extLst>
      <p:ext uri="{BB962C8B-B14F-4D97-AF65-F5344CB8AC3E}">
        <p14:creationId xmlns:p14="http://schemas.microsoft.com/office/powerpoint/2010/main" val="1307796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63"/>
            <a:ext cx="8229600" cy="1068387"/>
          </a:xfrm>
        </p:spPr>
        <p:txBody>
          <a:bodyPr/>
          <a:lstStyle/>
          <a:p>
            <a:r>
              <a:rPr lang="en-US" dirty="0" smtClean="0"/>
              <a:t>Wallet Size Card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171" y="1800350"/>
            <a:ext cx="5535658" cy="4549333"/>
          </a:xfrm>
        </p:spPr>
      </p:pic>
    </p:spTree>
    <p:extLst>
      <p:ext uri="{BB962C8B-B14F-4D97-AF65-F5344CB8AC3E}">
        <p14:creationId xmlns:p14="http://schemas.microsoft.com/office/powerpoint/2010/main" val="442632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873"/>
            <a:ext cx="8229600" cy="1068387"/>
          </a:xfrm>
        </p:spPr>
        <p:txBody>
          <a:bodyPr/>
          <a:lstStyle/>
          <a:p>
            <a:r>
              <a:rPr lang="en-US" dirty="0" smtClean="0"/>
              <a:t>Timber Trespass</a:t>
            </a:r>
            <a:endParaRPr lang="en-US" dirty="0"/>
          </a:p>
        </p:txBody>
      </p:sp>
      <p:sp>
        <p:nvSpPr>
          <p:cNvPr id="3" name="Content Placeholder 2"/>
          <p:cNvSpPr>
            <a:spLocks noGrp="1"/>
          </p:cNvSpPr>
          <p:nvPr>
            <p:ph idx="1"/>
          </p:nvPr>
        </p:nvSpPr>
        <p:spPr>
          <a:xfrm>
            <a:off x="457200" y="1826260"/>
            <a:ext cx="8229600" cy="4299903"/>
          </a:xfrm>
        </p:spPr>
        <p:txBody>
          <a:bodyPr>
            <a:normAutofit fontScale="92500" lnSpcReduction="10000"/>
          </a:bodyPr>
          <a:lstStyle/>
          <a:p>
            <a:r>
              <a:rPr lang="en-US" dirty="0" smtClean="0"/>
              <a:t>N.C.G.S.§14-128</a:t>
            </a:r>
            <a:r>
              <a:rPr lang="en-US" dirty="0"/>
              <a:t>. </a:t>
            </a:r>
            <a:r>
              <a:rPr lang="en-US" dirty="0" err="1" smtClean="0"/>
              <a:t>Willfull</a:t>
            </a:r>
            <a:r>
              <a:rPr lang="en-US" dirty="0" smtClean="0"/>
              <a:t> injury to trees is Class 1 Misdemeanor</a:t>
            </a:r>
          </a:p>
          <a:p>
            <a:pPr lvl="1"/>
            <a:r>
              <a:rPr lang="en-US" dirty="0" smtClean="0"/>
              <a:t>NCDOT gets pass in RW</a:t>
            </a:r>
          </a:p>
          <a:p>
            <a:r>
              <a:rPr lang="en-US" dirty="0" smtClean="0"/>
              <a:t>NCGS §1-539.1</a:t>
            </a:r>
          </a:p>
          <a:p>
            <a:pPr lvl="1"/>
            <a:r>
              <a:rPr lang="en-US" dirty="0" smtClean="0"/>
              <a:t>Injured landowner entitled to </a:t>
            </a:r>
            <a:r>
              <a:rPr lang="en-US" b="1" dirty="0" smtClean="0"/>
              <a:t>double stumpage </a:t>
            </a:r>
            <a:r>
              <a:rPr lang="en-US" dirty="0" smtClean="0"/>
              <a:t>of timber cut (cutting and burning)</a:t>
            </a:r>
          </a:p>
          <a:p>
            <a:pPr lvl="1"/>
            <a:r>
              <a:rPr lang="en-US" dirty="0" smtClean="0"/>
              <a:t>Need a good boundary survey (mark boundary trees)</a:t>
            </a:r>
          </a:p>
          <a:p>
            <a:pPr lvl="1"/>
            <a:r>
              <a:rPr lang="en-US" dirty="0" smtClean="0"/>
              <a:t>Timber harvester entitled to reimbursement from landowner who misrepresents property lines</a:t>
            </a:r>
          </a:p>
          <a:p>
            <a:r>
              <a:rPr lang="en-US" i="1" dirty="0" smtClean="0"/>
              <a:t>Hamby v. Thurman </a:t>
            </a:r>
            <a:r>
              <a:rPr lang="en-US" i="1" smtClean="0"/>
              <a:t>Timber Company </a:t>
            </a:r>
            <a:r>
              <a:rPr lang="en-US" smtClean="0"/>
              <a:t>(July 2018)</a:t>
            </a:r>
            <a:endParaRPr lang="en-US" i="1" dirty="0" smtClean="0"/>
          </a:p>
          <a:p>
            <a:pPr lvl="1"/>
            <a:r>
              <a:rPr lang="en-US" dirty="0" smtClean="0"/>
              <a:t>Contractor trespass not attributable to buyer (without more evidence)</a:t>
            </a:r>
          </a:p>
          <a:p>
            <a:pPr lvl="1"/>
            <a:endParaRPr lang="en-US" dirty="0" smtClean="0"/>
          </a:p>
          <a:p>
            <a:endParaRPr lang="en-US" dirty="0"/>
          </a:p>
        </p:txBody>
      </p:sp>
    </p:spTree>
    <p:extLst>
      <p:ext uri="{BB962C8B-B14F-4D97-AF65-F5344CB8AC3E}">
        <p14:creationId xmlns:p14="http://schemas.microsoft.com/office/powerpoint/2010/main" val="539299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393"/>
            <a:ext cx="8229600" cy="1068387"/>
          </a:xfrm>
        </p:spPr>
        <p:txBody>
          <a:bodyPr/>
          <a:lstStyle/>
          <a:p>
            <a:r>
              <a:rPr lang="en-US" dirty="0" smtClean="0"/>
              <a:t>THANKS FOR INVITING ME!</a:t>
            </a:r>
            <a:endParaRPr lang="en-US" dirty="0"/>
          </a:p>
        </p:txBody>
      </p:sp>
      <p:sp>
        <p:nvSpPr>
          <p:cNvPr id="3" name="Content Placeholder 2"/>
          <p:cNvSpPr>
            <a:spLocks noGrp="1"/>
          </p:cNvSpPr>
          <p:nvPr>
            <p:ph idx="1"/>
          </p:nvPr>
        </p:nvSpPr>
        <p:spPr>
          <a:xfrm>
            <a:off x="457200" y="1910080"/>
            <a:ext cx="8229600" cy="4318000"/>
          </a:xfrm>
        </p:spPr>
        <p:txBody>
          <a:bodyPr/>
          <a:lstStyle/>
          <a:p>
            <a:pPr marL="0" indent="0" algn="r">
              <a:buNone/>
            </a:pPr>
            <a:r>
              <a:rPr lang="en-US" dirty="0" smtClean="0"/>
              <a:t>Robert “Andrew” Branan</a:t>
            </a:r>
          </a:p>
          <a:p>
            <a:pPr marL="0" indent="0" algn="r">
              <a:buNone/>
            </a:pPr>
            <a:r>
              <a:rPr lang="en-US" dirty="0"/>
              <a:t>Extension Assistant Professor</a:t>
            </a:r>
            <a:endParaRPr lang="en-US" dirty="0" smtClean="0"/>
          </a:p>
          <a:p>
            <a:pPr marL="0" indent="0" algn="r">
              <a:buNone/>
            </a:pPr>
            <a:r>
              <a:rPr lang="en-US" dirty="0" smtClean="0"/>
              <a:t>Department of Agriculture and Resource Economics</a:t>
            </a:r>
          </a:p>
          <a:p>
            <a:pPr marL="0" indent="0" algn="r">
              <a:buNone/>
            </a:pPr>
            <a:r>
              <a:rPr lang="en-US" dirty="0" smtClean="0"/>
              <a:t>North Carolina State University</a:t>
            </a:r>
          </a:p>
          <a:p>
            <a:pPr marL="0" indent="0" algn="r">
              <a:buNone/>
            </a:pPr>
            <a:r>
              <a:rPr lang="en-US" dirty="0"/>
              <a:t>Campus Box 8109</a:t>
            </a:r>
          </a:p>
          <a:p>
            <a:pPr marL="0" indent="0" algn="r">
              <a:buNone/>
            </a:pPr>
            <a:r>
              <a:rPr lang="en-US" dirty="0"/>
              <a:t>4336 Nelson Hall</a:t>
            </a:r>
          </a:p>
          <a:p>
            <a:pPr marL="0" indent="0" algn="r">
              <a:buNone/>
            </a:pPr>
            <a:r>
              <a:rPr lang="en-US" dirty="0"/>
              <a:t>Raleigh, NC </a:t>
            </a:r>
            <a:r>
              <a:rPr lang="en-US" dirty="0" smtClean="0"/>
              <a:t>27695</a:t>
            </a:r>
          </a:p>
          <a:p>
            <a:pPr marL="0" indent="0" algn="r">
              <a:buNone/>
            </a:pPr>
            <a:r>
              <a:rPr lang="en-US" dirty="0" smtClean="0">
                <a:hlinkClick r:id="rId2"/>
              </a:rPr>
              <a:t>rabrana2@ncsu.edu</a:t>
            </a:r>
            <a:endParaRPr lang="en-US" dirty="0" smtClean="0"/>
          </a:p>
          <a:p>
            <a:pPr marL="0" indent="0" algn="r">
              <a:buNone/>
            </a:pPr>
            <a:r>
              <a:rPr lang="en-US" dirty="0" smtClean="0"/>
              <a:t>919 515 4670</a:t>
            </a:r>
            <a:endParaRPr lang="en-US" dirty="0"/>
          </a:p>
          <a:p>
            <a:pPr marL="0" indent="0" algn="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197296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633"/>
            <a:ext cx="8229600" cy="1068387"/>
          </a:xfrm>
        </p:spPr>
        <p:txBody>
          <a:bodyPr/>
          <a:lstStyle/>
          <a:p>
            <a:r>
              <a:rPr lang="en-US" dirty="0" smtClean="0"/>
              <a:t>The “Big Picture” (Pres. Obama)</a:t>
            </a:r>
            <a:endParaRPr lang="en-US" dirty="0"/>
          </a:p>
        </p:txBody>
      </p:sp>
      <p:sp>
        <p:nvSpPr>
          <p:cNvPr id="3" name="Content Placeholder 2"/>
          <p:cNvSpPr>
            <a:spLocks noGrp="1"/>
          </p:cNvSpPr>
          <p:nvPr>
            <p:ph idx="1"/>
          </p:nvPr>
        </p:nvSpPr>
        <p:spPr>
          <a:xfrm>
            <a:off x="457200" y="1684020"/>
            <a:ext cx="8229600" cy="4226243"/>
          </a:xfrm>
        </p:spPr>
        <p:txBody>
          <a:bodyPr/>
          <a:lstStyle/>
          <a:p>
            <a:r>
              <a:rPr lang="en-US" dirty="0" smtClean="0"/>
              <a:t>“Agriculture Law” and “Environmental Law” are somewhat </a:t>
            </a:r>
            <a:r>
              <a:rPr lang="en-US" dirty="0"/>
              <a:t>i</a:t>
            </a:r>
            <a:r>
              <a:rPr lang="en-US" dirty="0" smtClean="0"/>
              <a:t>ntertwined when it comes to farm ownership and operation</a:t>
            </a:r>
          </a:p>
          <a:p>
            <a:r>
              <a:rPr lang="en-US" dirty="0" smtClean="0"/>
              <a:t>Obama Administration implemented a more expansive interpretation of federal policy (as expressed by Congress) in response to increasing scientific understanding of how substances impact our health</a:t>
            </a:r>
          </a:p>
          <a:p>
            <a:pPr lvl="1"/>
            <a:r>
              <a:rPr lang="en-US" dirty="0" smtClean="0"/>
              <a:t>Increased understanding of hydrological science</a:t>
            </a:r>
          </a:p>
          <a:p>
            <a:pPr lvl="1"/>
            <a:r>
              <a:rPr lang="en-US" dirty="0" smtClean="0"/>
              <a:t>History of scientific study of health impacts of ‘substances’</a:t>
            </a:r>
          </a:p>
          <a:p>
            <a:pPr lvl="1"/>
            <a:r>
              <a:rPr lang="en-US" dirty="0" smtClean="0"/>
              <a:t>History of scientific study on carbon impacts in our atmosphere</a:t>
            </a:r>
            <a:endParaRPr lang="en-US" dirty="0"/>
          </a:p>
        </p:txBody>
      </p:sp>
    </p:spTree>
    <p:extLst>
      <p:ext uri="{BB962C8B-B14F-4D97-AF65-F5344CB8AC3E}">
        <p14:creationId xmlns:p14="http://schemas.microsoft.com/office/powerpoint/2010/main" val="90986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633"/>
            <a:ext cx="8229600" cy="1068387"/>
          </a:xfrm>
        </p:spPr>
        <p:txBody>
          <a:bodyPr/>
          <a:lstStyle/>
          <a:p>
            <a:r>
              <a:rPr lang="en-US" dirty="0" smtClean="0"/>
              <a:t>“The Big Picture” (Pres. Trump)</a:t>
            </a:r>
            <a:endParaRPr lang="en-US" dirty="0"/>
          </a:p>
        </p:txBody>
      </p:sp>
      <p:sp>
        <p:nvSpPr>
          <p:cNvPr id="3" name="Content Placeholder 2"/>
          <p:cNvSpPr>
            <a:spLocks noGrp="1"/>
          </p:cNvSpPr>
          <p:nvPr>
            <p:ph idx="1"/>
          </p:nvPr>
        </p:nvSpPr>
        <p:spPr>
          <a:xfrm>
            <a:off x="457200" y="1755140"/>
            <a:ext cx="8229600" cy="4665980"/>
          </a:xfrm>
        </p:spPr>
        <p:txBody>
          <a:bodyPr>
            <a:normAutofit lnSpcReduction="10000"/>
          </a:bodyPr>
          <a:lstStyle/>
          <a:p>
            <a:r>
              <a:rPr lang="en-US" dirty="0" smtClean="0"/>
              <a:t>New Presidential Administration (Trump) somewhat reactive to impacts of regulation on the economy</a:t>
            </a:r>
          </a:p>
          <a:p>
            <a:r>
              <a:rPr lang="en-US" dirty="0" smtClean="0"/>
              <a:t>”Across the Board” reversal of Obama-era policy</a:t>
            </a:r>
          </a:p>
          <a:p>
            <a:r>
              <a:rPr lang="en-US" dirty="0" smtClean="0"/>
              <a:t>Many “Rollback” efforts have been delayed in federal court on </a:t>
            </a:r>
            <a:r>
              <a:rPr lang="en-US" b="1" dirty="0" smtClean="0"/>
              <a:t>procedural</a:t>
            </a:r>
            <a:r>
              <a:rPr lang="en-US" dirty="0" smtClean="0"/>
              <a:t> grounds (e.g. APA, NEPA and ESA)</a:t>
            </a:r>
          </a:p>
          <a:p>
            <a:r>
              <a:rPr lang="en-US" dirty="0" smtClean="0"/>
              <a:t>Change Factor:  Federal judiciary is more conservative?</a:t>
            </a:r>
          </a:p>
          <a:p>
            <a:pPr lvl="1"/>
            <a:r>
              <a:rPr lang="en-US" dirty="0" smtClean="0"/>
              <a:t>Two new Supreme Court Justices (Gorsuch and </a:t>
            </a:r>
            <a:r>
              <a:rPr lang="en-US" dirty="0" err="1" smtClean="0"/>
              <a:t>Kavanaugh</a:t>
            </a:r>
            <a:r>
              <a:rPr lang="en-US" dirty="0" smtClean="0"/>
              <a:t>)</a:t>
            </a:r>
          </a:p>
          <a:p>
            <a:pPr lvl="2"/>
            <a:r>
              <a:rPr lang="en-US" dirty="0" smtClean="0"/>
              <a:t>GOP confirmed:  5 (CJ Roberts, J. Thomas, J. Alito, J. Gorsuch, J. </a:t>
            </a:r>
            <a:r>
              <a:rPr lang="en-US" dirty="0" err="1" smtClean="0"/>
              <a:t>Kavanaugh</a:t>
            </a:r>
            <a:endParaRPr lang="en-US" dirty="0" smtClean="0"/>
          </a:p>
          <a:p>
            <a:pPr lvl="2"/>
            <a:r>
              <a:rPr lang="en-US" dirty="0" smtClean="0"/>
              <a:t>Dem confirmed:  4 (J. Ginsburg, J. Breyer, J. Sotomayor, J. Kagan</a:t>
            </a:r>
          </a:p>
          <a:p>
            <a:pPr lvl="1"/>
            <a:r>
              <a:rPr lang="en-US" dirty="0" smtClean="0"/>
              <a:t>Kennedy retirement, loss of ‘swing’ vote?</a:t>
            </a:r>
            <a:endParaRPr lang="en-US" dirty="0"/>
          </a:p>
        </p:txBody>
      </p:sp>
    </p:spTree>
    <p:extLst>
      <p:ext uri="{BB962C8B-B14F-4D97-AF65-F5344CB8AC3E}">
        <p14:creationId xmlns:p14="http://schemas.microsoft.com/office/powerpoint/2010/main" val="17592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6113"/>
            <a:ext cx="8229600" cy="1068387"/>
          </a:xfrm>
        </p:spPr>
        <p:txBody>
          <a:bodyPr/>
          <a:lstStyle/>
          <a:p>
            <a:r>
              <a:rPr lang="en-US" dirty="0" smtClean="0"/>
              <a:t>Obama vs. Trump</a:t>
            </a:r>
            <a:endParaRPr lang="en-US" dirty="0"/>
          </a:p>
        </p:txBody>
      </p:sp>
      <p:sp>
        <p:nvSpPr>
          <p:cNvPr id="3" name="Content Placeholder 2"/>
          <p:cNvSpPr>
            <a:spLocks noGrp="1"/>
          </p:cNvSpPr>
          <p:nvPr>
            <p:ph idx="1"/>
          </p:nvPr>
        </p:nvSpPr>
        <p:spPr>
          <a:xfrm>
            <a:off x="213360" y="1905000"/>
            <a:ext cx="4358640" cy="4678680"/>
          </a:xfrm>
        </p:spPr>
        <p:txBody>
          <a:bodyPr>
            <a:normAutofit fontScale="92500"/>
          </a:bodyPr>
          <a:lstStyle/>
          <a:p>
            <a:r>
              <a:rPr lang="en-US" b="1" dirty="0" smtClean="0"/>
              <a:t>Supreme Court</a:t>
            </a:r>
          </a:p>
          <a:p>
            <a:pPr lvl="1"/>
            <a:r>
              <a:rPr lang="en-US" dirty="0"/>
              <a:t>Justice </a:t>
            </a:r>
            <a:r>
              <a:rPr lang="en-US" dirty="0" smtClean="0"/>
              <a:t>Sotomayor (2009)</a:t>
            </a:r>
          </a:p>
          <a:p>
            <a:pPr lvl="1"/>
            <a:r>
              <a:rPr lang="en-US" dirty="0" smtClean="0"/>
              <a:t>Justice Kagan (2002)</a:t>
            </a:r>
          </a:p>
          <a:p>
            <a:pPr lvl="1"/>
            <a:r>
              <a:rPr lang="en-US" dirty="0" smtClean="0"/>
              <a:t>Judge Garland nominated</a:t>
            </a:r>
          </a:p>
          <a:p>
            <a:r>
              <a:rPr lang="en-US" b="1" dirty="0" smtClean="0"/>
              <a:t>Circuit COA</a:t>
            </a:r>
          </a:p>
          <a:p>
            <a:pPr lvl="1"/>
            <a:r>
              <a:rPr lang="en-US" dirty="0" smtClean="0"/>
              <a:t>30 by Jan 1, 2012</a:t>
            </a:r>
          </a:p>
          <a:p>
            <a:pPr lvl="1"/>
            <a:r>
              <a:rPr lang="en-US" dirty="0" smtClean="0"/>
              <a:t>55 total by Jan, 2016</a:t>
            </a:r>
          </a:p>
          <a:p>
            <a:r>
              <a:rPr lang="en-US" b="1" dirty="0" smtClean="0"/>
              <a:t>District Courts</a:t>
            </a:r>
          </a:p>
          <a:p>
            <a:pPr lvl="1"/>
            <a:r>
              <a:rPr lang="en-US" dirty="0" smtClean="0"/>
              <a:t>130 by Jan 1, 2012</a:t>
            </a:r>
          </a:p>
          <a:p>
            <a:pPr lvl="1"/>
            <a:r>
              <a:rPr lang="en-US" dirty="0" smtClean="0"/>
              <a:t>268 total by July 2016</a:t>
            </a:r>
          </a:p>
        </p:txBody>
      </p:sp>
      <p:sp>
        <p:nvSpPr>
          <p:cNvPr id="4" name="Content Placeholder 2"/>
          <p:cNvSpPr txBox="1">
            <a:spLocks/>
          </p:cNvSpPr>
          <p:nvPr/>
        </p:nvSpPr>
        <p:spPr bwMode="auto">
          <a:xfrm>
            <a:off x="4572000" y="1905000"/>
            <a:ext cx="4490720" cy="4241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t>Supreme Court</a:t>
            </a:r>
          </a:p>
          <a:p>
            <a:pPr lvl="1"/>
            <a:r>
              <a:rPr lang="en-US" dirty="0" smtClean="0"/>
              <a:t>Justice Gorsuch (2017)</a:t>
            </a:r>
          </a:p>
          <a:p>
            <a:pPr lvl="1"/>
            <a:r>
              <a:rPr lang="en-US" dirty="0" smtClean="0"/>
              <a:t>Justice </a:t>
            </a:r>
            <a:r>
              <a:rPr lang="en-US" dirty="0" err="1" smtClean="0"/>
              <a:t>Kavanaugh</a:t>
            </a:r>
            <a:r>
              <a:rPr lang="en-US" dirty="0" smtClean="0"/>
              <a:t> (2018)</a:t>
            </a:r>
          </a:p>
          <a:p>
            <a:pPr lvl="1"/>
            <a:r>
              <a:rPr lang="en-US" dirty="0" smtClean="0"/>
              <a:t>Next?</a:t>
            </a:r>
          </a:p>
          <a:p>
            <a:r>
              <a:rPr lang="en-US" b="1" dirty="0" smtClean="0"/>
              <a:t>Circuit COA</a:t>
            </a:r>
          </a:p>
          <a:p>
            <a:pPr lvl="1"/>
            <a:r>
              <a:rPr lang="en-US" dirty="0" smtClean="0"/>
              <a:t>50 by October 2019</a:t>
            </a:r>
          </a:p>
          <a:p>
            <a:pPr lvl="1"/>
            <a:r>
              <a:rPr lang="en-US" dirty="0" smtClean="0"/>
              <a:t>Next term?</a:t>
            </a:r>
          </a:p>
          <a:p>
            <a:r>
              <a:rPr lang="en-US" b="1" dirty="0" smtClean="0"/>
              <a:t>District Courts</a:t>
            </a:r>
          </a:p>
          <a:p>
            <a:pPr lvl="1"/>
            <a:r>
              <a:rPr lang="en-US" dirty="0" smtClean="0"/>
              <a:t>133 by March 2019</a:t>
            </a:r>
          </a:p>
          <a:p>
            <a:pPr lvl="1"/>
            <a:r>
              <a:rPr lang="en-US" dirty="0" smtClean="0"/>
              <a:t>22 nominated or pending</a:t>
            </a:r>
          </a:p>
          <a:p>
            <a:pPr lvl="1"/>
            <a:endParaRPr lang="en-US" dirty="0"/>
          </a:p>
        </p:txBody>
      </p:sp>
    </p:spTree>
    <p:extLst>
      <p:ext uri="{BB962C8B-B14F-4D97-AF65-F5344CB8AC3E}">
        <p14:creationId xmlns:p14="http://schemas.microsoft.com/office/powerpoint/2010/main" val="204197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433"/>
            <a:ext cx="8229600" cy="1068387"/>
          </a:xfrm>
        </p:spPr>
        <p:txBody>
          <a:bodyPr/>
          <a:lstStyle/>
          <a:p>
            <a:r>
              <a:rPr lang="en-US" dirty="0" smtClean="0"/>
              <a:t>N.C. Legislature and Courts </a:t>
            </a:r>
            <a:br>
              <a:rPr lang="en-US" dirty="0" smtClean="0"/>
            </a:br>
            <a:r>
              <a:rPr lang="en-US" dirty="0" smtClean="0"/>
              <a:t>(all elected)</a:t>
            </a:r>
            <a:endParaRPr lang="en-US" dirty="0"/>
          </a:p>
        </p:txBody>
      </p:sp>
      <p:sp>
        <p:nvSpPr>
          <p:cNvPr id="3" name="Content Placeholder 2"/>
          <p:cNvSpPr>
            <a:spLocks noGrp="1"/>
          </p:cNvSpPr>
          <p:nvPr>
            <p:ph idx="1"/>
          </p:nvPr>
        </p:nvSpPr>
        <p:spPr>
          <a:xfrm>
            <a:off x="457200" y="1910080"/>
            <a:ext cx="8229600" cy="4683760"/>
          </a:xfrm>
        </p:spPr>
        <p:txBody>
          <a:bodyPr>
            <a:normAutofit fontScale="92500" lnSpcReduction="10000"/>
          </a:bodyPr>
          <a:lstStyle/>
          <a:p>
            <a:r>
              <a:rPr lang="en-US" dirty="0" smtClean="0"/>
              <a:t>Senate</a:t>
            </a:r>
          </a:p>
          <a:p>
            <a:pPr lvl="1"/>
            <a:r>
              <a:rPr lang="en-US" dirty="0" smtClean="0"/>
              <a:t>29 GOP</a:t>
            </a:r>
          </a:p>
          <a:p>
            <a:pPr lvl="1"/>
            <a:r>
              <a:rPr lang="en-US" dirty="0" smtClean="0"/>
              <a:t>21 Dem</a:t>
            </a:r>
          </a:p>
          <a:p>
            <a:r>
              <a:rPr lang="en-US" dirty="0" smtClean="0"/>
              <a:t>House</a:t>
            </a:r>
          </a:p>
          <a:p>
            <a:pPr lvl="1"/>
            <a:r>
              <a:rPr lang="en-US" dirty="0" smtClean="0"/>
              <a:t>65 GOP</a:t>
            </a:r>
          </a:p>
          <a:p>
            <a:pPr lvl="1"/>
            <a:r>
              <a:rPr lang="en-US" dirty="0" smtClean="0"/>
              <a:t>55 Dem</a:t>
            </a:r>
          </a:p>
          <a:p>
            <a:r>
              <a:rPr lang="en-US" dirty="0" smtClean="0"/>
              <a:t>NC Court of Appeals (15 Judges)</a:t>
            </a:r>
          </a:p>
          <a:p>
            <a:pPr lvl="1"/>
            <a:r>
              <a:rPr lang="en-US" dirty="0" smtClean="0"/>
              <a:t>7 GOP</a:t>
            </a:r>
          </a:p>
          <a:p>
            <a:pPr lvl="1"/>
            <a:r>
              <a:rPr lang="en-US" dirty="0" smtClean="0"/>
              <a:t>8 Dem</a:t>
            </a:r>
          </a:p>
          <a:p>
            <a:r>
              <a:rPr lang="en-US" dirty="0" smtClean="0"/>
              <a:t>NC Supreme Court (7 Justices)</a:t>
            </a:r>
          </a:p>
          <a:p>
            <a:pPr lvl="1"/>
            <a:r>
              <a:rPr lang="en-US" dirty="0" smtClean="0"/>
              <a:t>1 GOP</a:t>
            </a:r>
          </a:p>
          <a:p>
            <a:pPr lvl="1"/>
            <a:r>
              <a:rPr lang="en-US" dirty="0" smtClean="0"/>
              <a:t>6 Dem</a:t>
            </a:r>
          </a:p>
          <a:p>
            <a:pPr lvl="1"/>
            <a:endParaRPr lang="en-US" dirty="0"/>
          </a:p>
        </p:txBody>
      </p:sp>
    </p:spTree>
    <p:extLst>
      <p:ext uri="{BB962C8B-B14F-4D97-AF65-F5344CB8AC3E}">
        <p14:creationId xmlns:p14="http://schemas.microsoft.com/office/powerpoint/2010/main" val="490458883"/>
      </p:ext>
    </p:extLst>
  </p:cSld>
  <p:clrMapOvr>
    <a:masterClrMapping/>
  </p:clrMapOvr>
</p:sld>
</file>

<file path=ppt/theme/theme1.xml><?xml version="1.0" encoding="utf-8"?>
<a:theme xmlns:a="http://schemas.openxmlformats.org/drawingml/2006/main" name="nc-state-cal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calsppt</Template>
  <TotalTime>16698</TotalTime>
  <Words>5504</Words>
  <Application>Microsoft Office PowerPoint</Application>
  <PresentationFormat>On-screen Show (4:3)</PresentationFormat>
  <Paragraphs>474</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ＭＳ Ｐゴシック</vt:lpstr>
      <vt:lpstr>Arial</vt:lpstr>
      <vt:lpstr>Calibri</vt:lpstr>
      <vt:lpstr>Times New Roman</vt:lpstr>
      <vt:lpstr>Wingdings</vt:lpstr>
      <vt:lpstr>nc-state-cals-ppt-template</vt:lpstr>
      <vt:lpstr>Growers Legal Update Agricultural Law and Policy</vt:lpstr>
      <vt:lpstr>https://farmlaw.ces.ncsu.edu/</vt:lpstr>
      <vt:lpstr>NC Agricultural Mediation Program – Farm Bill expansion</vt:lpstr>
      <vt:lpstr>This Lawyer’s Background</vt:lpstr>
      <vt:lpstr>The Role of Legal Counsel</vt:lpstr>
      <vt:lpstr>The “Big Picture” (Pres. Obama)</vt:lpstr>
      <vt:lpstr>“The Big Picture” (Pres. Trump)</vt:lpstr>
      <vt:lpstr>Obama vs. Trump</vt:lpstr>
      <vt:lpstr>N.C. Legislature and Courts  (all elected)</vt:lpstr>
      <vt:lpstr>Todays Topics</vt:lpstr>
      <vt:lpstr>“Agriculture” Defined in State Law</vt:lpstr>
      <vt:lpstr>Liability vs. Regulation</vt:lpstr>
      <vt:lpstr>Liability vs. Regulation</vt:lpstr>
      <vt:lpstr>Liability v. Regulation</vt:lpstr>
      <vt:lpstr>2019 NC “Farm Act” Provisions  (not yet law)</vt:lpstr>
      <vt:lpstr>Bona Fide Farm Status - Zoning</vt:lpstr>
      <vt:lpstr>NC Farm Act Bona Fide Farm Expansion</vt:lpstr>
      <vt:lpstr>Nuisance Scenario</vt:lpstr>
      <vt:lpstr>Common Law Nuisance, Generally</vt:lpstr>
      <vt:lpstr>Common Law Nuisance:  The Logic Model</vt:lpstr>
      <vt:lpstr>Fundamental Challenge  re Nuisance Litigation</vt:lpstr>
      <vt:lpstr>Murphy-Brown Cases and Right to Farm</vt:lpstr>
      <vt:lpstr>Farm Nuisance Litigation Generally</vt:lpstr>
      <vt:lpstr>General RTF Protection Triggers</vt:lpstr>
      <vt:lpstr>New Right to Farm (§106-701)   (all must apply)</vt:lpstr>
      <vt:lpstr>“Fundamental Change” is not:</vt:lpstr>
      <vt:lpstr>Nuisance Damages (§106-702) </vt:lpstr>
      <vt:lpstr>Attorneys Fees</vt:lpstr>
      <vt:lpstr>4th Circuit Appeal</vt:lpstr>
      <vt:lpstr>Rural Empowerment Association for Community Help et al v. State of North Carolina, et al (19 CVS 8198) </vt:lpstr>
      <vt:lpstr>Voluntary Agricultural District update</vt:lpstr>
      <vt:lpstr>Regulatory “Roll Backs”</vt:lpstr>
      <vt:lpstr>APA and NEPA</vt:lpstr>
      <vt:lpstr>Waters of the United States (WOTUS) Repeal of 2015 Rule</vt:lpstr>
      <vt:lpstr>Scenarios</vt:lpstr>
      <vt:lpstr>Waters of the United States (“WOTUS”)</vt:lpstr>
      <vt:lpstr>WOTUS History</vt:lpstr>
      <vt:lpstr>“Waters of the United States” (WOTUS) Terms</vt:lpstr>
      <vt:lpstr>WOTUS Litigation History - Wetlands</vt:lpstr>
      <vt:lpstr>Rapanos v. EPA 547 U.S. 715 (2006) to Current</vt:lpstr>
      <vt:lpstr>Review 2015 Rules: 8 Categories of Jurisdictional Waters</vt:lpstr>
      <vt:lpstr>Case by Case “Similarly Situated” Nexus to Downstream Water Quality</vt:lpstr>
      <vt:lpstr>Current Events</vt:lpstr>
      <vt:lpstr>Finalized “Navigable Water Rule” Highlights</vt:lpstr>
      <vt:lpstr>Definitions</vt:lpstr>
      <vt:lpstr>Endangered Species Act Finalized Rules</vt:lpstr>
      <vt:lpstr>ANIMAL ACTIVISM – “Ag Gag” law</vt:lpstr>
      <vt:lpstr>Drone Law</vt:lpstr>
      <vt:lpstr>Drone Law (§15A-300.1)</vt:lpstr>
      <vt:lpstr>Bona Fide Farm Status - Zoning</vt:lpstr>
      <vt:lpstr>Bona Fide Farm -  Agritourism</vt:lpstr>
      <vt:lpstr>Trespass Generally</vt:lpstr>
      <vt:lpstr>Landowner Protection Act</vt:lpstr>
      <vt:lpstr>Wallet Size Card</vt:lpstr>
      <vt:lpstr>Timber Trespass</vt:lpstr>
      <vt:lpstr>THANKS FOR INVITING ME!</vt:lpstr>
    </vt:vector>
  </TitlesOfParts>
  <Company>CALS CAAT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King</dc:creator>
  <cp:lastModifiedBy>Margaret M Huffman</cp:lastModifiedBy>
  <cp:revision>398</cp:revision>
  <cp:lastPrinted>2018-05-02T16:44:22Z</cp:lastPrinted>
  <dcterms:created xsi:type="dcterms:W3CDTF">2016-11-03T18:02:10Z</dcterms:created>
  <dcterms:modified xsi:type="dcterms:W3CDTF">2020-02-13T14:01:45Z</dcterms:modified>
</cp:coreProperties>
</file>